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0" r:id="rId4"/>
    <p:sldId id="258" r:id="rId5"/>
    <p:sldId id="270" r:id="rId6"/>
    <p:sldId id="275" r:id="rId7"/>
    <p:sldId id="276" r:id="rId8"/>
    <p:sldId id="277" r:id="rId9"/>
    <p:sldId id="278" r:id="rId10"/>
    <p:sldId id="279" r:id="rId11"/>
    <p:sldId id="266" r:id="rId12"/>
    <p:sldId id="267" r:id="rId13"/>
    <p:sldId id="268" r:id="rId14"/>
    <p:sldId id="269" r:id="rId15"/>
    <p:sldId id="260" r:id="rId16"/>
    <p:sldId id="261" r:id="rId17"/>
    <p:sldId id="262" r:id="rId18"/>
    <p:sldId id="263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5D8986-541A-4EED-8C89-BA0904B97DB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0877D3-C4DF-46D9-86FE-28820F17B9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Virginia Loader, MMC</a:t>
            </a:r>
          </a:p>
          <a:p>
            <a:r>
              <a:rPr lang="en-US" dirty="0" smtClean="0"/>
              <a:t>Rori Andreason, MMC</a:t>
            </a:r>
          </a:p>
          <a:p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 will notice that the passive voice is longer and more cumbersome. 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a strong temptation, when taking minutes, to report everything in the passive voice. </a:t>
            </a:r>
            <a:endParaRPr lang="en-GB" dirty="0" smtClean="0"/>
          </a:p>
          <a:p>
            <a:r>
              <a:rPr lang="en-GB" dirty="0"/>
              <a:t>Too many passive clauses result in dense and monotonous writing</a:t>
            </a:r>
            <a:r>
              <a:rPr lang="en-GB" dirty="0" smtClean="0"/>
              <a:t>.</a:t>
            </a:r>
          </a:p>
          <a:p>
            <a:r>
              <a:rPr lang="en-GB" dirty="0"/>
              <a:t>To keep your minutes interesting and engaging, use a mixture of active and passive voice.  </a:t>
            </a:r>
            <a:endParaRPr lang="en-GB" dirty="0" smtClean="0"/>
          </a:p>
          <a:p>
            <a:r>
              <a:rPr lang="en-GB" dirty="0" smtClean="0"/>
              <a:t>Using </a:t>
            </a:r>
            <a:r>
              <a:rPr lang="en-GB" dirty="0"/>
              <a:t>the active voice gives a sense of energy and momentum.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Meeting</a:t>
            </a:r>
          </a:p>
          <a:p>
            <a:pPr lvl="1"/>
            <a:r>
              <a:rPr lang="en-US" dirty="0" smtClean="0"/>
              <a:t>Make sure a quorum is present</a:t>
            </a:r>
          </a:p>
          <a:p>
            <a:pPr lvl="1"/>
            <a:r>
              <a:rPr lang="en-US" dirty="0" smtClean="0"/>
              <a:t>Two-thirds of the members of the public body present at the open meeting to vote to approve the closing the meeting (ROLL CALL)</a:t>
            </a:r>
          </a:p>
          <a:p>
            <a:pPr lvl="1"/>
            <a:r>
              <a:rPr lang="en-US" dirty="0" smtClean="0"/>
              <a:t>An ordinance, resolution, rule, regulation, contract or appointment may not be approved at a closed meeting.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0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information shall be publicly announced and entered in the minutes of the open meeting at which the closed meeting was approved:</a:t>
            </a:r>
          </a:p>
          <a:p>
            <a:pPr lvl="1"/>
            <a:r>
              <a:rPr lang="en-US" dirty="0" smtClean="0"/>
              <a:t>The reason or reasons for holding the closed meeting</a:t>
            </a:r>
          </a:p>
          <a:p>
            <a:pPr lvl="1"/>
            <a:r>
              <a:rPr lang="en-US" dirty="0" smtClean="0"/>
              <a:t>The location where the closed meeting will be held; and</a:t>
            </a:r>
          </a:p>
          <a:p>
            <a:pPr lvl="1"/>
            <a:r>
              <a:rPr lang="en-US" dirty="0" smtClean="0"/>
              <a:t>The vote by name, of each member of the public body, either for or against the motion to hold the closed meeting.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8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Purposes of closed meetings:</a:t>
            </a:r>
          </a:p>
          <a:p>
            <a:pPr lvl="1"/>
            <a:r>
              <a:rPr lang="en-US" dirty="0" smtClean="0"/>
              <a:t>Discussion of the character, professional competence, or physical or mental health of an individual.</a:t>
            </a:r>
          </a:p>
          <a:p>
            <a:pPr lvl="1"/>
            <a:r>
              <a:rPr lang="en-US" dirty="0" smtClean="0"/>
              <a:t>Strategy sessions to discuss collective bargaining.</a:t>
            </a:r>
          </a:p>
          <a:p>
            <a:pPr lvl="1"/>
            <a:r>
              <a:rPr lang="en-US" dirty="0" smtClean="0"/>
              <a:t>Strategy sessions to discuss pending or reasonably imminent litigation.</a:t>
            </a:r>
          </a:p>
          <a:p>
            <a:pPr lvl="1"/>
            <a:r>
              <a:rPr lang="en-US" dirty="0" smtClean="0"/>
              <a:t>Strategy sessions to discuss the purchase, exchange, or lease of real property, if public discussion of the transaction would:</a:t>
            </a:r>
          </a:p>
          <a:p>
            <a:pPr lvl="2"/>
            <a:r>
              <a:rPr lang="en-US" dirty="0" smtClean="0"/>
              <a:t>Disclose the appraisal or estimated value of the property under consideration; or</a:t>
            </a:r>
          </a:p>
          <a:p>
            <a:pPr lvl="2"/>
            <a:r>
              <a:rPr lang="en-US" dirty="0" smtClean="0"/>
              <a:t>Prevent the public body from completing the transaction on the best possible terms.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Purposes of Closed Meetings (Cont.)</a:t>
            </a:r>
          </a:p>
          <a:p>
            <a:pPr lvl="1"/>
            <a:r>
              <a:rPr lang="en-US" dirty="0" smtClean="0"/>
              <a:t>Discussion regarding deployment of security personnel, devices, systems;</a:t>
            </a:r>
          </a:p>
          <a:p>
            <a:pPr lvl="1"/>
            <a:r>
              <a:rPr lang="en-US" dirty="0" smtClean="0"/>
              <a:t>Investigative proceedings regarding allegations of criminal misconduct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people enter the room, check off their names on the attendee list</a:t>
            </a:r>
          </a:p>
          <a:p>
            <a:r>
              <a:rPr lang="en-US" dirty="0" smtClean="0"/>
              <a:t>Do NOT try to record notes verbatim – it is not necessary</a:t>
            </a:r>
          </a:p>
          <a:p>
            <a:r>
              <a:rPr lang="en-US" dirty="0" smtClean="0"/>
              <a:t>Minutes are meant to give an outline of what happened in the meeting, not a record of who said what.</a:t>
            </a:r>
          </a:p>
          <a:p>
            <a:r>
              <a:rPr lang="en-US" dirty="0" smtClean="0"/>
              <a:t>Focus on understanding what’s being discussed and on recording what’s been assigned or decided 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Record action items and decisions in your template as they happen – don’t wait until after the meeting to pull them out of your notes or you could make a mistake.</a:t>
            </a:r>
          </a:p>
          <a:p>
            <a:r>
              <a:rPr lang="en-US" dirty="0" smtClean="0"/>
              <a:t>If you do not understand exactly what decision has been made or what action has been assigned, ask for clarification before moving on to the next item.</a:t>
            </a:r>
          </a:p>
          <a:p>
            <a:r>
              <a:rPr lang="en-US" dirty="0" smtClean="0"/>
              <a:t>Record the meeting and make sure participants speak into the microphone. Let them know it’s being recorded.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0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notes and add additional comments, or clarify what you didn’t understand right after the meeting.</a:t>
            </a:r>
          </a:p>
          <a:p>
            <a:r>
              <a:rPr lang="en-US" dirty="0" smtClean="0"/>
              <a:t>Do this while the information is fresh in everyone’s mind.</a:t>
            </a:r>
          </a:p>
          <a:p>
            <a:r>
              <a:rPr lang="en-US" dirty="0" smtClean="0"/>
              <a:t>Type your notes out in the template you created before the meeting – this will make the notes easier for everyone to read and use.</a:t>
            </a:r>
          </a:p>
          <a:p>
            <a:r>
              <a:rPr lang="en-US" dirty="0" smtClean="0"/>
              <a:t>Remember the minute taker is responsible for providing good flow.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action items, not discussion.</a:t>
            </a:r>
          </a:p>
          <a:p>
            <a:r>
              <a:rPr lang="en-US" dirty="0" smtClean="0"/>
              <a:t>Include a short statement of each action taken by the Board and a brief explanation of the rationale for the decision</a:t>
            </a:r>
          </a:p>
          <a:p>
            <a:r>
              <a:rPr lang="en-US" dirty="0" smtClean="0"/>
              <a:t>When there is extensive deliberation before passing a motion, summarize the major arguments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7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specified local public body (county, city, or town) shall:</a:t>
            </a:r>
          </a:p>
          <a:p>
            <a:pPr lvl="1"/>
            <a:r>
              <a:rPr lang="en-US" dirty="0" smtClean="0"/>
              <a:t>Make pending minutes available to the public within 30 days after holding the open meeting that is the subject of the pending minutes;</a:t>
            </a:r>
          </a:p>
          <a:p>
            <a:pPr lvl="1"/>
            <a:r>
              <a:rPr lang="en-US" dirty="0" smtClean="0"/>
              <a:t>Within three business days after approving written minutes of an open meeting, post to the Public Notice website and make available to the public at the public body’s primary office a copy of the approved minutes and any public materials distributed at the meeting; and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52400"/>
            <a:ext cx="7756263" cy="1472006"/>
          </a:xfrm>
        </p:spPr>
        <p:txBody>
          <a:bodyPr/>
          <a:lstStyle/>
          <a:p>
            <a:r>
              <a:rPr lang="en-US" dirty="0" smtClean="0"/>
              <a:t>Open Meetings Law &amp;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Minutes are a tangible record of the meeting for its participants and a source of information for members who were unable to attend. </a:t>
            </a:r>
          </a:p>
          <a:p>
            <a:r>
              <a:rPr lang="en-US" dirty="0" smtClean="0"/>
              <a:t>Minutes are official permanent records of the City.</a:t>
            </a:r>
          </a:p>
          <a:p>
            <a:r>
              <a:rPr lang="en-US" dirty="0" smtClean="0"/>
              <a:t>Should minutes be an exact recording of everything that happens during the meeting.</a:t>
            </a:r>
          </a:p>
          <a:p>
            <a:pPr lvl="1"/>
            <a:r>
              <a:rPr lang="en-US" dirty="0" smtClean="0"/>
              <a:t>No. Minutes are meant to record basic information such as the actions assigned and decisions made.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Meeting Minutes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5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Within three business days after holding an open meeting, make an audio recording of the open meeting available to the public for listening.</a:t>
            </a:r>
          </a:p>
          <a:p>
            <a:r>
              <a:rPr lang="en-US" dirty="0" smtClean="0"/>
              <a:t>The written minutes or recording of an open meeting that are required to be retained permanently shall be maintained in or converted to a format that meets long-term records storage requirements.</a:t>
            </a:r>
          </a:p>
          <a:p>
            <a:r>
              <a:rPr lang="en-US" dirty="0" smtClean="0"/>
              <a:t>A recording is not required to be kept of an open meeting that is a site visit or traveling tour, if no vote or action is taken by the public body.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 smtClean="0"/>
              <a:t>Open Meetings Law &amp;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90800"/>
            <a:ext cx="7756263" cy="139580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the meeting gather as much information on the agenda items as possible </a:t>
            </a:r>
          </a:p>
          <a:p>
            <a:pPr lvl="1"/>
            <a:r>
              <a:rPr lang="en-US" dirty="0" smtClean="0"/>
              <a:t>Agenda summary</a:t>
            </a:r>
          </a:p>
          <a:p>
            <a:pPr lvl="1"/>
            <a:r>
              <a:rPr lang="en-US" dirty="0" smtClean="0"/>
              <a:t>Resolution and/or ordinance</a:t>
            </a:r>
          </a:p>
          <a:p>
            <a:r>
              <a:rPr lang="en-US" dirty="0" smtClean="0"/>
              <a:t>List the attendees you believe will be there</a:t>
            </a:r>
          </a:p>
          <a:p>
            <a:pPr lvl="1"/>
            <a:r>
              <a:rPr lang="en-US" dirty="0"/>
              <a:t>Mayor and City Council or Board</a:t>
            </a:r>
          </a:p>
          <a:p>
            <a:pPr lvl="1"/>
            <a:r>
              <a:rPr lang="en-US" dirty="0"/>
              <a:t>Staff </a:t>
            </a:r>
            <a:endParaRPr lang="en-US" dirty="0" smtClean="0"/>
          </a:p>
          <a:p>
            <a:r>
              <a:rPr lang="en-US" dirty="0"/>
              <a:t>Create a template for recording your meeting minutes and make sure you leave some blank space to record your notes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the following:</a:t>
            </a:r>
          </a:p>
          <a:p>
            <a:pPr lvl="1"/>
            <a:r>
              <a:rPr lang="en-US" dirty="0" smtClean="0"/>
              <a:t>Date, time and place of the meeting;</a:t>
            </a:r>
          </a:p>
          <a:p>
            <a:pPr lvl="1"/>
            <a:r>
              <a:rPr lang="en-US" dirty="0" smtClean="0"/>
              <a:t>The purpose of the meeting:</a:t>
            </a:r>
          </a:p>
          <a:p>
            <a:pPr lvl="2"/>
            <a:r>
              <a:rPr lang="en-US" dirty="0" smtClean="0"/>
              <a:t>Regular Business, Workshop, Special</a:t>
            </a:r>
          </a:p>
          <a:p>
            <a:pPr lvl="1"/>
            <a:r>
              <a:rPr lang="en-US" dirty="0" smtClean="0"/>
              <a:t>Names of members present and absent;</a:t>
            </a:r>
          </a:p>
          <a:p>
            <a:pPr lvl="1"/>
            <a:r>
              <a:rPr lang="en-US" dirty="0" smtClean="0"/>
              <a:t>The substance of all matters proposed, discussed, or decided by the public body which may include a summary of comments made by members of the public body;</a:t>
            </a:r>
          </a:p>
          <a:p>
            <a:pPr lvl="1"/>
            <a:r>
              <a:rPr lang="en-US" dirty="0" smtClean="0"/>
              <a:t>A record, by individual member, of each vote taken by the public body;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name of the person who:</a:t>
            </a:r>
          </a:p>
          <a:p>
            <a:pPr lvl="2"/>
            <a:r>
              <a:rPr lang="en-US" dirty="0" smtClean="0"/>
              <a:t>Is not a member of the public body; and</a:t>
            </a:r>
          </a:p>
          <a:p>
            <a:pPr lvl="2"/>
            <a:r>
              <a:rPr lang="en-US" dirty="0" smtClean="0"/>
              <a:t>After being recognized by the presiding member of the public body, provided testimony or comments to the public body;</a:t>
            </a:r>
          </a:p>
          <a:p>
            <a:pPr lvl="1"/>
            <a:r>
              <a:rPr lang="en-US" dirty="0" smtClean="0"/>
              <a:t>The substance, in brief, of the testimony or comments provided by the public; and</a:t>
            </a:r>
          </a:p>
          <a:p>
            <a:pPr lvl="1"/>
            <a:r>
              <a:rPr lang="en-US" dirty="0" smtClean="0"/>
              <a:t>Any other information that is a record of the proceedings of the meeting that any member requests be entered in the minutes  or recording.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is your audience?</a:t>
            </a:r>
          </a:p>
          <a:p>
            <a:r>
              <a:rPr lang="en-US" dirty="0" smtClean="0"/>
              <a:t>Familiarize yourself with the agenda so you can understand and summarize the discussions and still extract the essence of the conversation.</a:t>
            </a:r>
          </a:p>
          <a:p>
            <a:r>
              <a:rPr lang="en-US" dirty="0" smtClean="0"/>
              <a:t>A good rule of thumb is include enough information that someone who was not present at the meeting will be able to follow the discussion as recorded in the minutes.</a:t>
            </a:r>
          </a:p>
          <a:p>
            <a:r>
              <a:rPr lang="en-US" dirty="0" smtClean="0"/>
              <a:t>Introduce each item with an explanation about what was being discussed.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recording the flow of the conversation, include the main points that were raised and any major disagreements. </a:t>
            </a:r>
          </a:p>
          <a:p>
            <a:r>
              <a:rPr lang="en-US" dirty="0" smtClean="0"/>
              <a:t>Finally, note the decision that was reached and any action points that result from this decision.</a:t>
            </a:r>
          </a:p>
          <a:p>
            <a:r>
              <a:rPr lang="en-US" dirty="0" smtClean="0"/>
              <a:t>The key purpose of minutes is to communicate clearly and objectively. </a:t>
            </a:r>
          </a:p>
          <a:p>
            <a:r>
              <a:rPr lang="en-US" dirty="0" smtClean="0"/>
              <a:t>Keep your sentences short and crisp, using simple words where possible. </a:t>
            </a:r>
          </a:p>
          <a:p>
            <a:r>
              <a:rPr lang="en-US" dirty="0" smtClean="0"/>
              <a:t>Aim to make your communications interesting to read and easy to follow.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359050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Minutes should be written in the </a:t>
            </a:r>
            <a:r>
              <a:rPr lang="en-GB" b="1" dirty="0"/>
              <a:t>past tense</a:t>
            </a:r>
            <a:r>
              <a:rPr lang="en-GB" dirty="0"/>
              <a:t>.  As they are a record of a discussion that has taken place, they always refer to an event in the past:</a:t>
            </a:r>
            <a:endParaRPr lang="en-US" dirty="0"/>
          </a:p>
          <a:p>
            <a:pPr lvl="1"/>
            <a:r>
              <a:rPr lang="en-GB" dirty="0"/>
              <a:t>It was </a:t>
            </a:r>
            <a:r>
              <a:rPr lang="en-GB" b="1" dirty="0"/>
              <a:t>noted</a:t>
            </a:r>
            <a:r>
              <a:rPr lang="en-GB" dirty="0"/>
              <a:t> that</a:t>
            </a:r>
            <a:endParaRPr lang="en-US" dirty="0"/>
          </a:p>
          <a:p>
            <a:pPr lvl="1"/>
            <a:r>
              <a:rPr lang="en-GB" dirty="0"/>
              <a:t>The Chair </a:t>
            </a:r>
            <a:r>
              <a:rPr lang="en-GB" b="1" dirty="0"/>
              <a:t>reported</a:t>
            </a:r>
            <a:endParaRPr lang="en-US" dirty="0"/>
          </a:p>
          <a:p>
            <a:pPr lvl="1"/>
            <a:r>
              <a:rPr lang="en-GB" dirty="0"/>
              <a:t>The Committee </a:t>
            </a:r>
            <a:r>
              <a:rPr lang="en-GB" b="1" dirty="0"/>
              <a:t>agreed</a:t>
            </a:r>
            <a:r>
              <a:rPr lang="en-GB" dirty="0"/>
              <a:t> that it </a:t>
            </a:r>
            <a:r>
              <a:rPr lang="en-GB" b="1" dirty="0"/>
              <a:t>would</a:t>
            </a:r>
            <a:endParaRPr lang="en-US" dirty="0"/>
          </a:p>
          <a:p>
            <a:pPr lvl="1"/>
            <a:r>
              <a:rPr lang="en-GB" dirty="0"/>
              <a:t>Members noted that the papers </a:t>
            </a:r>
            <a:r>
              <a:rPr lang="en-GB" b="1" dirty="0"/>
              <a:t>could</a:t>
            </a:r>
            <a:r>
              <a:rPr lang="en-GB" dirty="0"/>
              <a:t> </a:t>
            </a:r>
            <a:r>
              <a:rPr lang="en-GB" b="1" dirty="0"/>
              <a:t>be viewed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8600"/>
            <a:ext cx="7756263" cy="1395806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Active v. passive voice</a:t>
            </a:r>
            <a:endParaRPr lang="en-US" b="1" i="1" dirty="0"/>
          </a:p>
          <a:p>
            <a:pPr lvl="0"/>
            <a:r>
              <a:rPr lang="en-GB" b="1" dirty="0"/>
              <a:t>Active</a:t>
            </a:r>
            <a:r>
              <a:rPr lang="en-GB" dirty="0"/>
              <a:t> voice:  the subject performs the action of the verb.  </a:t>
            </a:r>
            <a:endParaRPr lang="en-US" dirty="0"/>
          </a:p>
          <a:p>
            <a:pPr lvl="1"/>
            <a:r>
              <a:rPr lang="en-GB" i="1" dirty="0" smtClean="0"/>
              <a:t>Members </a:t>
            </a:r>
            <a:r>
              <a:rPr lang="en-GB" i="1" dirty="0"/>
              <a:t>noted that the papers could be viewed on the shared drive.</a:t>
            </a:r>
            <a:endParaRPr lang="en-US" dirty="0"/>
          </a:p>
          <a:p>
            <a:pPr lvl="0"/>
            <a:r>
              <a:rPr lang="en-GB" b="1" dirty="0"/>
              <a:t>Passive</a:t>
            </a:r>
            <a:r>
              <a:rPr lang="en-GB" dirty="0"/>
              <a:t> voice:  the subject receives the action of the verb.  </a:t>
            </a:r>
            <a:endParaRPr lang="en-US" dirty="0"/>
          </a:p>
          <a:p>
            <a:pPr lvl="1"/>
            <a:r>
              <a:rPr lang="en-GB" i="1" dirty="0" smtClean="0"/>
              <a:t>It </a:t>
            </a:r>
            <a:r>
              <a:rPr lang="en-GB" i="1" dirty="0"/>
              <a:t>was noted by the members that the papers could be viewed on the shared drive.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dirty="0" smtClean="0"/>
              <a:t>Preparing 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877</TotalTime>
  <Words>1344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Book Antiqua</vt:lpstr>
      <vt:lpstr>Wingdings</vt:lpstr>
      <vt:lpstr>Hardcover</vt:lpstr>
      <vt:lpstr>MINUTES</vt:lpstr>
      <vt:lpstr>Why Meeting Minutes Matter</vt:lpstr>
      <vt:lpstr>Before the Meeting</vt:lpstr>
      <vt:lpstr>Preparing Meeting Minutes</vt:lpstr>
      <vt:lpstr>Preparing Meeting Minutes</vt:lpstr>
      <vt:lpstr>Preparing Meeting Minutes</vt:lpstr>
      <vt:lpstr>Preparing Meeting Minutes</vt:lpstr>
      <vt:lpstr>Preparing Meeting Minutes</vt:lpstr>
      <vt:lpstr>Preparing Meeting Minutes</vt:lpstr>
      <vt:lpstr>Preparing Meeting Minutes</vt:lpstr>
      <vt:lpstr>Closed Meetings</vt:lpstr>
      <vt:lpstr>Closed Meetings</vt:lpstr>
      <vt:lpstr>Closed Meetings</vt:lpstr>
      <vt:lpstr>Closed Meeting</vt:lpstr>
      <vt:lpstr>During the Meeting</vt:lpstr>
      <vt:lpstr>During the Meeting</vt:lpstr>
      <vt:lpstr>After the Meeting</vt:lpstr>
      <vt:lpstr>After the Meeting</vt:lpstr>
      <vt:lpstr>Open Meetings Law &amp; Minutes</vt:lpstr>
      <vt:lpstr>Open Meetings Law &amp; Minutes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MINUTES</dc:title>
  <dc:creator>Rori Andreason</dc:creator>
  <cp:lastModifiedBy>LaSeure, Julia</cp:lastModifiedBy>
  <cp:revision>24</cp:revision>
  <dcterms:created xsi:type="dcterms:W3CDTF">2015-08-10T20:35:16Z</dcterms:created>
  <dcterms:modified xsi:type="dcterms:W3CDTF">2015-09-28T18:48:40Z</dcterms:modified>
</cp:coreProperties>
</file>