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8" r:id="rId3"/>
    <p:sldId id="277" r:id="rId4"/>
    <p:sldId id="261" r:id="rId5"/>
    <p:sldId id="259" r:id="rId6"/>
    <p:sldId id="260" r:id="rId7"/>
    <p:sldId id="275" r:id="rId8"/>
    <p:sldId id="262" r:id="rId9"/>
    <p:sldId id="276" r:id="rId10"/>
    <p:sldId id="263" r:id="rId11"/>
    <p:sldId id="264" r:id="rId12"/>
    <p:sldId id="273" r:id="rId13"/>
    <p:sldId id="265" r:id="rId14"/>
    <p:sldId id="267" r:id="rId15"/>
    <p:sldId id="268" r:id="rId16"/>
    <p:sldId id="269" r:id="rId17"/>
    <p:sldId id="270" r:id="rId18"/>
    <p:sldId id="274" r:id="rId19"/>
    <p:sldId id="279" r:id="rId20"/>
    <p:sldId id="281" r:id="rId21"/>
    <p:sldId id="280" r:id="rId22"/>
    <p:sldId id="278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BA2B2-41E7-494F-A248-E1C6785FCC5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113DC-4355-45C8-A70E-BBB758FC3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39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113DC-4355-45C8-A70E-BBB758FC340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2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AEAB71-D7DB-4211-ACB3-39118F545EC7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77DBB1-1073-4C33-8C1A-34791FE47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EAB71-D7DB-4211-ACB3-39118F545EC7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77DBB1-1073-4C33-8C1A-34791FE47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EAB71-D7DB-4211-ACB3-39118F545EC7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77DBB1-1073-4C33-8C1A-34791FE47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D9393-1B96-4DC8-B15A-88C55E672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EAB71-D7DB-4211-ACB3-39118F545EC7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77DBB1-1073-4C33-8C1A-34791FE47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EAB71-D7DB-4211-ACB3-39118F545EC7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77DBB1-1073-4C33-8C1A-34791FE47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EAB71-D7DB-4211-ACB3-39118F545EC7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77DBB1-1073-4C33-8C1A-34791FE47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EAB71-D7DB-4211-ACB3-39118F545EC7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77DBB1-1073-4C33-8C1A-34791FE47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EAB71-D7DB-4211-ACB3-39118F545EC7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77DBB1-1073-4C33-8C1A-34791FE47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EAB71-D7DB-4211-ACB3-39118F545EC7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77DBB1-1073-4C33-8C1A-34791FE47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4AEAB71-D7DB-4211-ACB3-39118F545EC7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77DBB1-1073-4C33-8C1A-34791FE47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AEAB71-D7DB-4211-ACB3-39118F545EC7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77DBB1-1073-4C33-8C1A-34791FE47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4AEAB71-D7DB-4211-ACB3-39118F545EC7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B77DBB1-1073-4C33-8C1A-34791FE47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1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2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3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4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5.doc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ANNEXATION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FOR CLERKS AND RECORDERS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Within 30 days:</a:t>
            </a:r>
          </a:p>
          <a:p>
            <a:pPr lvl="1"/>
            <a:r>
              <a:rPr lang="en-US" dirty="0" smtClean="0"/>
              <a:t>Obtain information from assessor, surveyor, clerk and recorder of county to verify requirements met</a:t>
            </a:r>
          </a:p>
          <a:p>
            <a:pPr lvl="1"/>
            <a:r>
              <a:rPr lang="en-US" dirty="0" smtClean="0"/>
              <a:t>Check with City Attorney</a:t>
            </a:r>
          </a:p>
          <a:p>
            <a:pPr lvl="1"/>
            <a:r>
              <a:rPr lang="en-US" dirty="0" smtClean="0"/>
              <a:t>Certify petition to city legislative body or</a:t>
            </a:r>
          </a:p>
          <a:p>
            <a:pPr lvl="1"/>
            <a:r>
              <a:rPr lang="en-US" dirty="0" smtClean="0"/>
              <a:t>Reject petition – notify city legislative  body  and sponsors</a:t>
            </a:r>
          </a:p>
          <a:p>
            <a:pPr lvl="1"/>
            <a:r>
              <a:rPr lang="en-US" dirty="0" smtClean="0"/>
              <a:t>Within 20 days send notice of certification to each affected entity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</a:t>
            </a:r>
            <a:endParaRPr lang="en-US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8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38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38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Within 10 days after notice of certification is given to legislative body:</a:t>
            </a:r>
          </a:p>
          <a:p>
            <a:r>
              <a:rPr lang="en-US" dirty="0" smtClean="0"/>
              <a:t>Publish notice of certification of petition containing:</a:t>
            </a:r>
          </a:p>
          <a:p>
            <a:pPr lvl="1"/>
            <a:r>
              <a:rPr lang="en-US" dirty="0" smtClean="0"/>
              <a:t>Petition has been filed</a:t>
            </a:r>
          </a:p>
          <a:p>
            <a:pPr lvl="1"/>
            <a:r>
              <a:rPr lang="en-US" dirty="0" smtClean="0"/>
              <a:t>Date of certification receipt from legislative body</a:t>
            </a:r>
          </a:p>
          <a:p>
            <a:pPr lvl="1"/>
            <a:r>
              <a:rPr lang="en-US" dirty="0" smtClean="0"/>
              <a:t>Description of area to be annexed</a:t>
            </a:r>
          </a:p>
          <a:p>
            <a:pPr lvl="1"/>
            <a:r>
              <a:rPr lang="en-US" dirty="0" smtClean="0"/>
              <a:t>Location where petition can be viewed</a:t>
            </a:r>
          </a:p>
          <a:p>
            <a:pPr lvl="1"/>
            <a:r>
              <a:rPr lang="en-US" dirty="0" smtClean="0"/>
              <a:t>Define right to protest</a:t>
            </a:r>
          </a:p>
          <a:p>
            <a:pPr lvl="1"/>
            <a:r>
              <a:rPr lang="en-US" dirty="0" smtClean="0"/>
              <a:t>Special district information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CERTIFICATION</a:t>
            </a:r>
            <a:endParaRPr lang="en-US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lmet te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468" y="271021"/>
            <a:ext cx="7621064" cy="6315957"/>
          </a:xfrm>
          <a:prstGeom prst="rect">
            <a:avLst/>
          </a:prstGeom>
        </p:spPr>
      </p:pic>
    </p:spTree>
  </p:cSld>
  <p:clrMapOvr>
    <a:masterClrMapping/>
  </p:clrMapOvr>
  <p:transition spd="med">
    <p:cover dir="d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Must be filed within 30 days of legislative body’s receipt of notice of certification</a:t>
            </a:r>
          </a:p>
          <a:p>
            <a:r>
              <a:rPr lang="en-US" dirty="0" smtClean="0"/>
              <a:t>Must be filed with the commission if it exists or county clerk – also with the city recorder – same date</a:t>
            </a:r>
          </a:p>
          <a:p>
            <a:r>
              <a:rPr lang="en-US" dirty="0" smtClean="0"/>
              <a:t>County clerk must notify county legislative body immediately and within 5 days from receipt of protest or establishment of a commission, deliver it to commission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PROTEST</a:t>
            </a:r>
            <a:endParaRPr lang="en-US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City Council at the end of the 30 days for filing protest, can deny the petition – within 5 days, let everyone know</a:t>
            </a:r>
          </a:p>
          <a:p>
            <a:r>
              <a:rPr lang="en-US" dirty="0" smtClean="0"/>
              <a:t>Wait until protest is completed, then act on commissions recommendations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THERE IS A PROTEST</a:t>
            </a:r>
            <a:endParaRPr lang="en-US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Hold a public hearing</a:t>
            </a:r>
          </a:p>
          <a:p>
            <a:r>
              <a:rPr lang="en-US" dirty="0" smtClean="0"/>
              <a:t>Give notice of the hearing 7 day prior</a:t>
            </a:r>
          </a:p>
          <a:p>
            <a:r>
              <a:rPr lang="en-US" dirty="0" smtClean="0"/>
              <a:t>Approve the annexation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NO PROTEST IS FILED</a:t>
            </a:r>
            <a:endParaRPr lang="en-US" dirty="0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Within 30 days:</a:t>
            </a:r>
          </a:p>
          <a:p>
            <a:pPr lvl="1"/>
            <a:r>
              <a:rPr lang="en-US" dirty="0" smtClean="0"/>
              <a:t>Send notice to each affected entity</a:t>
            </a:r>
          </a:p>
          <a:p>
            <a:pPr lvl="1"/>
            <a:r>
              <a:rPr lang="en-US" dirty="0" smtClean="0"/>
              <a:t>File with the Lt. Governor’s office a certified copy of the ordinance together with a map</a:t>
            </a:r>
          </a:p>
          <a:p>
            <a:pPr lvl="1"/>
            <a:r>
              <a:rPr lang="en-US" dirty="0" smtClean="0"/>
              <a:t>File map with County Surveyor</a:t>
            </a:r>
          </a:p>
          <a:p>
            <a:pPr lvl="1"/>
            <a:r>
              <a:rPr lang="en-US" dirty="0" smtClean="0"/>
              <a:t>Notice all special districts</a:t>
            </a:r>
          </a:p>
          <a:p>
            <a:pPr lvl="1"/>
            <a:r>
              <a:rPr lang="en-US" dirty="0" smtClean="0"/>
              <a:t>Within 45 days send notice to State Tax Commission</a:t>
            </a:r>
          </a:p>
          <a:p>
            <a:pPr lvl="1"/>
            <a:r>
              <a:rPr lang="en-US" dirty="0" smtClean="0"/>
              <a:t>File certified copy of ordinance and map with State Bureau of Emergency Medical Services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ANNEXING</a:t>
            </a:r>
            <a:endParaRPr lang="en-US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of date  Lt. Governor’s office issues certification  (1</a:t>
            </a:r>
            <a:r>
              <a:rPr lang="en-US" baseline="30000" dirty="0" smtClean="0"/>
              <a:t>st</a:t>
            </a:r>
            <a:r>
              <a:rPr lang="en-US" dirty="0" smtClean="0"/>
              <a:t> Class Cities additional requirements)</a:t>
            </a:r>
          </a:p>
          <a:p>
            <a:r>
              <a:rPr lang="en-US" dirty="0" smtClean="0"/>
              <a:t>Presumption that you are annexed – if:</a:t>
            </a:r>
          </a:p>
          <a:p>
            <a:pPr lvl="1"/>
            <a:r>
              <a:rPr lang="en-US" dirty="0" smtClean="0"/>
              <a:t>Paid property tax to annexing entity for 1 year or</a:t>
            </a:r>
          </a:p>
          <a:p>
            <a:pPr lvl="1"/>
            <a:r>
              <a:rPr lang="en-US" dirty="0" smtClean="0"/>
              <a:t>No court challenge for 1 year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ANNEXATION IS FINAL</a:t>
            </a:r>
            <a:endParaRPr lang="en-US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don Sh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5391"/>
            <a:ext cx="9144000" cy="6567217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5486400" y="2971800"/>
            <a:ext cx="484632" cy="978408"/>
          </a:xfrm>
          <a:prstGeom prst="down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Annexation Timeline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838200" y="2057400"/>
          <a:ext cx="8026400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4" imgW="8698680" imgH="4489920" progId="Word.Document.12">
                  <p:embed/>
                </p:oleObj>
              </mc:Choice>
              <mc:Fallback>
                <p:oleObj name="Document" r:id="rId4" imgW="8698680" imgH="448992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57400"/>
                        <a:ext cx="8026400" cy="414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omic stri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1638300" y="-1943100"/>
            <a:ext cx="5257800" cy="8839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do we need laws or policies?</a:t>
            </a:r>
            <a:endParaRPr lang="en-US" dirty="0"/>
          </a:p>
        </p:txBody>
      </p:sp>
    </p:spTree>
  </p:cSld>
  <p:clrMapOvr>
    <a:masterClrMapping/>
  </p:clrMapOvr>
  <p:transition spd="med">
    <p:wipe dir="u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762000" y="457200"/>
          <a:ext cx="7688263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4" imgW="7908120" imgH="4922640" progId="Word.Document.12">
                  <p:embed/>
                </p:oleObj>
              </mc:Choice>
              <mc:Fallback>
                <p:oleObj name="Document" r:id="rId4" imgW="7908120" imgH="492264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57200"/>
                        <a:ext cx="7688263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06425" y="609600"/>
          <a:ext cx="7923213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ocument" r:id="rId4" imgW="8060400" imgH="4631760" progId="Word.Document.12">
                  <p:embed/>
                </p:oleObj>
              </mc:Choice>
              <mc:Fallback>
                <p:oleObj name="Document" r:id="rId4" imgW="8060400" imgH="463176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609600"/>
                        <a:ext cx="7923213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84213" y="609600"/>
          <a:ext cx="7913687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ocument" r:id="rId4" imgW="8060400" imgH="4325400" progId="Word.Document.12">
                  <p:embed/>
                </p:oleObj>
              </mc:Choice>
              <mc:Fallback>
                <p:oleObj name="Document" r:id="rId4" imgW="8060400" imgH="43254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609600"/>
                        <a:ext cx="7913687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85800" y="1066800"/>
          <a:ext cx="7932737" cy="439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Document" r:id="rId4" imgW="8103954" imgH="4484497" progId="Word.Document.12">
                  <p:embed/>
                </p:oleObj>
              </mc:Choice>
              <mc:Fallback>
                <p:oleObj name="Document" r:id="rId4" imgW="8103954" imgH="4484497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066800"/>
                        <a:ext cx="7932737" cy="439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Planning Commission – public meeting and a public hearing</a:t>
            </a:r>
          </a:p>
          <a:p>
            <a:r>
              <a:rPr lang="en-US" dirty="0" smtClean="0"/>
              <a:t>City Council – public hearing</a:t>
            </a:r>
          </a:p>
          <a:p>
            <a:r>
              <a:rPr lang="en-US" dirty="0" smtClean="0"/>
              <a:t>Must contain:</a:t>
            </a:r>
          </a:p>
          <a:p>
            <a:pPr>
              <a:buNone/>
            </a:pPr>
            <a:r>
              <a:rPr lang="en-US" dirty="0" smtClean="0"/>
              <a:t>	- a map of expansion area </a:t>
            </a:r>
          </a:p>
          <a:p>
            <a:pPr>
              <a:buNone/>
            </a:pPr>
            <a:r>
              <a:rPr lang="en-US" dirty="0" smtClean="0"/>
              <a:t>	- a statement of the specific criteria for annexations including:</a:t>
            </a:r>
          </a:p>
          <a:p>
            <a:pPr lvl="1"/>
            <a:r>
              <a:rPr lang="en-US" dirty="0" smtClean="0"/>
              <a:t>- character of the community;</a:t>
            </a:r>
          </a:p>
          <a:p>
            <a:pPr lvl="1"/>
            <a:r>
              <a:rPr lang="en-US" dirty="0" smtClean="0"/>
              <a:t>- need for municipal services - plans to extend them (financing?)</a:t>
            </a:r>
          </a:p>
          <a:p>
            <a:pPr lvl="1"/>
            <a:r>
              <a:rPr lang="en-US" dirty="0" smtClean="0"/>
              <a:t>- estimate of the tax consequences to residents (in and out)  </a:t>
            </a:r>
          </a:p>
          <a:p>
            <a:pPr lvl="1"/>
            <a:r>
              <a:rPr lang="en-US" dirty="0" smtClean="0"/>
              <a:t>- interests of all affected entities</a:t>
            </a:r>
          </a:p>
          <a:p>
            <a:pPr lvl="1"/>
            <a:r>
              <a:rPr lang="en-US" dirty="0" smtClean="0"/>
              <a:t>- justification for excluding urban development w/in 1/2 mile</a:t>
            </a:r>
          </a:p>
          <a:p>
            <a:pPr lvl="1"/>
            <a:r>
              <a:rPr lang="en-US" dirty="0" smtClean="0"/>
              <a:t>- statement addressing any comments made by affected entities 	w/in 10 days after public meeting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Annexation Policy Declaration</a:t>
            </a:r>
            <a:endParaRPr lang="en-US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Class Counties – Notice of Intent</a:t>
            </a:r>
          </a:p>
          <a:p>
            <a:r>
              <a:rPr lang="en-US" dirty="0" smtClean="0"/>
              <a:t>14 days or next regular meeting or deemed accepted.</a:t>
            </a:r>
            <a:endParaRPr lang="en-US" dirty="0"/>
          </a:p>
          <a:p>
            <a:r>
              <a:rPr lang="en-US" dirty="0" smtClean="0"/>
              <a:t>Petition must contain:</a:t>
            </a:r>
          </a:p>
          <a:p>
            <a:pPr lvl="1"/>
            <a:r>
              <a:rPr lang="en-US" dirty="0" smtClean="0"/>
              <a:t>Proper signatures</a:t>
            </a:r>
          </a:p>
          <a:p>
            <a:pPr lvl="1"/>
            <a:r>
              <a:rPr lang="en-US" dirty="0" smtClean="0"/>
              <a:t>Accurate map prepared by licensed surveyor</a:t>
            </a:r>
          </a:p>
          <a:p>
            <a:pPr lvl="1"/>
            <a:r>
              <a:rPr lang="en-US" dirty="0" smtClean="0"/>
              <a:t>Foreign County Resolution (if applicable)</a:t>
            </a:r>
          </a:p>
          <a:p>
            <a:pPr lvl="1"/>
            <a:r>
              <a:rPr lang="en-US" dirty="0" smtClean="0"/>
              <a:t>Can’t file if another petition or a feasibility study is pending</a:t>
            </a:r>
          </a:p>
          <a:p>
            <a:pPr lvl="1"/>
            <a:r>
              <a:rPr lang="en-US" dirty="0" smtClean="0"/>
              <a:t>Forward petition to city council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Class Counties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PETITION</a:t>
            </a:r>
            <a:endParaRPr lang="en-US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Annexation must begin with a petition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GENERAL RULE</a:t>
            </a:r>
            <a:endParaRPr lang="en-US" sz="60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Boundary Adjustments between cities</a:t>
            </a:r>
          </a:p>
          <a:p>
            <a:r>
              <a:rPr lang="en-US" dirty="0" smtClean="0"/>
              <a:t>Annexation of Islands and Peninsulas</a:t>
            </a:r>
          </a:p>
          <a:p>
            <a:r>
              <a:rPr lang="en-US" dirty="0" smtClean="0"/>
              <a:t>Less than 50 acres of unimproved land with county approval (not in 1</a:t>
            </a:r>
            <a:r>
              <a:rPr lang="en-US" baseline="30000" dirty="0" smtClean="0"/>
              <a:t>st</a:t>
            </a:r>
            <a:r>
              <a:rPr lang="en-US" dirty="0" smtClean="0"/>
              <a:t> Class Cities)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</a:t>
            </a:r>
            <a:endParaRPr lang="en-U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Content Placeholder 3" descr="Diagram of Island and Peninsu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934199" cy="7010400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Located in area proposed for annexation</a:t>
            </a:r>
          </a:p>
          <a:p>
            <a:r>
              <a:rPr lang="en-US" dirty="0" smtClean="0"/>
              <a:t>Covers majority of private land area</a:t>
            </a:r>
          </a:p>
          <a:p>
            <a:r>
              <a:rPr lang="en-US" dirty="0" smtClean="0"/>
              <a:t>100% of private land within Rural Real Property</a:t>
            </a:r>
          </a:p>
          <a:p>
            <a:r>
              <a:rPr lang="en-US" dirty="0" smtClean="0"/>
              <a:t>At least 1/3 value of all private property</a:t>
            </a:r>
          </a:p>
          <a:p>
            <a:r>
              <a:rPr lang="en-US" dirty="0" smtClean="0"/>
              <a:t>If all property is public, 100% of all publicly owned property.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SIGNATURES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Zoned primarily for manufacturing, commercial or agricultural purposes </a:t>
            </a:r>
          </a:p>
          <a:p>
            <a:pPr>
              <a:buNone/>
            </a:pPr>
            <a:r>
              <a:rPr lang="en-US" dirty="0" smtClean="0"/>
              <a:t>	(Section </a:t>
            </a:r>
            <a:r>
              <a:rPr lang="en-US" dirty="0" err="1" smtClean="0"/>
              <a:t>17B</a:t>
            </a:r>
            <a:r>
              <a:rPr lang="en-US" dirty="0" smtClean="0"/>
              <a:t>-</a:t>
            </a:r>
            <a:r>
              <a:rPr lang="en-US" dirty="0" err="1" smtClean="0"/>
              <a:t>2a</a:t>
            </a:r>
            <a:r>
              <a:rPr lang="en-US" dirty="0" smtClean="0"/>
              <a:t>-1107)</a:t>
            </a:r>
          </a:p>
          <a:p>
            <a:r>
              <a:rPr lang="en-US" dirty="0" smtClean="0"/>
              <a:t>No residential units &gt; 1 unit per acre</a:t>
            </a:r>
          </a:p>
          <a:p>
            <a:pPr algn="ctr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1500 Acre plus</a:t>
            </a:r>
          </a:p>
          <a:p>
            <a:r>
              <a:rPr lang="en-US" dirty="0" smtClean="0"/>
              <a:t>Is in a mining protection area</a:t>
            </a:r>
          </a:p>
          <a:p>
            <a:r>
              <a:rPr lang="en-US" dirty="0" smtClean="0"/>
              <a:t>Is in an industrial protection area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Rural Real Property</a:t>
            </a:r>
            <a:endParaRPr lang="en-US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1530</TotalTime>
  <Words>517</Words>
  <Application>Microsoft Office PowerPoint</Application>
  <PresentationFormat>On-screen Show (4:3)</PresentationFormat>
  <Paragraphs>88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Calibri</vt:lpstr>
      <vt:lpstr>Lucida Sans Unicode</vt:lpstr>
      <vt:lpstr>Verdana</vt:lpstr>
      <vt:lpstr>Wingdings 2</vt:lpstr>
      <vt:lpstr>Wingdings 3</vt:lpstr>
      <vt:lpstr>Concourse</vt:lpstr>
      <vt:lpstr>Document</vt:lpstr>
      <vt:lpstr>ANNEXATION</vt:lpstr>
      <vt:lpstr>Why do we need laws or policies?</vt:lpstr>
      <vt:lpstr>Annexation Policy Declaration</vt:lpstr>
      <vt:lpstr>PETITION</vt:lpstr>
      <vt:lpstr>GENERAL RULE</vt:lpstr>
      <vt:lpstr>EXCEPTIONS</vt:lpstr>
      <vt:lpstr>PowerPoint Presentation</vt:lpstr>
      <vt:lpstr>PROPER SIGNATURES</vt:lpstr>
      <vt:lpstr>Rural Real Property</vt:lpstr>
      <vt:lpstr>CERTIFICATION</vt:lpstr>
      <vt:lpstr>AFTER CERTIFICATION</vt:lpstr>
      <vt:lpstr>PowerPoint Presentation</vt:lpstr>
      <vt:lpstr>PROTEST</vt:lpstr>
      <vt:lpstr>IF THERE IS A PROTEST</vt:lpstr>
      <vt:lpstr>IF NO PROTEST IS FILED</vt:lpstr>
      <vt:lpstr>AFTER ANNEXING</vt:lpstr>
      <vt:lpstr>ANNEXATION IS FINAL</vt:lpstr>
      <vt:lpstr>PowerPoint Presentation</vt:lpstr>
      <vt:lpstr>Annexation Timeline</vt:lpstr>
      <vt:lpstr>PowerPoint Presentation</vt:lpstr>
      <vt:lpstr>PowerPoint Presentation</vt:lpstr>
      <vt:lpstr>PowerPoint Presentation</vt:lpstr>
      <vt:lpstr>PowerPoint Presentation</vt:lpstr>
    </vt:vector>
  </TitlesOfParts>
  <Company>Layton City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ANNEXATION</dc:title>
  <dc:creator>gcrane</dc:creator>
  <cp:lastModifiedBy>LaSeure, Julia</cp:lastModifiedBy>
  <cp:revision>96</cp:revision>
  <dcterms:created xsi:type="dcterms:W3CDTF">2015-09-09T14:11:42Z</dcterms:created>
  <dcterms:modified xsi:type="dcterms:W3CDTF">2015-09-28T14:49:08Z</dcterms:modified>
</cp:coreProperties>
</file>