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notesMasterIdLst>
    <p:notesMasterId r:id="rId74"/>
  </p:notesMasterIdLst>
  <p:handoutMasterIdLst>
    <p:handoutMasterId r:id="rId75"/>
  </p:handoutMasterIdLst>
  <p:sldIdLst>
    <p:sldId id="256" r:id="rId2"/>
    <p:sldId id="446" r:id="rId3"/>
    <p:sldId id="444" r:id="rId4"/>
    <p:sldId id="434" r:id="rId5"/>
    <p:sldId id="390" r:id="rId6"/>
    <p:sldId id="392" r:id="rId7"/>
    <p:sldId id="393" r:id="rId8"/>
    <p:sldId id="394" r:id="rId9"/>
    <p:sldId id="395" r:id="rId10"/>
    <p:sldId id="396" r:id="rId11"/>
    <p:sldId id="397" r:id="rId12"/>
    <p:sldId id="398" r:id="rId13"/>
    <p:sldId id="399" r:id="rId14"/>
    <p:sldId id="401" r:id="rId15"/>
    <p:sldId id="402" r:id="rId16"/>
    <p:sldId id="403" r:id="rId17"/>
    <p:sldId id="404" r:id="rId18"/>
    <p:sldId id="405" r:id="rId19"/>
    <p:sldId id="406" r:id="rId20"/>
    <p:sldId id="407" r:id="rId21"/>
    <p:sldId id="408" r:id="rId22"/>
    <p:sldId id="439" r:id="rId23"/>
    <p:sldId id="409" r:id="rId24"/>
    <p:sldId id="355" r:id="rId25"/>
    <p:sldId id="366" r:id="rId26"/>
    <p:sldId id="410" r:id="rId27"/>
    <p:sldId id="411" r:id="rId28"/>
    <p:sldId id="412" r:id="rId29"/>
    <p:sldId id="442" r:id="rId30"/>
    <p:sldId id="435" r:id="rId31"/>
    <p:sldId id="445" r:id="rId32"/>
    <p:sldId id="432" r:id="rId33"/>
    <p:sldId id="413" r:id="rId34"/>
    <p:sldId id="448" r:id="rId35"/>
    <p:sldId id="449" r:id="rId36"/>
    <p:sldId id="417" r:id="rId37"/>
    <p:sldId id="418" r:id="rId38"/>
    <p:sldId id="419" r:id="rId39"/>
    <p:sldId id="420" r:id="rId40"/>
    <p:sldId id="421" r:id="rId41"/>
    <p:sldId id="422" r:id="rId42"/>
    <p:sldId id="423" r:id="rId43"/>
    <p:sldId id="424" r:id="rId44"/>
    <p:sldId id="447" r:id="rId45"/>
    <p:sldId id="425" r:id="rId46"/>
    <p:sldId id="426" r:id="rId47"/>
    <p:sldId id="427" r:id="rId48"/>
    <p:sldId id="428" r:id="rId49"/>
    <p:sldId id="441" r:id="rId50"/>
    <p:sldId id="429" r:id="rId51"/>
    <p:sldId id="436" r:id="rId52"/>
    <p:sldId id="437" r:id="rId53"/>
    <p:sldId id="433" r:id="rId54"/>
    <p:sldId id="430" r:id="rId55"/>
    <p:sldId id="431" r:id="rId56"/>
    <p:sldId id="438" r:id="rId57"/>
    <p:sldId id="451" r:id="rId58"/>
    <p:sldId id="452" r:id="rId59"/>
    <p:sldId id="450" r:id="rId60"/>
    <p:sldId id="294" r:id="rId61"/>
    <p:sldId id="326" r:id="rId62"/>
    <p:sldId id="295" r:id="rId63"/>
    <p:sldId id="453" r:id="rId64"/>
    <p:sldId id="454" r:id="rId65"/>
    <p:sldId id="455" r:id="rId66"/>
    <p:sldId id="457" r:id="rId67"/>
    <p:sldId id="458" r:id="rId68"/>
    <p:sldId id="456" r:id="rId69"/>
    <p:sldId id="304" r:id="rId70"/>
    <p:sldId id="305" r:id="rId71"/>
    <p:sldId id="443" r:id="rId72"/>
    <p:sldId id="324" r:id="rId7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48" autoAdjust="0"/>
    <p:restoredTop sz="85600" autoAdjust="0"/>
  </p:normalViewPr>
  <p:slideViewPr>
    <p:cSldViewPr>
      <p:cViewPr varScale="1">
        <p:scale>
          <a:sx n="100" d="100"/>
          <a:sy n="100" d="100"/>
        </p:scale>
        <p:origin x="15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54D4015-28B9-4267-B94D-9F2077843B87}" type="datetimeFigureOut">
              <a:rPr lang="en-US" smtClean="0"/>
              <a:t>10/13/2015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AEF739B-E9F3-4465-98FF-3807D70AF4DD}" type="slidenum">
              <a:rPr lang="en-US" smtClean="0"/>
              <a:t>‹#›</a:t>
            </a:fld>
            <a:endParaRPr lang="en-US" dirty="0"/>
          </a:p>
        </p:txBody>
      </p:sp>
    </p:spTree>
    <p:extLst>
      <p:ext uri="{BB962C8B-B14F-4D97-AF65-F5344CB8AC3E}">
        <p14:creationId xmlns:p14="http://schemas.microsoft.com/office/powerpoint/2010/main" val="1928713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Calibri" pitchFamily="34" charset="0"/>
              </a:defRPr>
            </a:lvl1pPr>
          </a:lstStyle>
          <a:p>
            <a:pPr>
              <a:defRPr/>
            </a:pPr>
            <a:endParaRPr lang="en-US" dirty="0"/>
          </a:p>
        </p:txBody>
      </p:sp>
      <p:sp>
        <p:nvSpPr>
          <p:cNvPr id="11776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pPr>
              <a:defRPr/>
            </a:pPr>
            <a:fld id="{FD2C7F8A-F2BF-4032-8EC9-BDA4B404F478}" type="datetimeFigureOut">
              <a:rPr lang="en-US"/>
              <a:pPr>
                <a:defRPr/>
              </a:pPr>
              <a:t>10/13/2015</a:t>
            </a:fld>
            <a:endParaRPr lang="en-US" dirty="0"/>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776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Calibri" pitchFamily="34" charset="0"/>
              </a:defRPr>
            </a:lvl1pPr>
          </a:lstStyle>
          <a:p>
            <a:pPr>
              <a:defRPr/>
            </a:pPr>
            <a:endParaRPr lang="en-US" dirty="0"/>
          </a:p>
        </p:txBody>
      </p:sp>
      <p:sp>
        <p:nvSpPr>
          <p:cNvPr id="11776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pPr>
              <a:defRPr/>
            </a:pPr>
            <a:fld id="{BE124753-C45D-4DE4-B177-271CC3637C62}" type="slidenum">
              <a:rPr lang="en-US"/>
              <a:pPr>
                <a:defRPr/>
              </a:pPr>
              <a:t>‹#›</a:t>
            </a:fld>
            <a:endParaRPr lang="en-US" dirty="0"/>
          </a:p>
        </p:txBody>
      </p:sp>
    </p:spTree>
    <p:extLst>
      <p:ext uri="{BB962C8B-B14F-4D97-AF65-F5344CB8AC3E}">
        <p14:creationId xmlns:p14="http://schemas.microsoft.com/office/powerpoint/2010/main" val="400587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1</a:t>
            </a:fld>
            <a:endParaRPr lang="en-US" dirty="0"/>
          </a:p>
        </p:txBody>
      </p:sp>
    </p:spTree>
    <p:extLst>
      <p:ext uri="{BB962C8B-B14F-4D97-AF65-F5344CB8AC3E}">
        <p14:creationId xmlns:p14="http://schemas.microsoft.com/office/powerpoint/2010/main" val="4293982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51</a:t>
            </a:fld>
            <a:endParaRPr lang="en-US" dirty="0"/>
          </a:p>
        </p:txBody>
      </p:sp>
    </p:spTree>
    <p:extLst>
      <p:ext uri="{BB962C8B-B14F-4D97-AF65-F5344CB8AC3E}">
        <p14:creationId xmlns:p14="http://schemas.microsoft.com/office/powerpoint/2010/main" val="77857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52</a:t>
            </a:fld>
            <a:endParaRPr lang="en-US" dirty="0"/>
          </a:p>
        </p:txBody>
      </p:sp>
    </p:spTree>
    <p:extLst>
      <p:ext uri="{BB962C8B-B14F-4D97-AF65-F5344CB8AC3E}">
        <p14:creationId xmlns:p14="http://schemas.microsoft.com/office/powerpoint/2010/main" val="3210030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192517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172558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75725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10142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1181100" y="696913"/>
            <a:ext cx="4648200" cy="3486150"/>
          </a:xfrm>
          <a:ln/>
        </p:spPr>
      </p:sp>
      <p:sp>
        <p:nvSpPr>
          <p:cNvPr id="5939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590851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529650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430851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14149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3</a:t>
            </a:fld>
            <a:endParaRPr lang="en-US" dirty="0"/>
          </a:p>
        </p:txBody>
      </p:sp>
    </p:spTree>
    <p:extLst>
      <p:ext uri="{BB962C8B-B14F-4D97-AF65-F5344CB8AC3E}">
        <p14:creationId xmlns:p14="http://schemas.microsoft.com/office/powerpoint/2010/main" val="4115061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81100" y="696913"/>
            <a:ext cx="4648200" cy="3486150"/>
          </a:xfrm>
          <a:ln/>
        </p:spPr>
      </p:sp>
      <p:sp>
        <p:nvSpPr>
          <p:cNvPr id="5734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330416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1181100" y="696913"/>
            <a:ext cx="4648200" cy="3486150"/>
          </a:xfrm>
          <a:ln/>
        </p:spPr>
      </p:sp>
      <p:sp>
        <p:nvSpPr>
          <p:cNvPr id="5939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685834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181100" y="696913"/>
            <a:ext cx="4648200" cy="3486150"/>
          </a:xfrm>
          <a:ln/>
        </p:spPr>
      </p:sp>
      <p:sp>
        <p:nvSpPr>
          <p:cNvPr id="6144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76971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xfrm>
            <a:off x="1181100" y="696913"/>
            <a:ext cx="4648200" cy="3486150"/>
          </a:xfrm>
          <a:ln/>
        </p:spPr>
      </p:sp>
      <p:sp>
        <p:nvSpPr>
          <p:cNvPr id="6349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994596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72</a:t>
            </a:fld>
            <a:endParaRPr lang="en-US" dirty="0"/>
          </a:p>
        </p:txBody>
      </p:sp>
    </p:spTree>
    <p:extLst>
      <p:ext uri="{BB962C8B-B14F-4D97-AF65-F5344CB8AC3E}">
        <p14:creationId xmlns:p14="http://schemas.microsoft.com/office/powerpoint/2010/main" val="112638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4</a:t>
            </a:fld>
            <a:endParaRPr lang="en-US" dirty="0"/>
          </a:p>
        </p:txBody>
      </p:sp>
    </p:spTree>
    <p:extLst>
      <p:ext uri="{BB962C8B-B14F-4D97-AF65-F5344CB8AC3E}">
        <p14:creationId xmlns:p14="http://schemas.microsoft.com/office/powerpoint/2010/main" val="428340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5</a:t>
            </a:fld>
            <a:endParaRPr lang="en-US" dirty="0"/>
          </a:p>
        </p:txBody>
      </p:sp>
    </p:spTree>
    <p:extLst>
      <p:ext uri="{BB962C8B-B14F-4D97-AF65-F5344CB8AC3E}">
        <p14:creationId xmlns:p14="http://schemas.microsoft.com/office/powerpoint/2010/main" val="669753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21</a:t>
            </a:fld>
            <a:endParaRPr lang="en-US" dirty="0"/>
          </a:p>
        </p:txBody>
      </p:sp>
    </p:spTree>
    <p:extLst>
      <p:ext uri="{BB962C8B-B14F-4D97-AF65-F5344CB8AC3E}">
        <p14:creationId xmlns:p14="http://schemas.microsoft.com/office/powerpoint/2010/main" val="364551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24</a:t>
            </a:fld>
            <a:endParaRPr lang="en-US" dirty="0"/>
          </a:p>
        </p:txBody>
      </p:sp>
    </p:spTree>
    <p:extLst>
      <p:ext uri="{BB962C8B-B14F-4D97-AF65-F5344CB8AC3E}">
        <p14:creationId xmlns:p14="http://schemas.microsoft.com/office/powerpoint/2010/main" val="77857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25</a:t>
            </a:fld>
            <a:endParaRPr lang="en-US" dirty="0"/>
          </a:p>
        </p:txBody>
      </p:sp>
    </p:spTree>
    <p:extLst>
      <p:ext uri="{BB962C8B-B14F-4D97-AF65-F5344CB8AC3E}">
        <p14:creationId xmlns:p14="http://schemas.microsoft.com/office/powerpoint/2010/main" val="3210030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32</a:t>
            </a:fld>
            <a:endParaRPr lang="en-US" dirty="0"/>
          </a:p>
        </p:txBody>
      </p:sp>
    </p:spTree>
    <p:extLst>
      <p:ext uri="{BB962C8B-B14F-4D97-AF65-F5344CB8AC3E}">
        <p14:creationId xmlns:p14="http://schemas.microsoft.com/office/powerpoint/2010/main" val="669753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124753-C45D-4DE4-B177-271CC3637C62}" type="slidenum">
              <a:rPr lang="en-US" smtClean="0"/>
              <a:pPr>
                <a:defRPr/>
              </a:pPr>
              <a:t>48</a:t>
            </a:fld>
            <a:endParaRPr lang="en-US" dirty="0"/>
          </a:p>
        </p:txBody>
      </p:sp>
    </p:spTree>
    <p:extLst>
      <p:ext uri="{BB962C8B-B14F-4D97-AF65-F5344CB8AC3E}">
        <p14:creationId xmlns:p14="http://schemas.microsoft.com/office/powerpoint/2010/main" val="364551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endParaRPr lang="en-US" sz="2400" dirty="0">
              <a:latin typeface="Times New Roman" pitchFamily="18" charset="0"/>
            </a:endParaRPr>
          </a:p>
        </p:txBody>
      </p:sp>
      <p:sp>
        <p:nvSpPr>
          <p:cNvPr id="9318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931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93189" name="Rectangle 5"/>
          <p:cNvSpPr>
            <a:spLocks noGrp="1" noChangeArrowheads="1"/>
          </p:cNvSpPr>
          <p:nvPr>
            <p:ph type="dt" sz="half" idx="2"/>
          </p:nvPr>
        </p:nvSpPr>
        <p:spPr>
          <a:xfrm>
            <a:off x="457200" y="6248400"/>
            <a:ext cx="2133600" cy="457200"/>
          </a:xfrm>
        </p:spPr>
        <p:txBody>
          <a:bodyPr/>
          <a:lstStyle>
            <a:lvl1pPr>
              <a:defRPr/>
            </a:lvl1pPr>
          </a:lstStyle>
          <a:p>
            <a:fld id="{FCEC3192-347E-47C1-8FAC-998B42C8D618}" type="datetimeFigureOut">
              <a:rPr lang="en-US"/>
              <a:pPr/>
              <a:t>10/13/2015</a:t>
            </a:fld>
            <a:endParaRPr lang="en-US" dirty="0"/>
          </a:p>
        </p:txBody>
      </p:sp>
      <p:sp>
        <p:nvSpPr>
          <p:cNvPr id="93190" name="Rectangle 6"/>
          <p:cNvSpPr>
            <a:spLocks noGrp="1" noChangeArrowheads="1"/>
          </p:cNvSpPr>
          <p:nvPr>
            <p:ph type="ftr" sz="quarter" idx="3"/>
          </p:nvPr>
        </p:nvSpPr>
        <p:spPr/>
        <p:txBody>
          <a:bodyPr/>
          <a:lstStyle>
            <a:lvl1pPr>
              <a:defRPr/>
            </a:lvl1pPr>
          </a:lstStyle>
          <a:p>
            <a:endParaRPr lang="en-US" dirty="0"/>
          </a:p>
        </p:txBody>
      </p:sp>
      <p:sp>
        <p:nvSpPr>
          <p:cNvPr id="93191" name="Rectangle 7"/>
          <p:cNvSpPr>
            <a:spLocks noGrp="1" noChangeArrowheads="1"/>
          </p:cNvSpPr>
          <p:nvPr>
            <p:ph type="sldNum" sz="quarter" idx="4"/>
          </p:nvPr>
        </p:nvSpPr>
        <p:spPr>
          <a:xfrm>
            <a:off x="6553200" y="6248400"/>
            <a:ext cx="2133600" cy="457200"/>
          </a:xfrm>
        </p:spPr>
        <p:txBody>
          <a:bodyPr/>
          <a:lstStyle>
            <a:lvl1pPr>
              <a:defRPr b="1"/>
            </a:lvl1pPr>
          </a:lstStyle>
          <a:p>
            <a:fld id="{7B6F2913-473D-4DF4-9CB8-6B7974990DEB}" type="slidenum">
              <a:rPr lang="en-US"/>
              <a:pPr/>
              <a:t>‹#›</a:t>
            </a:fld>
            <a:endParaRPr lang="en-US" dirty="0"/>
          </a:p>
        </p:txBody>
      </p:sp>
      <p:grpSp>
        <p:nvGrpSpPr>
          <p:cNvPr id="93192" name="Group 8"/>
          <p:cNvGrpSpPr>
            <a:grpSpLocks/>
          </p:cNvGrpSpPr>
          <p:nvPr/>
        </p:nvGrpSpPr>
        <p:grpSpPr bwMode="auto">
          <a:xfrm>
            <a:off x="381000" y="304800"/>
            <a:ext cx="8391525" cy="5791200"/>
            <a:chOff x="240" y="192"/>
            <a:chExt cx="5286" cy="3648"/>
          </a:xfrm>
        </p:grpSpPr>
        <p:sp>
          <p:nvSpPr>
            <p:cNvPr id="93193"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US" sz="2400" dirty="0">
                <a:latin typeface="Times New Roman" pitchFamily="18" charset="0"/>
              </a:endParaRPr>
            </a:p>
          </p:txBody>
        </p:sp>
        <p:sp>
          <p:nvSpPr>
            <p:cNvPr id="93194"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sp>
          <p:nvSpPr>
            <p:cNvPr id="93195"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n-US" sz="2400" dirty="0">
                <a:latin typeface="Times New Roman" pitchFamily="18" charset="0"/>
              </a:endParaRPr>
            </a:p>
          </p:txBody>
        </p:sp>
        <p:sp>
          <p:nvSpPr>
            <p:cNvPr id="93196"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sp>
          <p:nvSpPr>
            <p:cNvPr id="93197"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dirty="0"/>
            </a:p>
          </p:txBody>
        </p:sp>
        <p:sp>
          <p:nvSpPr>
            <p:cNvPr id="93198"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3EBF1AC-0189-4841-825C-13A0C9448E00}" type="datetimeFigureOut">
              <a:rPr lang="en-US"/>
              <a:pPr/>
              <a:t>10/13/2015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852EDF6-F169-4081-8E33-21082A57A35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1"/>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1"/>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2D776C5-52BB-4269-BEB2-48D66B13AF3D}" type="datetimeFigureOut">
              <a:rPr lang="en-US"/>
              <a:pPr/>
              <a:t>10/13/2015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1B8D3E3-424F-446B-BEAF-414891CA377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6B1D748-6DCC-4ED6-B524-588433894504}" type="datetimeFigureOut">
              <a:rPr lang="en-US"/>
              <a:pPr/>
              <a:t>10/13/2015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8F1F5E-3B76-4FD2-86C9-6735549D024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6A9219B-98D1-48D5-9C4F-C26A51598206}" type="datetimeFigureOut">
              <a:rPr lang="en-US"/>
              <a:pPr/>
              <a:t>10/13/2015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26B1ED2-E1E8-447B-A582-EAF60291203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1"/>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1"/>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F540B93-AC97-44E6-A0A2-7A252583F839}" type="datetimeFigureOut">
              <a:rPr lang="en-US"/>
              <a:pPr/>
              <a:t>10/13/2015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855DFAB-48EF-4FEA-9791-51029FCF799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3A0B2F95-75A6-4AD4-A0A6-B2B271692DA7}" type="datetimeFigureOut">
              <a:rPr lang="en-US"/>
              <a:pPr/>
              <a:t>10/13/2015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56980B1-E743-4AD3-9D72-EEF75F5259F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075796F-BC5C-4D68-A7A6-DF6BBEEEE494}" type="datetimeFigureOut">
              <a:rPr lang="en-US"/>
              <a:pPr/>
              <a:t>10/13/2015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308F2C8-2099-4AC7-A589-A28274EDCA8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9492767-70FB-479D-A438-4CC049E31A47}" type="datetimeFigureOut">
              <a:rPr lang="en-US"/>
              <a:pPr/>
              <a:t>10/13/2015</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4C39E31-F5C2-4168-9A9C-8ED038D279CE}"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5B8D8DC-A449-4FB9-9BDA-70DD04E7BF32}" type="datetimeFigureOut">
              <a:rPr lang="en-US"/>
              <a:pPr/>
              <a:t>10/13/2015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D7BDD84-8AB3-4836-9C59-5E537B8C884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29433FC-6F6F-49E3-A79D-7A7F6D17D060}" type="datetimeFigureOut">
              <a:rPr lang="en-US"/>
              <a:pPr/>
              <a:t>10/13/2015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CFE08E5-90D8-4AA6-A747-833AE8DE8DBD}"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63" name="Rectangle 3"/>
          <p:cNvSpPr>
            <a:spLocks noGrp="1" noChangeArrowheads="1"/>
          </p:cNvSpPr>
          <p:nvPr>
            <p:ph type="body" idx="1"/>
          </p:nvPr>
        </p:nvSpPr>
        <p:spPr bwMode="auto">
          <a:xfrm>
            <a:off x="457200" y="1828801"/>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1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9F248B60-7751-4E34-9C38-C10C5B64CB6B}" type="datetimeFigureOut">
              <a:rPr lang="en-US"/>
              <a:pPr/>
              <a:t>10/13/2015</a:t>
            </a:fld>
            <a:endParaRPr lang="en-US" dirty="0"/>
          </a:p>
        </p:txBody>
      </p:sp>
      <p:sp>
        <p:nvSpPr>
          <p:cNvPr id="921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dirty="0"/>
          </a:p>
        </p:txBody>
      </p:sp>
      <p:sp>
        <p:nvSpPr>
          <p:cNvPr id="921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8493278F-A0C4-468B-AFD8-316494F3D386}" type="slidenum">
              <a:rPr lang="en-US"/>
              <a:pPr/>
              <a:t>‹#›</a:t>
            </a:fld>
            <a:endParaRPr lang="en-US" dirty="0"/>
          </a:p>
        </p:txBody>
      </p:sp>
      <p:grpSp>
        <p:nvGrpSpPr>
          <p:cNvPr id="92167" name="Group 7"/>
          <p:cNvGrpSpPr>
            <a:grpSpLocks/>
          </p:cNvGrpSpPr>
          <p:nvPr/>
        </p:nvGrpSpPr>
        <p:grpSpPr bwMode="auto">
          <a:xfrm>
            <a:off x="279400" y="152400"/>
            <a:ext cx="8686800" cy="1600200"/>
            <a:chOff x="176" y="96"/>
            <a:chExt cx="5472" cy="1008"/>
          </a:xfrm>
        </p:grpSpPr>
        <p:sp>
          <p:nvSpPr>
            <p:cNvPr id="92168"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dirty="0"/>
            </a:p>
          </p:txBody>
        </p:sp>
        <p:sp>
          <p:nvSpPr>
            <p:cNvPr id="92169"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sp>
          <p:nvSpPr>
            <p:cNvPr id="92170"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sp>
          <p:nvSpPr>
            <p:cNvPr id="92171"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sp>
          <p:nvSpPr>
            <p:cNvPr id="92172"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endParaRPr lang="en-US" sz="2400" dirty="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mailto:elections@utah.gov%C2%A0"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body" sz="half" idx="4294967295"/>
          </p:nvPr>
        </p:nvSpPr>
        <p:spPr>
          <a:xfrm>
            <a:off x="1143000" y="1981200"/>
            <a:ext cx="7162800" cy="3657600"/>
          </a:xfrm>
        </p:spPr>
        <p:txBody>
          <a:bodyPr/>
          <a:lstStyle/>
          <a:p>
            <a:pPr algn="ctr">
              <a:buFont typeface="Wingdings" pitchFamily="2" charset="2"/>
              <a:buNone/>
            </a:pPr>
            <a:endParaRPr lang="en-US" sz="2000" dirty="0" smtClean="0"/>
          </a:p>
          <a:p>
            <a:pPr algn="ctr">
              <a:buFont typeface="Wingdings" pitchFamily="2" charset="2"/>
              <a:buNone/>
            </a:pPr>
            <a:r>
              <a:rPr lang="en-US" dirty="0" smtClean="0"/>
              <a:t>Initiatives, Referenda and Propositions! Oh my!</a:t>
            </a:r>
          </a:p>
          <a:p>
            <a:pPr algn="ctr">
              <a:buFont typeface="Wingdings" pitchFamily="2" charset="2"/>
              <a:buNone/>
            </a:pPr>
            <a:endParaRPr lang="en-US" dirty="0"/>
          </a:p>
          <a:p>
            <a:pPr algn="ctr">
              <a:buFont typeface="Wingdings" pitchFamily="2" charset="2"/>
              <a:buNone/>
            </a:pPr>
            <a:r>
              <a:rPr lang="en-US" sz="2400" dirty="0" smtClean="0"/>
              <a:t>Justin Lee</a:t>
            </a:r>
          </a:p>
          <a:p>
            <a:pPr algn="ctr">
              <a:buFont typeface="Wingdings" pitchFamily="2" charset="2"/>
              <a:buNone/>
            </a:pPr>
            <a:r>
              <a:rPr lang="en-US" sz="2400" dirty="0" smtClean="0"/>
              <a:t>Lt. Governor’s Office</a:t>
            </a:r>
          </a:p>
          <a:p>
            <a:pPr algn="ctr">
              <a:buFont typeface="Wingdings" pitchFamily="2" charset="2"/>
              <a:buNone/>
            </a:pPr>
            <a:r>
              <a:rPr lang="en-US" sz="2400" dirty="0" smtClean="0"/>
              <a:t>September 23, 2015</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Circulation Materials</a:t>
            </a:r>
            <a:endParaRPr lang="en-US" dirty="0"/>
          </a:p>
        </p:txBody>
      </p:sp>
      <p:sp>
        <p:nvSpPr>
          <p:cNvPr id="3" name="Content Placeholder 2"/>
          <p:cNvSpPr>
            <a:spLocks noGrp="1"/>
          </p:cNvSpPr>
          <p:nvPr>
            <p:ph idx="1"/>
          </p:nvPr>
        </p:nvSpPr>
        <p:spPr/>
        <p:txBody>
          <a:bodyPr/>
          <a:lstStyle/>
          <a:p>
            <a:r>
              <a:rPr lang="en-US" dirty="0" smtClean="0"/>
              <a:t>Petition forms should be printed in </a:t>
            </a:r>
            <a:r>
              <a:rPr lang="en-US" b="1" dirty="0" smtClean="0"/>
              <a:t>substantially</a:t>
            </a:r>
            <a:r>
              <a:rPr lang="en-US" dirty="0" smtClean="0"/>
              <a:t> the format laid out in 20A-7-503</a:t>
            </a:r>
          </a:p>
          <a:p>
            <a:r>
              <a:rPr lang="en-US" dirty="0" smtClean="0"/>
              <a:t>The local clerk shall furnish to the sponsors</a:t>
            </a:r>
          </a:p>
          <a:p>
            <a:pPr lvl="1"/>
            <a:r>
              <a:rPr lang="en-US" dirty="0" smtClean="0"/>
              <a:t>One copy of the initiative petition; and</a:t>
            </a:r>
          </a:p>
          <a:p>
            <a:pPr lvl="1"/>
            <a:r>
              <a:rPr lang="en-US" dirty="0" smtClean="0"/>
              <a:t>One signature sheet</a:t>
            </a:r>
          </a:p>
          <a:p>
            <a:pPr lvl="2"/>
            <a:r>
              <a:rPr lang="en-US" dirty="0" smtClean="0"/>
              <a:t>The signature sheet shall include:</a:t>
            </a:r>
          </a:p>
          <a:p>
            <a:pPr lvl="3"/>
            <a:r>
              <a:rPr lang="en-US" dirty="0" smtClean="0"/>
              <a:t>The initial fiscal impact estimate summary statement</a:t>
            </a:r>
          </a:p>
          <a:p>
            <a:pPr lvl="3"/>
            <a:r>
              <a:rPr lang="en-US" dirty="0" smtClean="0"/>
              <a:t>The cost estimate for printing and distributing the petition</a:t>
            </a:r>
            <a:endParaRPr lang="en-US" dirty="0"/>
          </a:p>
        </p:txBody>
      </p:sp>
    </p:spTree>
    <p:extLst>
      <p:ext uri="{BB962C8B-B14F-4D97-AF65-F5344CB8AC3E}">
        <p14:creationId xmlns:p14="http://schemas.microsoft.com/office/powerpoint/2010/main" val="49604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Circulation Materials</a:t>
            </a:r>
            <a:endParaRPr lang="en-US" dirty="0"/>
          </a:p>
        </p:txBody>
      </p:sp>
      <p:sp>
        <p:nvSpPr>
          <p:cNvPr id="3" name="Content Placeholder 2"/>
          <p:cNvSpPr>
            <a:spLocks noGrp="1"/>
          </p:cNvSpPr>
          <p:nvPr>
            <p:ph idx="1"/>
          </p:nvPr>
        </p:nvSpPr>
        <p:spPr/>
        <p:txBody>
          <a:bodyPr/>
          <a:lstStyle/>
          <a:p>
            <a:r>
              <a:rPr lang="en-US" dirty="0" smtClean="0"/>
              <a:t>The sponsors of the petition:</a:t>
            </a:r>
            <a:r>
              <a:rPr lang="en-US" dirty="0"/>
              <a:t>	</a:t>
            </a:r>
            <a:endParaRPr lang="en-US" dirty="0" smtClean="0"/>
          </a:p>
          <a:p>
            <a:pPr lvl="1"/>
            <a:r>
              <a:rPr lang="en-US" dirty="0" smtClean="0"/>
              <a:t>Arrange and pay for the printing of all additional copies of the petition and signature sheets</a:t>
            </a:r>
          </a:p>
          <a:p>
            <a:pPr lvl="1"/>
            <a:r>
              <a:rPr lang="en-US" dirty="0" smtClean="0"/>
              <a:t>Ensure that the copies meet the form requirements</a:t>
            </a:r>
          </a:p>
          <a:p>
            <a:pPr lvl="1"/>
            <a:r>
              <a:rPr lang="en-US" dirty="0" smtClean="0"/>
              <a:t>Attach a copy of the proposed law</a:t>
            </a:r>
          </a:p>
          <a:p>
            <a:r>
              <a:rPr lang="en-US" dirty="0" smtClean="0"/>
              <a:t>Packets must be bound:</a:t>
            </a:r>
          </a:p>
          <a:p>
            <a:pPr lvl="1"/>
            <a:r>
              <a:rPr lang="en-US" dirty="0" smtClean="0"/>
              <a:t>Secured with a staple or stich in at least 3 places across the top of the paper</a:t>
            </a:r>
          </a:p>
        </p:txBody>
      </p:sp>
    </p:spTree>
    <p:extLst>
      <p:ext uri="{BB962C8B-B14F-4D97-AF65-F5344CB8AC3E}">
        <p14:creationId xmlns:p14="http://schemas.microsoft.com/office/powerpoint/2010/main" val="3089380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Circulation Materials</a:t>
            </a:r>
            <a:endParaRPr lang="en-US" dirty="0"/>
          </a:p>
        </p:txBody>
      </p:sp>
      <p:sp>
        <p:nvSpPr>
          <p:cNvPr id="3" name="Content Placeholder 2"/>
          <p:cNvSpPr>
            <a:spLocks noGrp="1"/>
          </p:cNvSpPr>
          <p:nvPr>
            <p:ph idx="1"/>
          </p:nvPr>
        </p:nvSpPr>
        <p:spPr/>
        <p:txBody>
          <a:bodyPr/>
          <a:lstStyle/>
          <a:p>
            <a:r>
              <a:rPr lang="en-US" dirty="0" smtClean="0"/>
              <a:t>After sponsors have prepared packets</a:t>
            </a:r>
          </a:p>
          <a:p>
            <a:pPr lvl="1"/>
            <a:r>
              <a:rPr lang="en-US" dirty="0" smtClean="0"/>
              <a:t>The local clerk:</a:t>
            </a:r>
          </a:p>
          <a:p>
            <a:pPr lvl="2"/>
            <a:r>
              <a:rPr lang="en-US" dirty="0" smtClean="0"/>
              <a:t>Numbers each packet</a:t>
            </a:r>
          </a:p>
          <a:p>
            <a:pPr lvl="2"/>
            <a:r>
              <a:rPr lang="en-US" dirty="0" smtClean="0"/>
              <a:t>Returns them to the sponsor within 5 working days</a:t>
            </a:r>
          </a:p>
          <a:p>
            <a:pPr lvl="2"/>
            <a:r>
              <a:rPr lang="en-US" dirty="0" smtClean="0"/>
              <a:t>Keeps a record of the numbers assigned to each packet</a:t>
            </a:r>
            <a:endParaRPr lang="en-US" dirty="0"/>
          </a:p>
        </p:txBody>
      </p:sp>
    </p:spTree>
    <p:extLst>
      <p:ext uri="{BB962C8B-B14F-4D97-AF65-F5344CB8AC3E}">
        <p14:creationId xmlns:p14="http://schemas.microsoft.com/office/powerpoint/2010/main" val="1353172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Collecting Signatures</a:t>
            </a:r>
            <a:endParaRPr lang="en-US" dirty="0"/>
          </a:p>
        </p:txBody>
      </p:sp>
      <p:sp>
        <p:nvSpPr>
          <p:cNvPr id="3" name="Content Placeholder 2"/>
          <p:cNvSpPr>
            <a:spLocks noGrp="1"/>
          </p:cNvSpPr>
          <p:nvPr>
            <p:ph idx="1"/>
          </p:nvPr>
        </p:nvSpPr>
        <p:spPr/>
        <p:txBody>
          <a:bodyPr/>
          <a:lstStyle/>
          <a:p>
            <a:r>
              <a:rPr lang="en-US" dirty="0" smtClean="0"/>
              <a:t>Who can sign?</a:t>
            </a:r>
          </a:p>
          <a:p>
            <a:pPr lvl="1"/>
            <a:r>
              <a:rPr lang="en-US" dirty="0" smtClean="0"/>
              <a:t>Any legal Utah voter that resides in the jurisdiction</a:t>
            </a:r>
          </a:p>
          <a:p>
            <a:r>
              <a:rPr lang="en-US" dirty="0" smtClean="0"/>
              <a:t>Who can witness?</a:t>
            </a:r>
          </a:p>
          <a:p>
            <a:pPr lvl="1"/>
            <a:r>
              <a:rPr lang="en-US" dirty="0" smtClean="0"/>
              <a:t>At least 18-years-old and resident of Utah</a:t>
            </a:r>
          </a:p>
          <a:p>
            <a:pPr lvl="1"/>
            <a:r>
              <a:rPr lang="en-US" dirty="0" smtClean="0"/>
              <a:t>Signs the verification page on the last page of the packet</a:t>
            </a:r>
          </a:p>
          <a:p>
            <a:pPr lvl="1"/>
            <a:r>
              <a:rPr lang="en-US" dirty="0" smtClean="0"/>
              <a:t>A voter who signs the packet cannot verify it</a:t>
            </a:r>
            <a:endParaRPr lang="en-US" dirty="0"/>
          </a:p>
        </p:txBody>
      </p:sp>
    </p:spTree>
    <p:extLst>
      <p:ext uri="{BB962C8B-B14F-4D97-AF65-F5344CB8AC3E}">
        <p14:creationId xmlns:p14="http://schemas.microsoft.com/office/powerpoint/2010/main" val="4178538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 Submitting the Petition</a:t>
            </a:r>
            <a:endParaRPr lang="en-US" dirty="0"/>
          </a:p>
        </p:txBody>
      </p:sp>
      <p:sp>
        <p:nvSpPr>
          <p:cNvPr id="3" name="Content Placeholder 2"/>
          <p:cNvSpPr>
            <a:spLocks noGrp="1"/>
          </p:cNvSpPr>
          <p:nvPr>
            <p:ph idx="1"/>
          </p:nvPr>
        </p:nvSpPr>
        <p:spPr/>
        <p:txBody>
          <a:bodyPr/>
          <a:lstStyle/>
          <a:p>
            <a:r>
              <a:rPr lang="en-US" dirty="0" smtClean="0"/>
              <a:t>Deadlines to submit packets to the county clerk</a:t>
            </a:r>
          </a:p>
          <a:p>
            <a:pPr lvl="1"/>
            <a:r>
              <a:rPr lang="en-US" dirty="0" smtClean="0"/>
              <a:t>316 days after the application was filed, or</a:t>
            </a:r>
          </a:p>
          <a:p>
            <a:pPr lvl="1"/>
            <a:r>
              <a:rPr lang="en-US" dirty="0" smtClean="0"/>
              <a:t>April 15 immediately before the next municipal general election</a:t>
            </a:r>
          </a:p>
          <a:p>
            <a:pPr lvl="1"/>
            <a:endParaRPr lang="en-US" dirty="0" smtClean="0"/>
          </a:p>
        </p:txBody>
      </p:sp>
    </p:spTree>
    <p:extLst>
      <p:ext uri="{BB962C8B-B14F-4D97-AF65-F5344CB8AC3E}">
        <p14:creationId xmlns:p14="http://schemas.microsoft.com/office/powerpoint/2010/main" val="126408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 Submitting the Petition	</a:t>
            </a:r>
            <a:endParaRPr lang="en-US" dirty="0"/>
          </a:p>
        </p:txBody>
      </p:sp>
      <p:sp>
        <p:nvSpPr>
          <p:cNvPr id="3" name="Content Placeholder 2"/>
          <p:cNvSpPr>
            <a:spLocks noGrp="1"/>
          </p:cNvSpPr>
          <p:nvPr>
            <p:ph idx="1"/>
          </p:nvPr>
        </p:nvSpPr>
        <p:spPr/>
        <p:txBody>
          <a:bodyPr/>
          <a:lstStyle/>
          <a:p>
            <a:r>
              <a:rPr lang="en-US" dirty="0" smtClean="0"/>
              <a:t>No later than May 1 the county clerk shall:</a:t>
            </a:r>
          </a:p>
          <a:p>
            <a:pPr lvl="1"/>
            <a:r>
              <a:rPr lang="en-US" dirty="0" smtClean="0"/>
              <a:t>Check the names of all persons completing the verification page</a:t>
            </a:r>
          </a:p>
          <a:p>
            <a:endParaRPr lang="en-US" dirty="0"/>
          </a:p>
          <a:p>
            <a:r>
              <a:rPr lang="en-US" dirty="0" smtClean="0"/>
              <a:t>No later than May 15 the county clerk shall:</a:t>
            </a:r>
          </a:p>
          <a:p>
            <a:pPr lvl="1"/>
            <a:r>
              <a:rPr lang="en-US" dirty="0" smtClean="0"/>
              <a:t>Determine whether or not each signer is a voter</a:t>
            </a:r>
          </a:p>
          <a:p>
            <a:pPr lvl="1"/>
            <a:r>
              <a:rPr lang="en-US" dirty="0" smtClean="0"/>
              <a:t>Certify whether or not each name is a voter</a:t>
            </a:r>
          </a:p>
          <a:p>
            <a:pPr lvl="1"/>
            <a:r>
              <a:rPr lang="en-US" dirty="0" smtClean="0"/>
              <a:t>Deliver all verified packets to the local clerk</a:t>
            </a:r>
          </a:p>
        </p:txBody>
      </p:sp>
    </p:spTree>
    <p:extLst>
      <p:ext uri="{BB962C8B-B14F-4D97-AF65-F5344CB8AC3E}">
        <p14:creationId xmlns:p14="http://schemas.microsoft.com/office/powerpoint/2010/main" val="1419156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 Evaluating the Petition</a:t>
            </a:r>
            <a:endParaRPr lang="en-US" dirty="0"/>
          </a:p>
        </p:txBody>
      </p:sp>
      <p:sp>
        <p:nvSpPr>
          <p:cNvPr id="3" name="Content Placeholder 2"/>
          <p:cNvSpPr>
            <a:spLocks noGrp="1"/>
          </p:cNvSpPr>
          <p:nvPr>
            <p:ph idx="1"/>
          </p:nvPr>
        </p:nvSpPr>
        <p:spPr/>
        <p:txBody>
          <a:bodyPr/>
          <a:lstStyle/>
          <a:p>
            <a:r>
              <a:rPr lang="en-US" dirty="0" smtClean="0"/>
              <a:t>Local clerk shall check off packet numbers as received</a:t>
            </a:r>
          </a:p>
          <a:p>
            <a:r>
              <a:rPr lang="en-US" dirty="0" smtClean="0"/>
              <a:t>After all packets have been received, the local clerk shall count the number of names certified by the county clerk</a:t>
            </a:r>
          </a:p>
          <a:p>
            <a:r>
              <a:rPr lang="en-US" dirty="0" smtClean="0"/>
              <a:t>Mark the petition as sufficient or insufficient</a:t>
            </a:r>
            <a:endParaRPr lang="en-US" dirty="0"/>
          </a:p>
        </p:txBody>
      </p:sp>
    </p:spTree>
    <p:extLst>
      <p:ext uri="{BB962C8B-B14F-4D97-AF65-F5344CB8AC3E}">
        <p14:creationId xmlns:p14="http://schemas.microsoft.com/office/powerpoint/2010/main" val="3287920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 Evaluating the Petition</a:t>
            </a:r>
            <a:endParaRPr lang="en-US" dirty="0"/>
          </a:p>
        </p:txBody>
      </p:sp>
      <p:sp>
        <p:nvSpPr>
          <p:cNvPr id="3" name="Content Placeholder 2"/>
          <p:cNvSpPr>
            <a:spLocks noGrp="1"/>
          </p:cNvSpPr>
          <p:nvPr>
            <p:ph idx="1"/>
          </p:nvPr>
        </p:nvSpPr>
        <p:spPr/>
        <p:txBody>
          <a:bodyPr/>
          <a:lstStyle/>
          <a:p>
            <a:r>
              <a:rPr lang="en-US" dirty="0" smtClean="0"/>
              <a:t>If it is declared sufficient:</a:t>
            </a:r>
          </a:p>
          <a:p>
            <a:pPr lvl="1"/>
            <a:r>
              <a:rPr lang="en-US" dirty="0" smtClean="0"/>
              <a:t>The petition is qualified for the ballot</a:t>
            </a:r>
          </a:p>
          <a:p>
            <a:pPr lvl="1"/>
            <a:endParaRPr lang="en-US" dirty="0"/>
          </a:p>
          <a:p>
            <a:r>
              <a:rPr lang="en-US" dirty="0" smtClean="0"/>
              <a:t>If it is declared insufficient:</a:t>
            </a:r>
          </a:p>
          <a:p>
            <a:pPr lvl="1"/>
            <a:r>
              <a:rPr lang="en-US" dirty="0" smtClean="0"/>
              <a:t>Any sponsor may file a written demand with the local clerk for a recount in the presence of any sponsor</a:t>
            </a:r>
          </a:p>
          <a:p>
            <a:pPr lvl="1"/>
            <a:r>
              <a:rPr lang="en-US" dirty="0" smtClean="0"/>
              <a:t>No new signatures may be submitted</a:t>
            </a:r>
            <a:endParaRPr lang="en-US" dirty="0"/>
          </a:p>
        </p:txBody>
      </p:sp>
    </p:spTree>
    <p:extLst>
      <p:ext uri="{BB962C8B-B14F-4D97-AF65-F5344CB8AC3E}">
        <p14:creationId xmlns:p14="http://schemas.microsoft.com/office/powerpoint/2010/main" val="1947342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Ballot Title</a:t>
            </a:r>
            <a:endParaRPr lang="en-US" dirty="0"/>
          </a:p>
        </p:txBody>
      </p:sp>
      <p:sp>
        <p:nvSpPr>
          <p:cNvPr id="3" name="Content Placeholder 2"/>
          <p:cNvSpPr>
            <a:spLocks noGrp="1"/>
          </p:cNvSpPr>
          <p:nvPr>
            <p:ph idx="1"/>
          </p:nvPr>
        </p:nvSpPr>
        <p:spPr/>
        <p:txBody>
          <a:bodyPr/>
          <a:lstStyle/>
          <a:p>
            <a:r>
              <a:rPr lang="en-US" dirty="0" smtClean="0"/>
              <a:t>Local clerk delivers a copy of the petition and the proposed law to the local attorney</a:t>
            </a:r>
          </a:p>
          <a:p>
            <a:pPr marL="469900" lvl="1" indent="-469900">
              <a:buClr>
                <a:schemeClr val="bg2"/>
              </a:buClr>
              <a:buSzPct val="70000"/>
              <a:buFont typeface="Wingdings" pitchFamily="2" charset="2"/>
              <a:buChar char="o"/>
            </a:pPr>
            <a:r>
              <a:rPr lang="en-US" sz="3200" dirty="0">
                <a:ea typeface="+mn-ea"/>
                <a:cs typeface="+mn-cs"/>
              </a:rPr>
              <a:t>The local attorney </a:t>
            </a:r>
            <a:r>
              <a:rPr lang="en-US" sz="3200" dirty="0" smtClean="0">
                <a:ea typeface="+mn-ea"/>
                <a:cs typeface="+mn-cs"/>
              </a:rPr>
              <a:t>asks </a:t>
            </a:r>
            <a:r>
              <a:rPr lang="en-US" sz="3200" dirty="0">
                <a:ea typeface="+mn-ea"/>
                <a:cs typeface="+mn-cs"/>
              </a:rPr>
              <a:t>the lieutenant governor to assign a number</a:t>
            </a:r>
          </a:p>
          <a:p>
            <a:pPr lvl="1"/>
            <a:r>
              <a:rPr lang="en-US" dirty="0"/>
              <a:t>The lieutenant governor assigns a unique number to each ballot proposition                  </a:t>
            </a:r>
          </a:p>
          <a:p>
            <a:endParaRPr lang="en-US" dirty="0"/>
          </a:p>
        </p:txBody>
      </p:sp>
    </p:spTree>
    <p:extLst>
      <p:ext uri="{BB962C8B-B14F-4D97-AF65-F5344CB8AC3E}">
        <p14:creationId xmlns:p14="http://schemas.microsoft.com/office/powerpoint/2010/main" val="3413294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Ballot Title</a:t>
            </a:r>
            <a:endParaRPr lang="en-US" dirty="0"/>
          </a:p>
        </p:txBody>
      </p:sp>
      <p:sp>
        <p:nvSpPr>
          <p:cNvPr id="3" name="Content Placeholder 2"/>
          <p:cNvSpPr>
            <a:spLocks noGrp="1"/>
          </p:cNvSpPr>
          <p:nvPr>
            <p:ph idx="1"/>
          </p:nvPr>
        </p:nvSpPr>
        <p:spPr/>
        <p:txBody>
          <a:bodyPr/>
          <a:lstStyle/>
          <a:p>
            <a:pPr marL="31750" lvl="1" indent="-469900">
              <a:buClr>
                <a:schemeClr val="bg2"/>
              </a:buClr>
              <a:buSzPct val="70000"/>
              <a:buFont typeface="Wingdings" pitchFamily="2" charset="2"/>
              <a:buChar char="o"/>
            </a:pPr>
            <a:r>
              <a:rPr lang="en-US" sz="3200" dirty="0">
                <a:ea typeface="+mn-ea"/>
                <a:cs typeface="+mn-cs"/>
              </a:rPr>
              <a:t>The attorney prepares a proposed ballot title</a:t>
            </a:r>
          </a:p>
          <a:p>
            <a:pPr lvl="1"/>
            <a:r>
              <a:rPr lang="en-US" dirty="0"/>
              <a:t>A true and impartial statement of the purpose of the measure</a:t>
            </a:r>
          </a:p>
          <a:p>
            <a:pPr lvl="1"/>
            <a:r>
              <a:rPr lang="en-US" dirty="0"/>
              <a:t>Not intentionally an argument or likely to create prejudice for or against the measure</a:t>
            </a:r>
          </a:p>
          <a:p>
            <a:pPr marL="31750"/>
            <a:r>
              <a:rPr lang="en-US" dirty="0" smtClean="0"/>
              <a:t>Files the proposed ballot title with the local clerk within 15 days after the date the initiative is declared sufficient</a:t>
            </a:r>
            <a:endParaRPr lang="en-US" dirty="0"/>
          </a:p>
        </p:txBody>
      </p:sp>
    </p:spTree>
    <p:extLst>
      <p:ext uri="{BB962C8B-B14F-4D97-AF65-F5344CB8AC3E}">
        <p14:creationId xmlns:p14="http://schemas.microsoft.com/office/powerpoint/2010/main" val="1604978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Note:</a:t>
            </a:r>
            <a:endParaRPr lang="en-US" dirty="0"/>
          </a:p>
        </p:txBody>
      </p:sp>
      <p:sp>
        <p:nvSpPr>
          <p:cNvPr id="3" name="Content Placeholder 2"/>
          <p:cNvSpPr>
            <a:spLocks noGrp="1"/>
          </p:cNvSpPr>
          <p:nvPr>
            <p:ph idx="1"/>
          </p:nvPr>
        </p:nvSpPr>
        <p:spPr/>
        <p:txBody>
          <a:bodyPr/>
          <a:lstStyle/>
          <a:p>
            <a:r>
              <a:rPr lang="en-US" dirty="0" smtClean="0"/>
              <a:t>This presentation is for instructional purposes only. Please refer to the Utah Code for the most current and exact requirements of processing an initiative or referendum.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81318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Ballot Title</a:t>
            </a:r>
            <a:endParaRPr lang="en-US" dirty="0"/>
          </a:p>
        </p:txBody>
      </p:sp>
      <p:sp>
        <p:nvSpPr>
          <p:cNvPr id="3" name="Content Placeholder 2"/>
          <p:cNvSpPr>
            <a:spLocks noGrp="1"/>
          </p:cNvSpPr>
          <p:nvPr>
            <p:ph idx="1"/>
          </p:nvPr>
        </p:nvSpPr>
        <p:spPr/>
        <p:txBody>
          <a:bodyPr/>
          <a:lstStyle/>
          <a:p>
            <a:r>
              <a:rPr lang="en-US" dirty="0" smtClean="0"/>
              <a:t>Within 5 calendar days after the local attorney files a proposed ballot title, the local legislative body and the sponsors may file written comments</a:t>
            </a:r>
          </a:p>
          <a:p>
            <a:r>
              <a:rPr lang="en-US" dirty="0" smtClean="0"/>
              <a:t>Within 5 calendar days the local attorney shall</a:t>
            </a:r>
          </a:p>
          <a:p>
            <a:pPr lvl="1"/>
            <a:r>
              <a:rPr lang="en-US" dirty="0" smtClean="0"/>
              <a:t>Review the written comments, and</a:t>
            </a:r>
          </a:p>
          <a:p>
            <a:pPr lvl="1"/>
            <a:r>
              <a:rPr lang="en-US" dirty="0" smtClean="0"/>
              <a:t>Prepare a final ballot title and file it with the local clerk</a:t>
            </a:r>
            <a:endParaRPr lang="en-US" dirty="0"/>
          </a:p>
        </p:txBody>
      </p:sp>
    </p:spTree>
    <p:extLst>
      <p:ext uri="{BB962C8B-B14F-4D97-AF65-F5344CB8AC3E}">
        <p14:creationId xmlns:p14="http://schemas.microsoft.com/office/powerpoint/2010/main" val="427612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Ballot Title</a:t>
            </a:r>
            <a:endParaRPr lang="en-US" dirty="0"/>
          </a:p>
        </p:txBody>
      </p:sp>
      <p:sp>
        <p:nvSpPr>
          <p:cNvPr id="3" name="Content Placeholder 2"/>
          <p:cNvSpPr>
            <a:spLocks noGrp="1"/>
          </p:cNvSpPr>
          <p:nvPr>
            <p:ph idx="1"/>
          </p:nvPr>
        </p:nvSpPr>
        <p:spPr/>
        <p:txBody>
          <a:bodyPr/>
          <a:lstStyle/>
          <a:p>
            <a:r>
              <a:rPr lang="en-US" dirty="0" smtClean="0"/>
              <a:t>Immediately after the attorney files a copy of the ballot title with the local clerk, the local clerk shall serve a copy of the ballot title by mail upon the sponsors of the petition and the local legislative body</a:t>
            </a:r>
          </a:p>
          <a:p>
            <a:r>
              <a:rPr lang="en-US" dirty="0" smtClean="0"/>
              <a:t>Three or more sponsors, or a majority of the local legislative body may appeal to the Supreme Court if the ballot title is unsatisfactory or does not comply with code</a:t>
            </a:r>
            <a:endParaRPr lang="en-US" dirty="0"/>
          </a:p>
        </p:txBody>
      </p:sp>
    </p:spTree>
    <p:extLst>
      <p:ext uri="{BB962C8B-B14F-4D97-AF65-F5344CB8AC3E}">
        <p14:creationId xmlns:p14="http://schemas.microsoft.com/office/powerpoint/2010/main" val="3508823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1143000"/>
          </a:xfrm>
        </p:spPr>
        <p:txBody>
          <a:bodyPr/>
          <a:lstStyle/>
          <a:p>
            <a:r>
              <a:rPr lang="en-US" dirty="0" smtClean="0"/>
              <a:t>Step 8 - Voter Information Pamphlet</a:t>
            </a:r>
            <a:endParaRPr lang="en-US" dirty="0"/>
          </a:p>
        </p:txBody>
      </p:sp>
      <p:sp>
        <p:nvSpPr>
          <p:cNvPr id="3" name="Content Placeholder 2"/>
          <p:cNvSpPr>
            <a:spLocks noGrp="1"/>
          </p:cNvSpPr>
          <p:nvPr>
            <p:ph idx="1"/>
          </p:nvPr>
        </p:nvSpPr>
        <p:spPr/>
        <p:txBody>
          <a:bodyPr/>
          <a:lstStyle/>
          <a:p>
            <a:r>
              <a:rPr lang="en-US" dirty="0" smtClean="0"/>
              <a:t>A municipality that is subject to a ballot proposition shall prepare a local voter information pamphlet</a:t>
            </a:r>
          </a:p>
          <a:p>
            <a:pPr lvl="2"/>
            <a:r>
              <a:rPr lang="en-US" dirty="0" smtClean="0"/>
              <a:t>See VIP section below</a:t>
            </a:r>
            <a:endParaRPr lang="en-US" dirty="0"/>
          </a:p>
        </p:txBody>
      </p:sp>
    </p:spTree>
    <p:extLst>
      <p:ext uri="{BB962C8B-B14F-4D97-AF65-F5344CB8AC3E}">
        <p14:creationId xmlns:p14="http://schemas.microsoft.com/office/powerpoint/2010/main" val="1915866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9 - Ballot &amp; Voting</a:t>
            </a:r>
            <a:endParaRPr lang="en-US" dirty="0"/>
          </a:p>
        </p:txBody>
      </p:sp>
      <p:sp>
        <p:nvSpPr>
          <p:cNvPr id="3" name="Content Placeholder 2"/>
          <p:cNvSpPr>
            <a:spLocks noGrp="1"/>
          </p:cNvSpPr>
          <p:nvPr>
            <p:ph idx="1"/>
          </p:nvPr>
        </p:nvSpPr>
        <p:spPr/>
        <p:txBody>
          <a:bodyPr/>
          <a:lstStyle/>
          <a:p>
            <a:r>
              <a:rPr lang="en-US" dirty="0"/>
              <a:t>Local clerk shall place the number and ballot title on the official ballot with the choices </a:t>
            </a:r>
          </a:p>
          <a:p>
            <a:pPr lvl="1"/>
            <a:r>
              <a:rPr lang="en-US" dirty="0"/>
              <a:t>“For”</a:t>
            </a:r>
          </a:p>
          <a:p>
            <a:pPr lvl="2"/>
            <a:r>
              <a:rPr lang="en-US" dirty="0"/>
              <a:t>In favor of the law</a:t>
            </a:r>
          </a:p>
          <a:p>
            <a:pPr lvl="1"/>
            <a:r>
              <a:rPr lang="en-US" dirty="0"/>
              <a:t>“Against”</a:t>
            </a:r>
          </a:p>
          <a:p>
            <a:pPr lvl="2"/>
            <a:r>
              <a:rPr lang="en-US" dirty="0"/>
              <a:t>Against the law</a:t>
            </a:r>
          </a:p>
        </p:txBody>
      </p:sp>
    </p:spTree>
    <p:extLst>
      <p:ext uri="{BB962C8B-B14F-4D97-AF65-F5344CB8AC3E}">
        <p14:creationId xmlns:p14="http://schemas.microsoft.com/office/powerpoint/2010/main" val="2714623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9 - Ballot &amp; Voting</a:t>
            </a:r>
            <a:endParaRPr lang="en-US" dirty="0">
              <a:solidFill>
                <a:schemeClr val="tx1"/>
              </a:solidFill>
            </a:endParaRPr>
          </a:p>
        </p:txBody>
      </p:sp>
      <p:sp>
        <p:nvSpPr>
          <p:cNvPr id="3" name="Content Placeholder 2"/>
          <p:cNvSpPr>
            <a:spLocks noGrp="1"/>
          </p:cNvSpPr>
          <p:nvPr>
            <p:ph idx="1"/>
          </p:nvPr>
        </p:nvSpPr>
        <p:spPr/>
        <p:txBody>
          <a:bodyPr/>
          <a:lstStyle/>
          <a:p>
            <a:r>
              <a:rPr lang="en-US" dirty="0"/>
              <a:t>Scheduling Special Elections</a:t>
            </a:r>
            <a:endParaRPr lang="en-US" dirty="0" smtClean="0"/>
          </a:p>
          <a:p>
            <a:pPr lvl="1"/>
            <a:r>
              <a:rPr lang="en-US" dirty="0" smtClean="0"/>
              <a:t>A special election for a ballot proposition related to a bond, debt, leeway, levy or tax can only be held on the November general or municipal general election.</a:t>
            </a:r>
          </a:p>
        </p:txBody>
      </p:sp>
    </p:spTree>
    <p:extLst>
      <p:ext uri="{BB962C8B-B14F-4D97-AF65-F5344CB8AC3E}">
        <p14:creationId xmlns:p14="http://schemas.microsoft.com/office/powerpoint/2010/main" val="813114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9 - Ballot &amp; Voting</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Scheduling Special Elections</a:t>
            </a:r>
          </a:p>
          <a:p>
            <a:pPr lvl="1"/>
            <a:r>
              <a:rPr lang="en-US" dirty="0" smtClean="0"/>
              <a:t>Any other special election may be held on</a:t>
            </a:r>
          </a:p>
          <a:p>
            <a:pPr lvl="2"/>
            <a:r>
              <a:rPr lang="en-US" dirty="0" smtClean="0"/>
              <a:t>The fourth Tuesday in June</a:t>
            </a:r>
          </a:p>
          <a:p>
            <a:pPr lvl="2"/>
            <a:r>
              <a:rPr lang="en-US" dirty="0" smtClean="0"/>
              <a:t>The first Tuesday after the first Monday in November</a:t>
            </a:r>
            <a:endParaRPr lang="en-US" dirty="0"/>
          </a:p>
          <a:p>
            <a:pPr marL="0" indent="0">
              <a:buNone/>
            </a:pPr>
            <a:endParaRPr lang="en-US" dirty="0" smtClean="0"/>
          </a:p>
          <a:p>
            <a:pPr marL="0" indent="0">
              <a:buNone/>
            </a:pPr>
            <a:endParaRPr lang="en-US" dirty="0"/>
          </a:p>
          <a:p>
            <a:pPr lvl="4" algn="r"/>
            <a:r>
              <a:rPr lang="en-US" dirty="0" smtClean="0"/>
              <a:t>20A-1-204(1)(a)</a:t>
            </a:r>
            <a:endParaRPr lang="en-US" dirty="0"/>
          </a:p>
        </p:txBody>
      </p:sp>
    </p:spTree>
    <p:extLst>
      <p:ext uri="{BB962C8B-B14F-4D97-AF65-F5344CB8AC3E}">
        <p14:creationId xmlns:p14="http://schemas.microsoft.com/office/powerpoint/2010/main" val="1353576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10 - Canvass &amp; Effective Date</a:t>
            </a:r>
            <a:endParaRPr lang="en-US" dirty="0"/>
          </a:p>
        </p:txBody>
      </p:sp>
      <p:sp>
        <p:nvSpPr>
          <p:cNvPr id="3" name="Content Placeholder 2"/>
          <p:cNvSpPr>
            <a:spLocks noGrp="1"/>
          </p:cNvSpPr>
          <p:nvPr>
            <p:ph idx="1"/>
          </p:nvPr>
        </p:nvSpPr>
        <p:spPr/>
        <p:txBody>
          <a:bodyPr/>
          <a:lstStyle/>
          <a:p>
            <a:r>
              <a:rPr lang="en-US" dirty="0"/>
              <a:t>After the canvass the local legislative body shall immediately issue a proclamation that:</a:t>
            </a:r>
          </a:p>
          <a:p>
            <a:pPr lvl="1"/>
            <a:r>
              <a:rPr lang="en-US" dirty="0"/>
              <a:t>Gives the total number of votes for or against each proposed law</a:t>
            </a:r>
          </a:p>
          <a:p>
            <a:pPr lvl="1"/>
            <a:r>
              <a:rPr lang="en-US" dirty="0"/>
              <a:t>Declares those approved laws to be in full force and effect as the law of the local </a:t>
            </a:r>
            <a:r>
              <a:rPr lang="en-US" dirty="0" smtClean="0"/>
              <a:t>jurisdiction</a:t>
            </a:r>
            <a:endParaRPr lang="en-US" dirty="0"/>
          </a:p>
        </p:txBody>
      </p:sp>
    </p:spTree>
    <p:extLst>
      <p:ext uri="{BB962C8B-B14F-4D97-AF65-F5344CB8AC3E}">
        <p14:creationId xmlns:p14="http://schemas.microsoft.com/office/powerpoint/2010/main" val="651724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10 - Canvass &amp; Effective Date</a:t>
            </a:r>
            <a:endParaRPr lang="en-US" dirty="0"/>
          </a:p>
        </p:txBody>
      </p:sp>
      <p:sp>
        <p:nvSpPr>
          <p:cNvPr id="3" name="Content Placeholder 2"/>
          <p:cNvSpPr>
            <a:spLocks noGrp="1"/>
          </p:cNvSpPr>
          <p:nvPr>
            <p:ph idx="1"/>
          </p:nvPr>
        </p:nvSpPr>
        <p:spPr/>
        <p:txBody>
          <a:bodyPr/>
          <a:lstStyle/>
          <a:p>
            <a:r>
              <a:rPr lang="en-US" dirty="0" smtClean="0"/>
              <a:t>Approved laws take effect:</a:t>
            </a:r>
          </a:p>
          <a:p>
            <a:pPr lvl="1"/>
            <a:r>
              <a:rPr lang="en-US" dirty="0" smtClean="0"/>
              <a:t>On the date specified in the initiative petition; or</a:t>
            </a:r>
          </a:p>
          <a:p>
            <a:pPr lvl="1"/>
            <a:r>
              <a:rPr lang="en-US" dirty="0" smtClean="0"/>
              <a:t>5 days after the date of the official proclamation by the legislative body</a:t>
            </a:r>
            <a:endParaRPr lang="en-US" dirty="0"/>
          </a:p>
        </p:txBody>
      </p:sp>
    </p:spTree>
    <p:extLst>
      <p:ext uri="{BB962C8B-B14F-4D97-AF65-F5344CB8AC3E}">
        <p14:creationId xmlns:p14="http://schemas.microsoft.com/office/powerpoint/2010/main" val="1017876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11 - Fiscal Review</a:t>
            </a:r>
            <a:endParaRPr lang="en-US" dirty="0"/>
          </a:p>
        </p:txBody>
      </p:sp>
      <p:sp>
        <p:nvSpPr>
          <p:cNvPr id="3" name="Content Placeholder 2"/>
          <p:cNvSpPr>
            <a:spLocks noGrp="1"/>
          </p:cNvSpPr>
          <p:nvPr>
            <p:ph idx="1"/>
          </p:nvPr>
        </p:nvSpPr>
        <p:spPr/>
        <p:txBody>
          <a:bodyPr/>
          <a:lstStyle/>
          <a:p>
            <a:r>
              <a:rPr lang="en-US" dirty="0" smtClean="0"/>
              <a:t>No later that 60 days after the date of the election, the budget officer shall prepare a final fiscal impact statement and deliver a copy to:</a:t>
            </a:r>
          </a:p>
          <a:p>
            <a:pPr lvl="1"/>
            <a:r>
              <a:rPr lang="en-US" dirty="0" smtClean="0"/>
              <a:t>The local legislative body</a:t>
            </a:r>
          </a:p>
          <a:p>
            <a:pPr lvl="1"/>
            <a:r>
              <a:rPr lang="en-US" dirty="0" smtClean="0"/>
              <a:t>The local clerk</a:t>
            </a:r>
          </a:p>
          <a:p>
            <a:pPr lvl="1"/>
            <a:r>
              <a:rPr lang="en-US" dirty="0" smtClean="0"/>
              <a:t>The first 5 sponsors listed on the initiative application</a:t>
            </a:r>
            <a:endParaRPr lang="en-US" dirty="0"/>
          </a:p>
        </p:txBody>
      </p:sp>
    </p:spTree>
    <p:extLst>
      <p:ext uri="{BB962C8B-B14F-4D97-AF65-F5344CB8AC3E}">
        <p14:creationId xmlns:p14="http://schemas.microsoft.com/office/powerpoint/2010/main" val="4123051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11 - Fiscal Review</a:t>
            </a:r>
            <a:endParaRPr lang="en-US" dirty="0"/>
          </a:p>
        </p:txBody>
      </p:sp>
      <p:sp>
        <p:nvSpPr>
          <p:cNvPr id="3" name="Content Placeholder 2"/>
          <p:cNvSpPr>
            <a:spLocks noGrp="1"/>
          </p:cNvSpPr>
          <p:nvPr>
            <p:ph idx="1"/>
          </p:nvPr>
        </p:nvSpPr>
        <p:spPr>
          <a:xfrm>
            <a:off x="457200" y="1828801"/>
            <a:ext cx="8382000" cy="4302125"/>
          </a:xfrm>
        </p:spPr>
        <p:txBody>
          <a:bodyPr/>
          <a:lstStyle/>
          <a:p>
            <a:r>
              <a:rPr lang="en-US" dirty="0" smtClean="0"/>
              <a:t>If the final fiscal impact statement exceeds the initial fiscal impact statement by 25% or more the local legislative body reviews and may:</a:t>
            </a:r>
          </a:p>
          <a:p>
            <a:pPr lvl="1"/>
            <a:r>
              <a:rPr lang="en-US" dirty="0" smtClean="0"/>
              <a:t>Repeal the law</a:t>
            </a:r>
          </a:p>
          <a:p>
            <a:pPr lvl="1"/>
            <a:r>
              <a:rPr lang="en-US" dirty="0" smtClean="0"/>
              <a:t>Amend the law</a:t>
            </a:r>
          </a:p>
          <a:p>
            <a:pPr lvl="1"/>
            <a:r>
              <a:rPr lang="en-US" dirty="0"/>
              <a:t>Pass a resolution informing the voters that they may file an initiative petition to repeal the </a:t>
            </a:r>
            <a:r>
              <a:rPr lang="en-US" dirty="0" smtClean="0"/>
              <a:t>law</a:t>
            </a:r>
            <a:endParaRPr lang="en-US" dirty="0"/>
          </a:p>
        </p:txBody>
      </p:sp>
    </p:spTree>
    <p:extLst>
      <p:ext uri="{BB962C8B-B14F-4D97-AF65-F5344CB8AC3E}">
        <p14:creationId xmlns:p14="http://schemas.microsoft.com/office/powerpoint/2010/main" val="217490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What’s the difference?</a:t>
            </a:r>
            <a:endParaRPr lang="en-US" dirty="0"/>
          </a:p>
        </p:txBody>
      </p:sp>
      <p:sp>
        <p:nvSpPr>
          <p:cNvPr id="3" name="Text Placeholder 2"/>
          <p:cNvSpPr>
            <a:spLocks noGrp="1"/>
          </p:cNvSpPr>
          <p:nvPr>
            <p:ph type="body" idx="1"/>
          </p:nvPr>
        </p:nvSpPr>
        <p:spPr>
          <a:xfrm>
            <a:off x="381000" y="1828800"/>
            <a:ext cx="4040188" cy="639762"/>
          </a:xfrm>
        </p:spPr>
        <p:txBody>
          <a:bodyPr/>
          <a:lstStyle/>
          <a:p>
            <a:r>
              <a:rPr lang="en-US" sz="4400" dirty="0" smtClean="0"/>
              <a:t>Initiative</a:t>
            </a:r>
            <a:r>
              <a:rPr lang="en-US" dirty="0" smtClean="0"/>
              <a:t>	</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A new law proposed for adoption by the public</a:t>
            </a:r>
          </a:p>
          <a:p>
            <a:endParaRPr lang="en-US" dirty="0"/>
          </a:p>
          <a:p>
            <a:r>
              <a:rPr lang="en-US" dirty="0" smtClean="0"/>
              <a:t>The new law is </a:t>
            </a:r>
            <a:r>
              <a:rPr lang="en-US" b="1" dirty="0" smtClean="0"/>
              <a:t>initiated</a:t>
            </a:r>
            <a:r>
              <a:rPr lang="en-US" dirty="0" smtClean="0"/>
              <a:t> by the public</a:t>
            </a:r>
            <a:endParaRPr lang="en-US" dirty="0"/>
          </a:p>
        </p:txBody>
      </p:sp>
      <p:sp>
        <p:nvSpPr>
          <p:cNvPr id="5" name="Text Placeholder 4"/>
          <p:cNvSpPr>
            <a:spLocks noGrp="1"/>
          </p:cNvSpPr>
          <p:nvPr>
            <p:ph type="body" sz="quarter" idx="3"/>
          </p:nvPr>
        </p:nvSpPr>
        <p:spPr>
          <a:xfrm>
            <a:off x="4648200" y="1828800"/>
            <a:ext cx="4041775" cy="639762"/>
          </a:xfrm>
        </p:spPr>
        <p:txBody>
          <a:bodyPr/>
          <a:lstStyle/>
          <a:p>
            <a:r>
              <a:rPr lang="en-US" sz="4400" dirty="0" smtClean="0"/>
              <a:t>Referendum</a:t>
            </a:r>
            <a:endParaRPr lang="en-US" sz="4400" dirty="0"/>
          </a:p>
        </p:txBody>
      </p:sp>
      <p:sp>
        <p:nvSpPr>
          <p:cNvPr id="6" name="Content Placeholder 5"/>
          <p:cNvSpPr>
            <a:spLocks noGrp="1"/>
          </p:cNvSpPr>
          <p:nvPr>
            <p:ph sz="quarter" idx="4"/>
          </p:nvPr>
        </p:nvSpPr>
        <p:spPr/>
        <p:txBody>
          <a:bodyPr/>
          <a:lstStyle/>
          <a:p>
            <a:endParaRPr lang="en-US" dirty="0" smtClean="0"/>
          </a:p>
          <a:p>
            <a:r>
              <a:rPr lang="en-US" dirty="0" smtClean="0"/>
              <a:t>A law passed by a legislative body is submitted to the vote of the people</a:t>
            </a:r>
          </a:p>
          <a:p>
            <a:endParaRPr lang="en-US" dirty="0"/>
          </a:p>
          <a:p>
            <a:r>
              <a:rPr lang="en-US" dirty="0" smtClean="0"/>
              <a:t>A passed law is </a:t>
            </a:r>
            <a:r>
              <a:rPr lang="en-US" b="1" dirty="0" smtClean="0"/>
              <a:t>referred</a:t>
            </a:r>
            <a:r>
              <a:rPr lang="en-US" dirty="0" smtClean="0"/>
              <a:t> to the people</a:t>
            </a:r>
            <a:endParaRPr lang="en-US" dirty="0"/>
          </a:p>
        </p:txBody>
      </p:sp>
    </p:spTree>
    <p:extLst>
      <p:ext uri="{BB962C8B-B14F-4D97-AF65-F5344CB8AC3E}">
        <p14:creationId xmlns:p14="http://schemas.microsoft.com/office/powerpoint/2010/main" val="217813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p:cTn id="1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Referenda</a:t>
            </a:r>
            <a:endParaRPr lang="en-US" dirty="0"/>
          </a:p>
        </p:txBody>
      </p:sp>
      <p:sp>
        <p:nvSpPr>
          <p:cNvPr id="3" name="Subtitle 2"/>
          <p:cNvSpPr>
            <a:spLocks noGrp="1"/>
          </p:cNvSpPr>
          <p:nvPr>
            <p:ph type="subTitle" idx="1"/>
          </p:nvPr>
        </p:nvSpPr>
        <p:spPr/>
        <p:txBody>
          <a:bodyPr/>
          <a:lstStyle/>
          <a:p>
            <a:r>
              <a:rPr lang="en-US" dirty="0" smtClean="0"/>
              <a:t>Utah Code Section 20A-7 Part 6</a:t>
            </a:r>
            <a:endParaRPr lang="en-US" dirty="0"/>
          </a:p>
        </p:txBody>
      </p:sp>
    </p:spTree>
    <p:extLst>
      <p:ext uri="{BB962C8B-B14F-4D97-AF65-F5344CB8AC3E}">
        <p14:creationId xmlns:p14="http://schemas.microsoft.com/office/powerpoint/2010/main" val="3870428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Legislation</a:t>
            </a:r>
            <a:endParaRPr lang="en-US" dirty="0"/>
          </a:p>
        </p:txBody>
      </p:sp>
      <p:sp>
        <p:nvSpPr>
          <p:cNvPr id="3" name="Content Placeholder 2"/>
          <p:cNvSpPr>
            <a:spLocks noGrp="1"/>
          </p:cNvSpPr>
          <p:nvPr>
            <p:ph idx="1"/>
          </p:nvPr>
        </p:nvSpPr>
        <p:spPr/>
        <p:txBody>
          <a:bodyPr/>
          <a:lstStyle/>
          <a:p>
            <a:r>
              <a:rPr lang="en-US" dirty="0" smtClean="0"/>
              <a:t>The municipal legislative body passes a new law</a:t>
            </a:r>
            <a:endParaRPr lang="en-US" dirty="0"/>
          </a:p>
        </p:txBody>
      </p:sp>
    </p:spTree>
    <p:extLst>
      <p:ext uri="{BB962C8B-B14F-4D97-AF65-F5344CB8AC3E}">
        <p14:creationId xmlns:p14="http://schemas.microsoft.com/office/powerpoint/2010/main" val="3023783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Applications</a:t>
            </a:r>
            <a:endParaRPr lang="en-US" dirty="0"/>
          </a:p>
        </p:txBody>
      </p:sp>
      <p:sp>
        <p:nvSpPr>
          <p:cNvPr id="3" name="Content Placeholder 2"/>
          <p:cNvSpPr>
            <a:spLocks noGrp="1"/>
          </p:cNvSpPr>
          <p:nvPr>
            <p:ph idx="1"/>
          </p:nvPr>
        </p:nvSpPr>
        <p:spPr/>
        <p:txBody>
          <a:bodyPr/>
          <a:lstStyle/>
          <a:p>
            <a:r>
              <a:rPr lang="en-US" dirty="0" smtClean="0"/>
              <a:t>Within 5 days of passage of the local law, sponsors shall file an application</a:t>
            </a:r>
          </a:p>
          <a:p>
            <a:r>
              <a:rPr lang="en-US" dirty="0" smtClean="0"/>
              <a:t>The </a:t>
            </a:r>
            <a:r>
              <a:rPr lang="en-US" dirty="0"/>
              <a:t>application shall contain</a:t>
            </a:r>
          </a:p>
          <a:p>
            <a:pPr lvl="1"/>
            <a:r>
              <a:rPr lang="en-US" dirty="0" smtClean="0"/>
              <a:t>Name &amp; residence address of at least 5 sponsors</a:t>
            </a:r>
          </a:p>
          <a:p>
            <a:pPr lvl="1"/>
            <a:r>
              <a:rPr lang="en-US" dirty="0" smtClean="0"/>
              <a:t>A statement indicating that each of the sponsors:</a:t>
            </a:r>
          </a:p>
          <a:p>
            <a:pPr lvl="2"/>
            <a:r>
              <a:rPr lang="en-US" dirty="0" smtClean="0"/>
              <a:t>Is a registered voter</a:t>
            </a:r>
            <a:endParaRPr lang="en-US" dirty="0"/>
          </a:p>
          <a:p>
            <a:pPr lvl="2"/>
            <a:r>
              <a:rPr lang="en-US" dirty="0" smtClean="0"/>
              <a:t>Has voted in a regular municipal election in Utah within the last three years</a:t>
            </a:r>
          </a:p>
        </p:txBody>
      </p:sp>
    </p:spTree>
    <p:extLst>
      <p:ext uri="{BB962C8B-B14F-4D97-AF65-F5344CB8AC3E}">
        <p14:creationId xmlns:p14="http://schemas.microsoft.com/office/powerpoint/2010/main" val="2085759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Applications</a:t>
            </a:r>
            <a:endParaRPr lang="en-US" dirty="0"/>
          </a:p>
        </p:txBody>
      </p:sp>
      <p:sp>
        <p:nvSpPr>
          <p:cNvPr id="3" name="Content Placeholder 2"/>
          <p:cNvSpPr>
            <a:spLocks noGrp="1"/>
          </p:cNvSpPr>
          <p:nvPr>
            <p:ph idx="1"/>
          </p:nvPr>
        </p:nvSpPr>
        <p:spPr/>
        <p:txBody>
          <a:bodyPr/>
          <a:lstStyle/>
          <a:p>
            <a:r>
              <a:rPr lang="en-US" dirty="0" smtClean="0"/>
              <a:t>Notarized signature of each of the sponsors</a:t>
            </a:r>
          </a:p>
          <a:p>
            <a:r>
              <a:rPr lang="en-US" dirty="0" smtClean="0"/>
              <a:t>A copy of the law</a:t>
            </a:r>
          </a:p>
        </p:txBody>
      </p:sp>
    </p:spTree>
    <p:extLst>
      <p:ext uri="{BB962C8B-B14F-4D97-AF65-F5344CB8AC3E}">
        <p14:creationId xmlns:p14="http://schemas.microsoft.com/office/powerpoint/2010/main" val="3523241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Fiscal Impact Estimate</a:t>
            </a:r>
            <a:endParaRPr lang="en-US" dirty="0"/>
          </a:p>
        </p:txBody>
      </p:sp>
      <p:sp>
        <p:nvSpPr>
          <p:cNvPr id="3" name="Content Placeholder 2"/>
          <p:cNvSpPr>
            <a:spLocks noGrp="1"/>
          </p:cNvSpPr>
          <p:nvPr>
            <p:ph idx="1"/>
          </p:nvPr>
        </p:nvSpPr>
        <p:spPr/>
        <p:txBody>
          <a:bodyPr/>
          <a:lstStyle/>
          <a:p>
            <a:r>
              <a:rPr lang="en-US" dirty="0" smtClean="0"/>
              <a:t>Within 3 working days after receiving an application, the local clerk shall submit a copy of the application to the budget officer </a:t>
            </a:r>
          </a:p>
          <a:p>
            <a:pPr lvl="1"/>
            <a:r>
              <a:rPr lang="en-US" dirty="0" smtClean="0"/>
              <a:t>The budget officer, together with legal counsel, shall prepare an unbiased, good faith estimate of the fiscal and legal impact of repealing the law</a:t>
            </a:r>
          </a:p>
        </p:txBody>
      </p:sp>
    </p:spTree>
    <p:extLst>
      <p:ext uri="{BB962C8B-B14F-4D97-AF65-F5344CB8AC3E}">
        <p14:creationId xmlns:p14="http://schemas.microsoft.com/office/powerpoint/2010/main" val="2445462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Fiscal Impact Estimate	</a:t>
            </a:r>
            <a:endParaRPr lang="en-US"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en-US" sz="3200" dirty="0" smtClean="0">
                <a:ea typeface="+mn-ea"/>
                <a:cs typeface="+mn-cs"/>
              </a:rPr>
              <a:t>Within </a:t>
            </a:r>
            <a:r>
              <a:rPr lang="en-US" sz="3200" dirty="0">
                <a:ea typeface="+mn-ea"/>
                <a:cs typeface="+mn-cs"/>
              </a:rPr>
              <a:t>25 calendar days from the date the local clerk delivers the application to the budget </a:t>
            </a:r>
            <a:r>
              <a:rPr lang="en-US" sz="3200" dirty="0" smtClean="0">
                <a:ea typeface="+mn-ea"/>
                <a:cs typeface="+mn-cs"/>
              </a:rPr>
              <a:t>officer, </a:t>
            </a:r>
            <a:r>
              <a:rPr lang="en-US" sz="3200" dirty="0">
                <a:ea typeface="+mn-ea"/>
                <a:cs typeface="+mn-cs"/>
              </a:rPr>
              <a:t>the budget officer shall</a:t>
            </a:r>
            <a:r>
              <a:rPr lang="en-US" sz="3200" dirty="0" smtClean="0">
                <a:ea typeface="+mn-ea"/>
                <a:cs typeface="+mn-cs"/>
              </a:rPr>
              <a:t>:</a:t>
            </a:r>
          </a:p>
          <a:p>
            <a:pPr lvl="1"/>
            <a:r>
              <a:rPr lang="en-US" dirty="0"/>
              <a:t>Deliver a copy of the initial fiscal impact estimate to the local clerk’s office; and</a:t>
            </a:r>
          </a:p>
          <a:p>
            <a:pPr lvl="1"/>
            <a:r>
              <a:rPr lang="en-US" dirty="0"/>
              <a:t>Mail a copy to the first 5 sponsors named in the application</a:t>
            </a:r>
          </a:p>
        </p:txBody>
      </p:sp>
    </p:spTree>
    <p:extLst>
      <p:ext uri="{BB962C8B-B14F-4D97-AF65-F5344CB8AC3E}">
        <p14:creationId xmlns:p14="http://schemas.microsoft.com/office/powerpoint/2010/main" val="10099065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Circulation Materials</a:t>
            </a:r>
            <a:endParaRPr lang="en-US" dirty="0"/>
          </a:p>
        </p:txBody>
      </p:sp>
      <p:sp>
        <p:nvSpPr>
          <p:cNvPr id="3" name="Content Placeholder 2"/>
          <p:cNvSpPr>
            <a:spLocks noGrp="1"/>
          </p:cNvSpPr>
          <p:nvPr>
            <p:ph idx="1"/>
          </p:nvPr>
        </p:nvSpPr>
        <p:spPr/>
        <p:txBody>
          <a:bodyPr/>
          <a:lstStyle/>
          <a:p>
            <a:r>
              <a:rPr lang="en-US" dirty="0" smtClean="0"/>
              <a:t>Petition forms should be printed in </a:t>
            </a:r>
            <a:r>
              <a:rPr lang="en-US" b="1" dirty="0" smtClean="0"/>
              <a:t>substantially</a:t>
            </a:r>
            <a:r>
              <a:rPr lang="en-US" dirty="0" smtClean="0"/>
              <a:t> the format laid out in 20A-7-603</a:t>
            </a:r>
          </a:p>
          <a:p>
            <a:r>
              <a:rPr lang="en-US" dirty="0" smtClean="0"/>
              <a:t>The local clerk shall furnish to the sponsors</a:t>
            </a:r>
          </a:p>
          <a:p>
            <a:pPr lvl="1"/>
            <a:r>
              <a:rPr lang="en-US" dirty="0" smtClean="0"/>
              <a:t>Five copies of the referendum petition; and</a:t>
            </a:r>
          </a:p>
          <a:p>
            <a:pPr lvl="1"/>
            <a:r>
              <a:rPr lang="en-US" dirty="0" smtClean="0"/>
              <a:t>Five signature sheets</a:t>
            </a:r>
            <a:endParaRPr lang="en-US" dirty="0"/>
          </a:p>
        </p:txBody>
      </p:sp>
    </p:spTree>
    <p:extLst>
      <p:ext uri="{BB962C8B-B14F-4D97-AF65-F5344CB8AC3E}">
        <p14:creationId xmlns:p14="http://schemas.microsoft.com/office/powerpoint/2010/main" val="41044755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a:t>
            </a:r>
            <a:r>
              <a:rPr lang="en-US" dirty="0"/>
              <a:t>4</a:t>
            </a:r>
            <a:r>
              <a:rPr lang="en-US" dirty="0" smtClean="0"/>
              <a:t> - Circulation Materials</a:t>
            </a:r>
            <a:endParaRPr lang="en-US" dirty="0"/>
          </a:p>
        </p:txBody>
      </p:sp>
      <p:sp>
        <p:nvSpPr>
          <p:cNvPr id="3" name="Content Placeholder 2"/>
          <p:cNvSpPr>
            <a:spLocks noGrp="1"/>
          </p:cNvSpPr>
          <p:nvPr>
            <p:ph idx="1"/>
          </p:nvPr>
        </p:nvSpPr>
        <p:spPr/>
        <p:txBody>
          <a:bodyPr/>
          <a:lstStyle/>
          <a:p>
            <a:r>
              <a:rPr lang="en-US" dirty="0" smtClean="0"/>
              <a:t>The sponsors of the petition:</a:t>
            </a:r>
            <a:r>
              <a:rPr lang="en-US" dirty="0"/>
              <a:t>	</a:t>
            </a:r>
            <a:endParaRPr lang="en-US" dirty="0" smtClean="0"/>
          </a:p>
          <a:p>
            <a:pPr lvl="1"/>
            <a:r>
              <a:rPr lang="en-US" dirty="0" smtClean="0"/>
              <a:t>Arrange and pay for the pricing of all additional copies of the petition and signature sheets</a:t>
            </a:r>
          </a:p>
          <a:p>
            <a:pPr lvl="1"/>
            <a:r>
              <a:rPr lang="en-US" dirty="0" smtClean="0"/>
              <a:t>Ensure that the copies meet the form requirements</a:t>
            </a:r>
          </a:p>
          <a:p>
            <a:pPr lvl="1"/>
            <a:r>
              <a:rPr lang="en-US" dirty="0" smtClean="0"/>
              <a:t>Attach a copy of the law</a:t>
            </a:r>
          </a:p>
          <a:p>
            <a:r>
              <a:rPr lang="en-US" dirty="0" smtClean="0"/>
              <a:t>Packets must be bound:</a:t>
            </a:r>
          </a:p>
          <a:p>
            <a:pPr lvl="1"/>
            <a:r>
              <a:rPr lang="en-US" dirty="0" smtClean="0"/>
              <a:t>Secure with a staple or stich in at least 3 places across the top of the paper</a:t>
            </a:r>
          </a:p>
        </p:txBody>
      </p:sp>
    </p:spTree>
    <p:extLst>
      <p:ext uri="{BB962C8B-B14F-4D97-AF65-F5344CB8AC3E}">
        <p14:creationId xmlns:p14="http://schemas.microsoft.com/office/powerpoint/2010/main" val="20545058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Circulation Materials</a:t>
            </a:r>
            <a:endParaRPr lang="en-US" dirty="0"/>
          </a:p>
        </p:txBody>
      </p:sp>
      <p:sp>
        <p:nvSpPr>
          <p:cNvPr id="3" name="Content Placeholder 2"/>
          <p:cNvSpPr>
            <a:spLocks noGrp="1"/>
          </p:cNvSpPr>
          <p:nvPr>
            <p:ph idx="1"/>
          </p:nvPr>
        </p:nvSpPr>
        <p:spPr/>
        <p:txBody>
          <a:bodyPr/>
          <a:lstStyle/>
          <a:p>
            <a:r>
              <a:rPr lang="en-US" dirty="0" smtClean="0"/>
              <a:t>After sponsors have prepared packets</a:t>
            </a:r>
          </a:p>
          <a:p>
            <a:pPr lvl="1"/>
            <a:r>
              <a:rPr lang="en-US" dirty="0" smtClean="0"/>
              <a:t>The local clerk:</a:t>
            </a:r>
          </a:p>
          <a:p>
            <a:pPr lvl="2"/>
            <a:r>
              <a:rPr lang="en-US" dirty="0" smtClean="0"/>
              <a:t>Numbers each packet</a:t>
            </a:r>
          </a:p>
          <a:p>
            <a:pPr lvl="2"/>
            <a:r>
              <a:rPr lang="en-US" dirty="0" smtClean="0"/>
              <a:t>Returns them to the sponsor within 5 working days</a:t>
            </a:r>
          </a:p>
          <a:p>
            <a:pPr lvl="2"/>
            <a:r>
              <a:rPr lang="en-US" dirty="0" smtClean="0"/>
              <a:t>Keeps a record of the numbers assigned to each packet</a:t>
            </a:r>
            <a:endParaRPr lang="en-US" dirty="0"/>
          </a:p>
        </p:txBody>
      </p:sp>
    </p:spTree>
    <p:extLst>
      <p:ext uri="{BB962C8B-B14F-4D97-AF65-F5344CB8AC3E}">
        <p14:creationId xmlns:p14="http://schemas.microsoft.com/office/powerpoint/2010/main" val="4087399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 Collecting Signatures</a:t>
            </a:r>
            <a:endParaRPr lang="en-US" dirty="0"/>
          </a:p>
        </p:txBody>
      </p:sp>
      <p:sp>
        <p:nvSpPr>
          <p:cNvPr id="3" name="Content Placeholder 2"/>
          <p:cNvSpPr>
            <a:spLocks noGrp="1"/>
          </p:cNvSpPr>
          <p:nvPr>
            <p:ph idx="1"/>
          </p:nvPr>
        </p:nvSpPr>
        <p:spPr/>
        <p:txBody>
          <a:bodyPr/>
          <a:lstStyle/>
          <a:p>
            <a:r>
              <a:rPr lang="en-US" dirty="0" smtClean="0"/>
              <a:t>Who can sign?</a:t>
            </a:r>
          </a:p>
          <a:p>
            <a:pPr lvl="1"/>
            <a:r>
              <a:rPr lang="en-US" dirty="0" smtClean="0"/>
              <a:t>Any legal Utah voter that resides in the jurisdiction</a:t>
            </a:r>
          </a:p>
          <a:p>
            <a:r>
              <a:rPr lang="en-US" dirty="0" smtClean="0"/>
              <a:t>Who can witness?</a:t>
            </a:r>
          </a:p>
          <a:p>
            <a:pPr lvl="1"/>
            <a:r>
              <a:rPr lang="en-US" dirty="0" smtClean="0"/>
              <a:t>At least18-years-old and resident of Utah</a:t>
            </a:r>
          </a:p>
          <a:p>
            <a:pPr lvl="1"/>
            <a:r>
              <a:rPr lang="en-US" dirty="0" smtClean="0"/>
              <a:t>Signs the verification page on the last page of the packet</a:t>
            </a:r>
          </a:p>
          <a:p>
            <a:pPr lvl="1"/>
            <a:r>
              <a:rPr lang="en-US" dirty="0" smtClean="0"/>
              <a:t>A voter who signs the packet cannot verify it</a:t>
            </a:r>
            <a:endParaRPr lang="en-US" dirty="0"/>
          </a:p>
        </p:txBody>
      </p:sp>
    </p:spTree>
    <p:extLst>
      <p:ext uri="{BB962C8B-B14F-4D97-AF65-F5344CB8AC3E}">
        <p14:creationId xmlns:p14="http://schemas.microsoft.com/office/powerpoint/2010/main" val="1779367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Initiatives</a:t>
            </a:r>
            <a:endParaRPr lang="en-US" dirty="0"/>
          </a:p>
        </p:txBody>
      </p:sp>
      <p:sp>
        <p:nvSpPr>
          <p:cNvPr id="3" name="Subtitle 2"/>
          <p:cNvSpPr>
            <a:spLocks noGrp="1"/>
          </p:cNvSpPr>
          <p:nvPr>
            <p:ph type="subTitle" idx="1"/>
          </p:nvPr>
        </p:nvSpPr>
        <p:spPr/>
        <p:txBody>
          <a:bodyPr/>
          <a:lstStyle/>
          <a:p>
            <a:r>
              <a:rPr lang="en-US" dirty="0" smtClean="0"/>
              <a:t>Utah Code Section 20A-7 Part 5</a:t>
            </a:r>
            <a:endParaRPr lang="en-US" dirty="0"/>
          </a:p>
        </p:txBody>
      </p:sp>
    </p:spTree>
    <p:extLst>
      <p:ext uri="{BB962C8B-B14F-4D97-AF65-F5344CB8AC3E}">
        <p14:creationId xmlns:p14="http://schemas.microsoft.com/office/powerpoint/2010/main" val="89618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 Submitting the Petition</a:t>
            </a:r>
            <a:endParaRPr lang="en-US" dirty="0"/>
          </a:p>
        </p:txBody>
      </p:sp>
      <p:sp>
        <p:nvSpPr>
          <p:cNvPr id="3" name="Content Placeholder 2"/>
          <p:cNvSpPr>
            <a:spLocks noGrp="1"/>
          </p:cNvSpPr>
          <p:nvPr>
            <p:ph idx="1"/>
          </p:nvPr>
        </p:nvSpPr>
        <p:spPr/>
        <p:txBody>
          <a:bodyPr/>
          <a:lstStyle/>
          <a:p>
            <a:r>
              <a:rPr lang="en-US" dirty="0" smtClean="0"/>
              <a:t>Deadlines to submit packets to the county clerk</a:t>
            </a:r>
          </a:p>
          <a:p>
            <a:pPr lvl="1"/>
            <a:r>
              <a:rPr lang="en-US" dirty="0" smtClean="0"/>
              <a:t>45 days after the passage of the local law</a:t>
            </a:r>
          </a:p>
        </p:txBody>
      </p:sp>
    </p:spTree>
    <p:extLst>
      <p:ext uri="{BB962C8B-B14F-4D97-AF65-F5344CB8AC3E}">
        <p14:creationId xmlns:p14="http://schemas.microsoft.com/office/powerpoint/2010/main" val="644580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 Submitting the Petition	</a:t>
            </a:r>
            <a:endParaRPr lang="en-US" dirty="0"/>
          </a:p>
        </p:txBody>
      </p:sp>
      <p:sp>
        <p:nvSpPr>
          <p:cNvPr id="3" name="Content Placeholder 2"/>
          <p:cNvSpPr>
            <a:spLocks noGrp="1"/>
          </p:cNvSpPr>
          <p:nvPr>
            <p:ph idx="1"/>
          </p:nvPr>
        </p:nvSpPr>
        <p:spPr/>
        <p:txBody>
          <a:bodyPr/>
          <a:lstStyle/>
          <a:p>
            <a:r>
              <a:rPr lang="en-US" dirty="0" smtClean="0"/>
              <a:t>No later than 15 days after the county clerk receives a referendum packet they shall:</a:t>
            </a:r>
          </a:p>
          <a:p>
            <a:pPr lvl="1"/>
            <a:r>
              <a:rPr lang="en-US" dirty="0" smtClean="0"/>
              <a:t>Check the names of all persons completing the verification page</a:t>
            </a:r>
          </a:p>
          <a:p>
            <a:r>
              <a:rPr lang="en-US" dirty="0" smtClean="0"/>
              <a:t>No later than 30 days </a:t>
            </a:r>
            <a:r>
              <a:rPr lang="en-US" dirty="0"/>
              <a:t>after the county clerk receives a referendum packet they shall :</a:t>
            </a:r>
            <a:endParaRPr lang="en-US" dirty="0" smtClean="0"/>
          </a:p>
          <a:p>
            <a:pPr lvl="1"/>
            <a:r>
              <a:rPr lang="en-US" dirty="0" smtClean="0"/>
              <a:t>Determine whether or not each signer is a voter</a:t>
            </a:r>
          </a:p>
          <a:p>
            <a:pPr lvl="1"/>
            <a:r>
              <a:rPr lang="en-US" dirty="0" smtClean="0"/>
              <a:t>Certify whether or not each name is a voter</a:t>
            </a:r>
          </a:p>
          <a:p>
            <a:pPr lvl="1"/>
            <a:r>
              <a:rPr lang="en-US" dirty="0" smtClean="0"/>
              <a:t>Deliver all verified packets to the local clerk</a:t>
            </a:r>
          </a:p>
        </p:txBody>
      </p:sp>
    </p:spTree>
    <p:extLst>
      <p:ext uri="{BB962C8B-B14F-4D97-AF65-F5344CB8AC3E}">
        <p14:creationId xmlns:p14="http://schemas.microsoft.com/office/powerpoint/2010/main" val="5322444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Evaluating the Petition</a:t>
            </a:r>
            <a:endParaRPr lang="en-US" dirty="0"/>
          </a:p>
        </p:txBody>
      </p:sp>
      <p:sp>
        <p:nvSpPr>
          <p:cNvPr id="3" name="Content Placeholder 2"/>
          <p:cNvSpPr>
            <a:spLocks noGrp="1"/>
          </p:cNvSpPr>
          <p:nvPr>
            <p:ph idx="1"/>
          </p:nvPr>
        </p:nvSpPr>
        <p:spPr/>
        <p:txBody>
          <a:bodyPr/>
          <a:lstStyle/>
          <a:p>
            <a:r>
              <a:rPr lang="en-US" dirty="0" smtClean="0"/>
              <a:t>Within 15 days after the day the local clerk receives each referendum packet from the county clerk they shall:</a:t>
            </a:r>
          </a:p>
          <a:p>
            <a:pPr lvl="1"/>
            <a:r>
              <a:rPr lang="en-US" dirty="0" smtClean="0"/>
              <a:t>Count the number of names certified by the county clerk</a:t>
            </a:r>
          </a:p>
          <a:p>
            <a:r>
              <a:rPr lang="en-US" dirty="0" smtClean="0"/>
              <a:t>Mark the petition as sufficient or insufficient</a:t>
            </a:r>
          </a:p>
          <a:p>
            <a:r>
              <a:rPr lang="en-US" dirty="0" smtClean="0"/>
              <a:t>Immediately notify any one of the sponsors of the findings</a:t>
            </a:r>
            <a:endParaRPr lang="en-US" dirty="0"/>
          </a:p>
        </p:txBody>
      </p:sp>
    </p:spTree>
    <p:extLst>
      <p:ext uri="{BB962C8B-B14F-4D97-AF65-F5344CB8AC3E}">
        <p14:creationId xmlns:p14="http://schemas.microsoft.com/office/powerpoint/2010/main" val="31140407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Evaluating the Petition</a:t>
            </a:r>
            <a:endParaRPr lang="en-US" dirty="0"/>
          </a:p>
        </p:txBody>
      </p:sp>
      <p:sp>
        <p:nvSpPr>
          <p:cNvPr id="3" name="Content Placeholder 2"/>
          <p:cNvSpPr>
            <a:spLocks noGrp="1"/>
          </p:cNvSpPr>
          <p:nvPr>
            <p:ph idx="1"/>
          </p:nvPr>
        </p:nvSpPr>
        <p:spPr/>
        <p:txBody>
          <a:bodyPr/>
          <a:lstStyle/>
          <a:p>
            <a:r>
              <a:rPr lang="en-US" dirty="0" smtClean="0"/>
              <a:t>If it is declared sufficient:</a:t>
            </a:r>
          </a:p>
          <a:p>
            <a:pPr lvl="1"/>
            <a:r>
              <a:rPr lang="en-US" dirty="0" smtClean="0"/>
              <a:t>The petition is qualified for the ballot</a:t>
            </a:r>
          </a:p>
          <a:p>
            <a:pPr lvl="1"/>
            <a:r>
              <a:rPr lang="en-US" dirty="0"/>
              <a:t>T</a:t>
            </a:r>
            <a:r>
              <a:rPr lang="en-US" dirty="0" smtClean="0"/>
              <a:t>he local law that is the subject of the petition does not take effect until the law is approved by the vote of the people</a:t>
            </a:r>
          </a:p>
          <a:p>
            <a:pPr marL="471487" lvl="1" indent="0">
              <a:buNone/>
            </a:pPr>
            <a:endParaRPr lang="en-US" dirty="0"/>
          </a:p>
        </p:txBody>
      </p:sp>
    </p:spTree>
    <p:extLst>
      <p:ext uri="{BB962C8B-B14F-4D97-AF65-F5344CB8AC3E}">
        <p14:creationId xmlns:p14="http://schemas.microsoft.com/office/powerpoint/2010/main" val="4035400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 Evaluating the Petition</a:t>
            </a:r>
            <a:endParaRPr lang="en-US" dirty="0"/>
          </a:p>
        </p:txBody>
      </p:sp>
      <p:sp>
        <p:nvSpPr>
          <p:cNvPr id="3" name="Content Placeholder 2"/>
          <p:cNvSpPr>
            <a:spLocks noGrp="1"/>
          </p:cNvSpPr>
          <p:nvPr>
            <p:ph idx="1"/>
          </p:nvPr>
        </p:nvSpPr>
        <p:spPr/>
        <p:txBody>
          <a:bodyPr/>
          <a:lstStyle/>
          <a:p>
            <a:r>
              <a:rPr lang="en-US" dirty="0"/>
              <a:t>If it is declared insufficient:</a:t>
            </a:r>
          </a:p>
          <a:p>
            <a:pPr lvl="1"/>
            <a:r>
              <a:rPr lang="en-US" dirty="0"/>
              <a:t>Any sponsor may file a written demand with the local clerk for a recount in the presence of the </a:t>
            </a:r>
            <a:r>
              <a:rPr lang="en-US" dirty="0" smtClean="0"/>
              <a:t>sponsor</a:t>
            </a:r>
            <a:endParaRPr lang="en-US" dirty="0"/>
          </a:p>
        </p:txBody>
      </p:sp>
    </p:spTree>
    <p:extLst>
      <p:ext uri="{BB962C8B-B14F-4D97-AF65-F5344CB8AC3E}">
        <p14:creationId xmlns:p14="http://schemas.microsoft.com/office/powerpoint/2010/main" val="11833468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 Ballot Title</a:t>
            </a:r>
            <a:endParaRPr lang="en-US" dirty="0"/>
          </a:p>
        </p:txBody>
      </p:sp>
      <p:sp>
        <p:nvSpPr>
          <p:cNvPr id="3" name="Content Placeholder 2"/>
          <p:cNvSpPr>
            <a:spLocks noGrp="1"/>
          </p:cNvSpPr>
          <p:nvPr>
            <p:ph idx="1"/>
          </p:nvPr>
        </p:nvSpPr>
        <p:spPr/>
        <p:txBody>
          <a:bodyPr/>
          <a:lstStyle/>
          <a:p>
            <a:r>
              <a:rPr lang="en-US" dirty="0" smtClean="0"/>
              <a:t>Local clerk delivers a copy of the petition and the proposed law to the local attorney</a:t>
            </a:r>
          </a:p>
          <a:p>
            <a:pPr marL="469900" lvl="1" indent="-469900">
              <a:buClr>
                <a:schemeClr val="bg2"/>
              </a:buClr>
              <a:buSzPct val="70000"/>
              <a:buFont typeface="Wingdings" pitchFamily="2" charset="2"/>
              <a:buChar char="o"/>
            </a:pPr>
            <a:r>
              <a:rPr lang="en-US" sz="3200" dirty="0">
                <a:ea typeface="+mn-ea"/>
                <a:cs typeface="+mn-cs"/>
              </a:rPr>
              <a:t>The local attorney </a:t>
            </a:r>
            <a:r>
              <a:rPr lang="en-US" sz="3200" dirty="0" smtClean="0">
                <a:ea typeface="+mn-ea"/>
                <a:cs typeface="+mn-cs"/>
              </a:rPr>
              <a:t>asks </a:t>
            </a:r>
            <a:r>
              <a:rPr lang="en-US" sz="3200" dirty="0">
                <a:ea typeface="+mn-ea"/>
                <a:cs typeface="+mn-cs"/>
              </a:rPr>
              <a:t>the lieutenant governor to assign a number</a:t>
            </a:r>
          </a:p>
          <a:p>
            <a:pPr lvl="1"/>
            <a:r>
              <a:rPr lang="en-US" dirty="0"/>
              <a:t>The lieutenant governor assigns a unique number to each ballot proposition                  </a:t>
            </a:r>
          </a:p>
          <a:p>
            <a:endParaRPr lang="en-US" dirty="0"/>
          </a:p>
        </p:txBody>
      </p:sp>
    </p:spTree>
    <p:extLst>
      <p:ext uri="{BB962C8B-B14F-4D97-AF65-F5344CB8AC3E}">
        <p14:creationId xmlns:p14="http://schemas.microsoft.com/office/powerpoint/2010/main" val="28557994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 Ballot Title</a:t>
            </a:r>
            <a:endParaRPr lang="en-US"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en-US" sz="3200" dirty="0">
                <a:ea typeface="+mn-ea"/>
                <a:cs typeface="+mn-cs"/>
              </a:rPr>
              <a:t>The attorney prepares a proposed ballot title</a:t>
            </a:r>
          </a:p>
          <a:p>
            <a:pPr lvl="1"/>
            <a:r>
              <a:rPr lang="en-US" dirty="0"/>
              <a:t>Shall not exceed 100 words</a:t>
            </a:r>
          </a:p>
          <a:p>
            <a:pPr lvl="1"/>
            <a:r>
              <a:rPr lang="en-US" dirty="0"/>
              <a:t>A true and impartial statement of the purpose of the measure</a:t>
            </a:r>
          </a:p>
          <a:p>
            <a:pPr lvl="1"/>
            <a:r>
              <a:rPr lang="en-US" dirty="0"/>
              <a:t>Not intentionally an argument or likely to create prejudice for or against the measure</a:t>
            </a:r>
          </a:p>
          <a:p>
            <a:pPr marL="469900" lvl="1" indent="-469900">
              <a:buClr>
                <a:schemeClr val="bg2"/>
              </a:buClr>
              <a:buSzPct val="70000"/>
              <a:buFont typeface="Wingdings" pitchFamily="2" charset="2"/>
              <a:buChar char="o"/>
            </a:pPr>
            <a:r>
              <a:rPr lang="en-US" sz="3200" dirty="0">
                <a:ea typeface="+mn-ea"/>
                <a:cs typeface="+mn-cs"/>
              </a:rPr>
              <a:t>Files the proposed ballot title with the local clerk within 15 days after the date the referendum is declared sufficient</a:t>
            </a:r>
          </a:p>
        </p:txBody>
      </p:sp>
    </p:spTree>
    <p:extLst>
      <p:ext uri="{BB962C8B-B14F-4D97-AF65-F5344CB8AC3E}">
        <p14:creationId xmlns:p14="http://schemas.microsoft.com/office/powerpoint/2010/main" val="5546792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 Ballot Title</a:t>
            </a:r>
            <a:endParaRPr lang="en-US" dirty="0"/>
          </a:p>
        </p:txBody>
      </p:sp>
      <p:sp>
        <p:nvSpPr>
          <p:cNvPr id="3" name="Content Placeholder 2"/>
          <p:cNvSpPr>
            <a:spLocks noGrp="1"/>
          </p:cNvSpPr>
          <p:nvPr>
            <p:ph idx="1"/>
          </p:nvPr>
        </p:nvSpPr>
        <p:spPr/>
        <p:txBody>
          <a:bodyPr/>
          <a:lstStyle/>
          <a:p>
            <a:r>
              <a:rPr lang="en-US" dirty="0"/>
              <a:t>Within 5 calendar days after the local attorney files a proposed ballot title, the local legislative body and the sponsors may file written comments</a:t>
            </a:r>
          </a:p>
          <a:p>
            <a:r>
              <a:rPr lang="en-US" dirty="0"/>
              <a:t>Within 5 calendar days the local attorney shall</a:t>
            </a:r>
          </a:p>
          <a:p>
            <a:pPr lvl="1"/>
            <a:r>
              <a:rPr lang="en-US" dirty="0"/>
              <a:t>Review the written comments, and</a:t>
            </a:r>
          </a:p>
          <a:p>
            <a:pPr lvl="1"/>
            <a:r>
              <a:rPr lang="en-US" dirty="0"/>
              <a:t>Prepare a final ballot title and file it with the local clerk</a:t>
            </a:r>
          </a:p>
        </p:txBody>
      </p:sp>
    </p:spTree>
    <p:extLst>
      <p:ext uri="{BB962C8B-B14F-4D97-AF65-F5344CB8AC3E}">
        <p14:creationId xmlns:p14="http://schemas.microsoft.com/office/powerpoint/2010/main" val="2504788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 Ballot Title</a:t>
            </a:r>
            <a:endParaRPr lang="en-US" dirty="0"/>
          </a:p>
        </p:txBody>
      </p:sp>
      <p:sp>
        <p:nvSpPr>
          <p:cNvPr id="3" name="Content Placeholder 2"/>
          <p:cNvSpPr>
            <a:spLocks noGrp="1"/>
          </p:cNvSpPr>
          <p:nvPr>
            <p:ph idx="1"/>
          </p:nvPr>
        </p:nvSpPr>
        <p:spPr/>
        <p:txBody>
          <a:bodyPr/>
          <a:lstStyle/>
          <a:p>
            <a:r>
              <a:rPr lang="en-US" dirty="0"/>
              <a:t>Immediately after the attorney files a copy of the ballot title with the local clerk, the local clerk shall serve a copy of the ballot title by mail upon the sponsors of the petition and the local legislative body</a:t>
            </a:r>
          </a:p>
          <a:p>
            <a:r>
              <a:rPr lang="en-US" dirty="0"/>
              <a:t>Three or more sponsors, or a majority of the local legislative body may appeal to the Supreme Court if the ballot title is unsatisfactory or does not comply with code</a:t>
            </a:r>
          </a:p>
        </p:txBody>
      </p:sp>
    </p:spTree>
    <p:extLst>
      <p:ext uri="{BB962C8B-B14F-4D97-AF65-F5344CB8AC3E}">
        <p14:creationId xmlns:p14="http://schemas.microsoft.com/office/powerpoint/2010/main" val="30483943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1143000"/>
          </a:xfrm>
        </p:spPr>
        <p:txBody>
          <a:bodyPr/>
          <a:lstStyle/>
          <a:p>
            <a:r>
              <a:rPr lang="en-US" dirty="0" smtClean="0"/>
              <a:t>Step </a:t>
            </a:r>
            <a:r>
              <a:rPr lang="en-US" dirty="0"/>
              <a:t>9</a:t>
            </a:r>
            <a:r>
              <a:rPr lang="en-US" dirty="0" smtClean="0"/>
              <a:t> - Voter Information Pamphlet</a:t>
            </a:r>
            <a:endParaRPr lang="en-US" dirty="0"/>
          </a:p>
        </p:txBody>
      </p:sp>
      <p:sp>
        <p:nvSpPr>
          <p:cNvPr id="3" name="Content Placeholder 2"/>
          <p:cNvSpPr>
            <a:spLocks noGrp="1"/>
          </p:cNvSpPr>
          <p:nvPr>
            <p:ph idx="1"/>
          </p:nvPr>
        </p:nvSpPr>
        <p:spPr/>
        <p:txBody>
          <a:bodyPr/>
          <a:lstStyle/>
          <a:p>
            <a:r>
              <a:rPr lang="en-US" dirty="0" smtClean="0"/>
              <a:t>A municipality that is subject to a ballot proposition shall prepare a local voter information pamphlet</a:t>
            </a:r>
          </a:p>
          <a:p>
            <a:pPr lvl="2"/>
            <a:r>
              <a:rPr lang="en-US" dirty="0" smtClean="0"/>
              <a:t>See VIP section below</a:t>
            </a:r>
            <a:endParaRPr lang="en-US" dirty="0"/>
          </a:p>
        </p:txBody>
      </p:sp>
    </p:spTree>
    <p:extLst>
      <p:ext uri="{BB962C8B-B14F-4D97-AF65-F5344CB8AC3E}">
        <p14:creationId xmlns:p14="http://schemas.microsoft.com/office/powerpoint/2010/main" val="15433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Applications</a:t>
            </a:r>
            <a:endParaRPr lang="en-US" dirty="0"/>
          </a:p>
        </p:txBody>
      </p:sp>
      <p:sp>
        <p:nvSpPr>
          <p:cNvPr id="3" name="Content Placeholder 2"/>
          <p:cNvSpPr>
            <a:spLocks noGrp="1"/>
          </p:cNvSpPr>
          <p:nvPr>
            <p:ph idx="1"/>
          </p:nvPr>
        </p:nvSpPr>
        <p:spPr/>
        <p:txBody>
          <a:bodyPr/>
          <a:lstStyle/>
          <a:p>
            <a:r>
              <a:rPr lang="en-US" dirty="0" smtClean="0"/>
              <a:t>The application shall contain</a:t>
            </a:r>
          </a:p>
          <a:p>
            <a:pPr lvl="1"/>
            <a:r>
              <a:rPr lang="en-US" dirty="0" smtClean="0"/>
              <a:t>Name &amp; </a:t>
            </a:r>
            <a:r>
              <a:rPr lang="en-US" dirty="0"/>
              <a:t>r</a:t>
            </a:r>
            <a:r>
              <a:rPr lang="en-US" dirty="0" smtClean="0"/>
              <a:t>esidence </a:t>
            </a:r>
            <a:r>
              <a:rPr lang="en-US" dirty="0"/>
              <a:t>a</a:t>
            </a:r>
            <a:r>
              <a:rPr lang="en-US" dirty="0" smtClean="0"/>
              <a:t>ddress of at least 5 sponsors</a:t>
            </a:r>
          </a:p>
          <a:p>
            <a:pPr lvl="1"/>
            <a:r>
              <a:rPr lang="en-US" dirty="0" smtClean="0"/>
              <a:t>A statement indicating that each of the sponsors:</a:t>
            </a:r>
          </a:p>
          <a:p>
            <a:pPr lvl="2"/>
            <a:r>
              <a:rPr lang="en-US" dirty="0" smtClean="0"/>
              <a:t>Is a registered voter</a:t>
            </a:r>
            <a:endParaRPr lang="en-US" dirty="0"/>
          </a:p>
          <a:p>
            <a:pPr lvl="2"/>
            <a:r>
              <a:rPr lang="en-US" dirty="0" smtClean="0"/>
              <a:t>Has voted in a regular municipal election in Utah within the last three years*</a:t>
            </a:r>
          </a:p>
          <a:p>
            <a:pPr marL="3200400" lvl="7" indent="0">
              <a:buNone/>
            </a:pPr>
            <a:endParaRPr lang="en-US" dirty="0" smtClean="0"/>
          </a:p>
          <a:p>
            <a:pPr marL="3200400" lvl="7" indent="0">
              <a:buNone/>
            </a:pPr>
            <a:r>
              <a:rPr lang="en-US" dirty="0" smtClean="0"/>
              <a:t>*see 20A-7-502(2)(b)(ii)(B)(II) for exception</a:t>
            </a:r>
          </a:p>
        </p:txBody>
      </p:sp>
    </p:spTree>
    <p:extLst>
      <p:ext uri="{BB962C8B-B14F-4D97-AF65-F5344CB8AC3E}">
        <p14:creationId xmlns:p14="http://schemas.microsoft.com/office/powerpoint/2010/main" val="3233048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10 - Ballot &amp; Voting</a:t>
            </a:r>
            <a:endParaRPr lang="en-US" dirty="0"/>
          </a:p>
        </p:txBody>
      </p:sp>
      <p:sp>
        <p:nvSpPr>
          <p:cNvPr id="3" name="Content Placeholder 2"/>
          <p:cNvSpPr>
            <a:spLocks noGrp="1"/>
          </p:cNvSpPr>
          <p:nvPr>
            <p:ph idx="1"/>
          </p:nvPr>
        </p:nvSpPr>
        <p:spPr/>
        <p:txBody>
          <a:bodyPr/>
          <a:lstStyle/>
          <a:p>
            <a:r>
              <a:rPr lang="en-US" dirty="0" smtClean="0"/>
              <a:t>Local clerk shall place the number and ballot title on the official ballot with the choices </a:t>
            </a:r>
          </a:p>
          <a:p>
            <a:pPr lvl="1"/>
            <a:r>
              <a:rPr lang="en-US" dirty="0" smtClean="0"/>
              <a:t>“For”</a:t>
            </a:r>
          </a:p>
          <a:p>
            <a:pPr lvl="2"/>
            <a:r>
              <a:rPr lang="en-US" dirty="0" smtClean="0"/>
              <a:t>In favor of the law</a:t>
            </a:r>
          </a:p>
          <a:p>
            <a:pPr lvl="1"/>
            <a:r>
              <a:rPr lang="en-US" dirty="0" smtClean="0"/>
              <a:t>“Against”</a:t>
            </a:r>
          </a:p>
          <a:p>
            <a:pPr lvl="2"/>
            <a:r>
              <a:rPr lang="en-US" dirty="0" smtClean="0"/>
              <a:t>Against the law</a:t>
            </a:r>
            <a:endParaRPr lang="en-US" dirty="0"/>
          </a:p>
        </p:txBody>
      </p:sp>
    </p:spTree>
    <p:extLst>
      <p:ext uri="{BB962C8B-B14F-4D97-AF65-F5344CB8AC3E}">
        <p14:creationId xmlns:p14="http://schemas.microsoft.com/office/powerpoint/2010/main" val="39080331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10 - Ballot &amp; Voting</a:t>
            </a:r>
            <a:endParaRPr lang="en-US" dirty="0">
              <a:solidFill>
                <a:schemeClr val="tx1"/>
              </a:solidFill>
            </a:endParaRPr>
          </a:p>
        </p:txBody>
      </p:sp>
      <p:sp>
        <p:nvSpPr>
          <p:cNvPr id="3" name="Content Placeholder 2"/>
          <p:cNvSpPr>
            <a:spLocks noGrp="1"/>
          </p:cNvSpPr>
          <p:nvPr>
            <p:ph idx="1"/>
          </p:nvPr>
        </p:nvSpPr>
        <p:spPr/>
        <p:txBody>
          <a:bodyPr/>
          <a:lstStyle/>
          <a:p>
            <a:r>
              <a:rPr lang="en-US" dirty="0"/>
              <a:t>Scheduling Special Elections</a:t>
            </a:r>
            <a:endParaRPr lang="en-US" dirty="0" smtClean="0"/>
          </a:p>
          <a:p>
            <a:pPr lvl="1"/>
            <a:r>
              <a:rPr lang="en-US" dirty="0" smtClean="0"/>
              <a:t>A special election for a ballot proposition related to a bond, debt, leeway, levy or tax can only be held on the November general or municipal general election</a:t>
            </a:r>
          </a:p>
          <a:p>
            <a:pPr marL="909637" lvl="2" indent="0">
              <a:buNone/>
            </a:pPr>
            <a:endParaRPr lang="en-US" sz="1600" dirty="0"/>
          </a:p>
        </p:txBody>
      </p:sp>
    </p:spTree>
    <p:extLst>
      <p:ext uri="{BB962C8B-B14F-4D97-AF65-F5344CB8AC3E}">
        <p14:creationId xmlns:p14="http://schemas.microsoft.com/office/powerpoint/2010/main" val="21677238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 10 - Ballot &amp; Voting</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Scheduling Special Elections</a:t>
            </a:r>
          </a:p>
          <a:p>
            <a:pPr lvl="1"/>
            <a:r>
              <a:rPr lang="en-US" dirty="0" smtClean="0"/>
              <a:t>Any other special election may be held on</a:t>
            </a:r>
          </a:p>
          <a:p>
            <a:pPr lvl="2"/>
            <a:r>
              <a:rPr lang="en-US" dirty="0" smtClean="0"/>
              <a:t>The fourth Tuesday in June</a:t>
            </a:r>
          </a:p>
          <a:p>
            <a:pPr lvl="2"/>
            <a:r>
              <a:rPr lang="en-US" dirty="0" smtClean="0"/>
              <a:t>The first Tuesday after the first Monday in November</a:t>
            </a:r>
            <a:endParaRPr lang="en-US" dirty="0"/>
          </a:p>
          <a:p>
            <a:pPr marL="0" indent="0">
              <a:buNone/>
            </a:pPr>
            <a:endParaRPr lang="en-US" dirty="0" smtClean="0"/>
          </a:p>
          <a:p>
            <a:pPr marL="0" indent="0">
              <a:buNone/>
            </a:pPr>
            <a:endParaRPr lang="en-US" dirty="0"/>
          </a:p>
          <a:p>
            <a:pPr lvl="4" algn="r"/>
            <a:r>
              <a:rPr lang="en-US" dirty="0" smtClean="0"/>
              <a:t>20A-1-204(1)(a)</a:t>
            </a:r>
            <a:endParaRPr lang="en-US" dirty="0"/>
          </a:p>
        </p:txBody>
      </p:sp>
    </p:spTree>
    <p:extLst>
      <p:ext uri="{BB962C8B-B14F-4D97-AF65-F5344CB8AC3E}">
        <p14:creationId xmlns:p14="http://schemas.microsoft.com/office/powerpoint/2010/main" val="4267887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10 - Ballot &amp; Voting	</a:t>
            </a:r>
            <a:endParaRPr lang="en-US" dirty="0"/>
          </a:p>
        </p:txBody>
      </p:sp>
      <p:sp>
        <p:nvSpPr>
          <p:cNvPr id="3" name="Content Placeholder 2"/>
          <p:cNvSpPr>
            <a:spLocks noGrp="1"/>
          </p:cNvSpPr>
          <p:nvPr>
            <p:ph idx="1"/>
          </p:nvPr>
        </p:nvSpPr>
        <p:spPr/>
        <p:txBody>
          <a:bodyPr/>
          <a:lstStyle/>
          <a:p>
            <a:pPr marL="0" indent="0">
              <a:buNone/>
            </a:pPr>
            <a:r>
              <a:rPr lang="en-US" dirty="0" smtClean="0"/>
              <a:t>When referendum appears on ballot:</a:t>
            </a:r>
          </a:p>
          <a:p>
            <a:pPr marL="469900" lvl="1" indent="-469900">
              <a:buClr>
                <a:schemeClr val="bg2"/>
              </a:buClr>
              <a:buSzPct val="70000"/>
              <a:buFont typeface="Wingdings" pitchFamily="2" charset="2"/>
              <a:buChar char="o"/>
            </a:pPr>
            <a:r>
              <a:rPr lang="en-US" sz="3200" dirty="0">
                <a:ea typeface="+mn-ea"/>
                <a:cs typeface="+mn-cs"/>
              </a:rPr>
              <a:t>Unless a special election is called, the referendum shall appear on the next municipal general election </a:t>
            </a:r>
            <a:r>
              <a:rPr lang="en-US" sz="3200" dirty="0" smtClean="0">
                <a:ea typeface="+mn-ea"/>
                <a:cs typeface="+mn-cs"/>
              </a:rPr>
              <a:t>ballot</a:t>
            </a:r>
            <a:endParaRPr lang="en-US" dirty="0">
              <a:ea typeface="+mn-ea"/>
              <a:cs typeface="+mn-cs"/>
            </a:endParaRPr>
          </a:p>
          <a:p>
            <a:pPr lvl="1"/>
            <a:r>
              <a:rPr lang="en-US" dirty="0" smtClean="0"/>
              <a:t>Unless the </a:t>
            </a:r>
            <a:r>
              <a:rPr lang="en-US" dirty="0"/>
              <a:t>local law passes after January 30 of an odd numbered year, then it shall be placed on the second municipal general election after the law is </a:t>
            </a:r>
            <a:r>
              <a:rPr lang="en-US" dirty="0" smtClean="0"/>
              <a:t>passed</a:t>
            </a:r>
            <a:endParaRPr lang="en-US" dirty="0"/>
          </a:p>
          <a:p>
            <a:pPr lvl="2"/>
            <a:r>
              <a:rPr lang="en-US" dirty="0"/>
              <a:t>Unless the municipal legislative body calls a special election</a:t>
            </a:r>
          </a:p>
        </p:txBody>
      </p:sp>
    </p:spTree>
    <p:extLst>
      <p:ext uri="{BB962C8B-B14F-4D97-AF65-F5344CB8AC3E}">
        <p14:creationId xmlns:p14="http://schemas.microsoft.com/office/powerpoint/2010/main" val="27267123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11 - Canvass &amp; Effective Date</a:t>
            </a:r>
            <a:endParaRPr lang="en-US" dirty="0"/>
          </a:p>
        </p:txBody>
      </p:sp>
      <p:sp>
        <p:nvSpPr>
          <p:cNvPr id="3" name="Content Placeholder 2"/>
          <p:cNvSpPr>
            <a:spLocks noGrp="1"/>
          </p:cNvSpPr>
          <p:nvPr>
            <p:ph idx="1"/>
          </p:nvPr>
        </p:nvSpPr>
        <p:spPr/>
        <p:txBody>
          <a:bodyPr/>
          <a:lstStyle/>
          <a:p>
            <a:r>
              <a:rPr lang="en-US" dirty="0"/>
              <a:t>After the canvass the local legislative body shall immediately issue a proclamation that:</a:t>
            </a:r>
          </a:p>
          <a:p>
            <a:pPr lvl="1"/>
            <a:r>
              <a:rPr lang="en-US" dirty="0"/>
              <a:t>Gives the total number of votes for or against each proposed law</a:t>
            </a:r>
          </a:p>
          <a:p>
            <a:pPr lvl="1"/>
            <a:r>
              <a:rPr lang="en-US" dirty="0"/>
              <a:t>Declares those approved laws to be in full force and effect as the law of the local </a:t>
            </a:r>
            <a:r>
              <a:rPr lang="en-US" dirty="0" smtClean="0"/>
              <a:t>jurisdiction</a:t>
            </a:r>
            <a:endParaRPr lang="en-US" dirty="0"/>
          </a:p>
        </p:txBody>
      </p:sp>
    </p:spTree>
    <p:extLst>
      <p:ext uri="{BB962C8B-B14F-4D97-AF65-F5344CB8AC3E}">
        <p14:creationId xmlns:p14="http://schemas.microsoft.com/office/powerpoint/2010/main" val="5964959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11 - Canvass &amp; Effective Date</a:t>
            </a:r>
            <a:endParaRPr lang="en-US" dirty="0"/>
          </a:p>
        </p:txBody>
      </p:sp>
      <p:sp>
        <p:nvSpPr>
          <p:cNvPr id="3" name="Content Placeholder 2"/>
          <p:cNvSpPr>
            <a:spLocks noGrp="1"/>
          </p:cNvSpPr>
          <p:nvPr>
            <p:ph idx="1"/>
          </p:nvPr>
        </p:nvSpPr>
        <p:spPr/>
        <p:txBody>
          <a:bodyPr/>
          <a:lstStyle/>
          <a:p>
            <a:r>
              <a:rPr lang="en-US" dirty="0" smtClean="0"/>
              <a:t>Rejected law is repealed as of the date of the election</a:t>
            </a:r>
            <a:endParaRPr lang="en-US" dirty="0"/>
          </a:p>
        </p:txBody>
      </p:sp>
    </p:spTree>
    <p:extLst>
      <p:ext uri="{BB962C8B-B14F-4D97-AF65-F5344CB8AC3E}">
        <p14:creationId xmlns:p14="http://schemas.microsoft.com/office/powerpoint/2010/main" val="25172456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48600" cy="2057400"/>
          </a:xfrm>
        </p:spPr>
        <p:txBody>
          <a:bodyPr/>
          <a:lstStyle/>
          <a:p>
            <a:r>
              <a:rPr lang="en-US" sz="4800" dirty="0" smtClean="0"/>
              <a:t>Referendum on Local Tax Law</a:t>
            </a:r>
            <a:endParaRPr lang="en-US" sz="4800" dirty="0"/>
          </a:p>
        </p:txBody>
      </p:sp>
    </p:spTree>
    <p:extLst>
      <p:ext uri="{BB962C8B-B14F-4D97-AF65-F5344CB8AC3E}">
        <p14:creationId xmlns:p14="http://schemas.microsoft.com/office/powerpoint/2010/main" val="17417729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533400" y="533400"/>
            <a:ext cx="8229600" cy="1143000"/>
          </a:xfrm>
        </p:spPr>
        <p:txBody>
          <a:bodyPr anchor="ctr"/>
          <a:lstStyle/>
          <a:p>
            <a:pPr algn="ctr"/>
            <a:r>
              <a:rPr lang="en-US" dirty="0" smtClean="0"/>
              <a:t>Property Tax Referendum Petition</a:t>
            </a:r>
            <a:br>
              <a:rPr lang="en-US" dirty="0" smtClean="0"/>
            </a:br>
            <a:r>
              <a:rPr lang="en-US" sz="2800" dirty="0" smtClean="0"/>
              <a:t>20A-7-613</a:t>
            </a:r>
            <a:endParaRPr lang="en-US" sz="2800" dirty="0"/>
          </a:p>
        </p:txBody>
      </p:sp>
      <p:sp>
        <p:nvSpPr>
          <p:cNvPr id="56322" name="Rectangle 3"/>
          <p:cNvSpPr>
            <a:spLocks noGrp="1"/>
          </p:cNvSpPr>
          <p:nvPr>
            <p:ph type="body" idx="4294967295"/>
          </p:nvPr>
        </p:nvSpPr>
        <p:spPr>
          <a:xfrm>
            <a:off x="533400" y="1981200"/>
            <a:ext cx="8229600" cy="4302125"/>
          </a:xfrm>
        </p:spPr>
        <p:txBody>
          <a:bodyPr/>
          <a:lstStyle/>
          <a:p>
            <a:pPr>
              <a:lnSpc>
                <a:spcPct val="90000"/>
              </a:lnSpc>
            </a:pPr>
            <a:r>
              <a:rPr lang="en-US" sz="2800" dirty="0" smtClean="0"/>
              <a:t>If there is a referendum challenging a vote to impose a tax rate that exceeds the certified tax rate, the regular referendum timeline is different:</a:t>
            </a:r>
          </a:p>
          <a:p>
            <a:pPr lvl="1">
              <a:lnSpc>
                <a:spcPct val="90000"/>
              </a:lnSpc>
            </a:pPr>
            <a:r>
              <a:rPr lang="en-US" sz="2000" dirty="0" smtClean="0"/>
              <a:t>Packets are numbered and returned to sponsors in 2 days (not 5)</a:t>
            </a:r>
          </a:p>
          <a:p>
            <a:pPr marL="471487" lvl="1" indent="0">
              <a:lnSpc>
                <a:spcPct val="90000"/>
              </a:lnSpc>
              <a:buNone/>
            </a:pPr>
            <a:endParaRPr lang="en-US" sz="2000" dirty="0" smtClean="0"/>
          </a:p>
          <a:p>
            <a:pPr lvl="1">
              <a:lnSpc>
                <a:spcPct val="90000"/>
              </a:lnSpc>
            </a:pPr>
            <a:r>
              <a:rPr lang="en-US" sz="2000" dirty="0" smtClean="0"/>
              <a:t>Sponsors shall submit packets to county clerk no later than 40 days after clerk numbers packets (instead of 45 days after law passes)</a:t>
            </a:r>
          </a:p>
          <a:p>
            <a:pPr marL="471487" lvl="1" indent="0">
              <a:lnSpc>
                <a:spcPct val="90000"/>
              </a:lnSpc>
              <a:buNone/>
            </a:pPr>
            <a:endParaRPr lang="en-US" sz="2000" dirty="0" smtClean="0"/>
          </a:p>
          <a:p>
            <a:pPr lvl="1">
              <a:lnSpc>
                <a:spcPct val="90000"/>
              </a:lnSpc>
            </a:pPr>
            <a:r>
              <a:rPr lang="en-US" sz="2000" dirty="0" smtClean="0"/>
              <a:t>County shall verify all signatures within 10 working days (not 30)</a:t>
            </a:r>
          </a:p>
          <a:p>
            <a:pPr marL="471487" lvl="1" indent="0">
              <a:lnSpc>
                <a:spcPct val="90000"/>
              </a:lnSpc>
              <a:buNone/>
            </a:pPr>
            <a:endParaRPr lang="en-US" sz="2000" dirty="0" smtClean="0"/>
          </a:p>
          <a:p>
            <a:pPr lvl="1">
              <a:lnSpc>
                <a:spcPct val="90000"/>
              </a:lnSpc>
            </a:pPr>
            <a:r>
              <a:rPr lang="en-US" sz="2000" dirty="0" smtClean="0"/>
              <a:t>Local clerk shall count signatures and declare sufficiency within 2 working days (not 15)</a:t>
            </a:r>
          </a:p>
          <a:p>
            <a:pPr algn="r">
              <a:lnSpc>
                <a:spcPct val="90000"/>
              </a:lnSpc>
              <a:buFont typeface="Wingdings" pitchFamily="2" charset="2"/>
              <a:buNone/>
            </a:pPr>
            <a:endParaRPr lang="en-US" sz="1800" dirty="0" smtClean="0"/>
          </a:p>
          <a:p>
            <a:pPr algn="r">
              <a:lnSpc>
                <a:spcPct val="90000"/>
              </a:lnSpc>
              <a:buFont typeface="Wingdings" pitchFamily="2" charset="2"/>
              <a:buNone/>
            </a:pPr>
            <a:endParaRPr lang="en-US" sz="1800" dirty="0"/>
          </a:p>
          <a:p>
            <a:pPr>
              <a:lnSpc>
                <a:spcPct val="90000"/>
              </a:lnSpc>
              <a:buNone/>
            </a:pPr>
            <a:endParaRPr lang="en-US" sz="2800" dirty="0"/>
          </a:p>
        </p:txBody>
      </p:sp>
    </p:spTree>
    <p:extLst>
      <p:ext uri="{BB962C8B-B14F-4D97-AF65-F5344CB8AC3E}">
        <p14:creationId xmlns:p14="http://schemas.microsoft.com/office/powerpoint/2010/main" val="185992350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533400" y="533400"/>
            <a:ext cx="8229600" cy="1143000"/>
          </a:xfrm>
        </p:spPr>
        <p:txBody>
          <a:bodyPr anchor="ctr"/>
          <a:lstStyle/>
          <a:p>
            <a:pPr algn="ctr"/>
            <a:r>
              <a:rPr lang="en-US" dirty="0" smtClean="0"/>
              <a:t>Property Tax Referendum Petition</a:t>
            </a:r>
            <a:br>
              <a:rPr lang="en-US" dirty="0" smtClean="0"/>
            </a:br>
            <a:r>
              <a:rPr lang="en-US" sz="2800" dirty="0" smtClean="0"/>
              <a:t>20A-7-613</a:t>
            </a:r>
            <a:endParaRPr lang="en-US" sz="2800" dirty="0"/>
          </a:p>
        </p:txBody>
      </p:sp>
      <p:sp>
        <p:nvSpPr>
          <p:cNvPr id="56322" name="Rectangle 3"/>
          <p:cNvSpPr>
            <a:spLocks noGrp="1"/>
          </p:cNvSpPr>
          <p:nvPr>
            <p:ph type="body" idx="4294967295"/>
          </p:nvPr>
        </p:nvSpPr>
        <p:spPr>
          <a:xfrm>
            <a:off x="533400" y="1981200"/>
            <a:ext cx="8229600" cy="4302125"/>
          </a:xfrm>
        </p:spPr>
        <p:txBody>
          <a:bodyPr/>
          <a:lstStyle/>
          <a:p>
            <a:pPr lvl="1">
              <a:lnSpc>
                <a:spcPct val="90000"/>
              </a:lnSpc>
            </a:pPr>
            <a:r>
              <a:rPr lang="en-US" sz="2000" dirty="0" smtClean="0"/>
              <a:t>Local attorney prepares the ballot title within 2 working days (not 15)</a:t>
            </a:r>
          </a:p>
          <a:p>
            <a:pPr lvl="1">
              <a:lnSpc>
                <a:spcPct val="90000"/>
              </a:lnSpc>
            </a:pPr>
            <a:endParaRPr lang="en-US" sz="2000" dirty="0" smtClean="0"/>
          </a:p>
          <a:p>
            <a:pPr lvl="1">
              <a:lnSpc>
                <a:spcPct val="90000"/>
              </a:lnSpc>
            </a:pPr>
            <a:r>
              <a:rPr lang="en-US" sz="2000" dirty="0" smtClean="0"/>
              <a:t>Referendum shall appear on the ballot for the next regular general election or next municipal general election, whichever is earlier (unless a special election is called)</a:t>
            </a:r>
          </a:p>
          <a:p>
            <a:pPr marL="471487" lvl="1" indent="0">
              <a:lnSpc>
                <a:spcPct val="90000"/>
              </a:lnSpc>
              <a:buNone/>
            </a:pPr>
            <a:endParaRPr lang="en-US" sz="2000" dirty="0" smtClean="0"/>
          </a:p>
          <a:p>
            <a:pPr lvl="1">
              <a:lnSpc>
                <a:spcPct val="90000"/>
              </a:lnSpc>
            </a:pPr>
            <a:r>
              <a:rPr lang="en-US" sz="2000" dirty="0" smtClean="0"/>
              <a:t>The election officer shall include the question on the ballot even if it has not yet qualified for the ballot if the qualification deadline is after the date ballots must be printed</a:t>
            </a:r>
          </a:p>
          <a:p>
            <a:pPr lvl="2">
              <a:lnSpc>
                <a:spcPct val="90000"/>
              </a:lnSpc>
            </a:pPr>
            <a:r>
              <a:rPr lang="en-US" sz="1400" dirty="0" smtClean="0"/>
              <a:t>If the referendum ultimately does not qualify for the ballot the election officer shall inform voters by any practicable method that votes cast will not be counted for that measure.</a:t>
            </a:r>
            <a:endParaRPr lang="en-US" sz="1400" dirty="0"/>
          </a:p>
          <a:p>
            <a:pPr>
              <a:lnSpc>
                <a:spcPct val="90000"/>
              </a:lnSpc>
              <a:buNone/>
            </a:pPr>
            <a:endParaRPr lang="en-US" sz="2800" dirty="0"/>
          </a:p>
        </p:txBody>
      </p:sp>
    </p:spTree>
    <p:extLst>
      <p:ext uri="{BB962C8B-B14F-4D97-AF65-F5344CB8AC3E}">
        <p14:creationId xmlns:p14="http://schemas.microsoft.com/office/powerpoint/2010/main" val="947052387"/>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Voter Information Pamphlet</a:t>
            </a:r>
            <a:endParaRPr lang="en-US" sz="4800" dirty="0"/>
          </a:p>
        </p:txBody>
      </p:sp>
      <p:sp>
        <p:nvSpPr>
          <p:cNvPr id="3" name="Subtitle 2"/>
          <p:cNvSpPr>
            <a:spLocks noGrp="1"/>
          </p:cNvSpPr>
          <p:nvPr>
            <p:ph type="subTitle" idx="1"/>
          </p:nvPr>
        </p:nvSpPr>
        <p:spPr/>
        <p:txBody>
          <a:bodyPr/>
          <a:lstStyle/>
          <a:p>
            <a:r>
              <a:rPr lang="en-US" dirty="0" smtClean="0"/>
              <a:t>Utah Code Section 20A-7 Part 4</a:t>
            </a:r>
            <a:endParaRPr lang="en-US" dirty="0"/>
          </a:p>
        </p:txBody>
      </p:sp>
    </p:spTree>
    <p:extLst>
      <p:ext uri="{BB962C8B-B14F-4D97-AF65-F5344CB8AC3E}">
        <p14:creationId xmlns:p14="http://schemas.microsoft.com/office/powerpoint/2010/main" val="2341297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Applications</a:t>
            </a:r>
            <a:endParaRPr lang="en-US" dirty="0"/>
          </a:p>
        </p:txBody>
      </p:sp>
      <p:sp>
        <p:nvSpPr>
          <p:cNvPr id="3" name="Content Placeholder 2"/>
          <p:cNvSpPr>
            <a:spLocks noGrp="1"/>
          </p:cNvSpPr>
          <p:nvPr>
            <p:ph idx="1"/>
          </p:nvPr>
        </p:nvSpPr>
        <p:spPr/>
        <p:txBody>
          <a:bodyPr/>
          <a:lstStyle/>
          <a:p>
            <a:r>
              <a:rPr lang="en-US" dirty="0" smtClean="0"/>
              <a:t>Notarized signature of each of the sponsors</a:t>
            </a:r>
          </a:p>
          <a:p>
            <a:r>
              <a:rPr lang="en-US" dirty="0" smtClean="0"/>
              <a:t>A copy of the proposed law</a:t>
            </a:r>
          </a:p>
          <a:p>
            <a:pPr lvl="1"/>
            <a:r>
              <a:rPr lang="en-US" dirty="0" smtClean="0"/>
              <a:t>With a title that clearly expresses the subject of the law</a:t>
            </a:r>
          </a:p>
          <a:p>
            <a:pPr lvl="1"/>
            <a:r>
              <a:rPr lang="en-US" dirty="0" smtClean="0"/>
              <a:t>The text of the proposed law</a:t>
            </a:r>
          </a:p>
          <a:p>
            <a:endParaRPr lang="en-US" dirty="0"/>
          </a:p>
          <a:p>
            <a:r>
              <a:rPr lang="en-US" dirty="0" smtClean="0"/>
              <a:t>The proposed law may not contain more than one subject</a:t>
            </a:r>
            <a:endParaRPr lang="en-US" dirty="0"/>
          </a:p>
        </p:txBody>
      </p:sp>
    </p:spTree>
    <p:extLst>
      <p:ext uri="{BB962C8B-B14F-4D97-AF65-F5344CB8AC3E}">
        <p14:creationId xmlns:p14="http://schemas.microsoft.com/office/powerpoint/2010/main" val="20934615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533400" y="533400"/>
            <a:ext cx="8229600" cy="1143000"/>
          </a:xfrm>
        </p:spPr>
        <p:txBody>
          <a:bodyPr anchor="ctr"/>
          <a:lstStyle/>
          <a:p>
            <a:r>
              <a:rPr lang="en-US" dirty="0"/>
              <a:t>Voter Information Pamphlet</a:t>
            </a:r>
          </a:p>
        </p:txBody>
      </p:sp>
      <p:sp>
        <p:nvSpPr>
          <p:cNvPr id="56322" name="Rectangle 3"/>
          <p:cNvSpPr>
            <a:spLocks noGrp="1"/>
          </p:cNvSpPr>
          <p:nvPr>
            <p:ph type="body" idx="4294967295"/>
          </p:nvPr>
        </p:nvSpPr>
        <p:spPr>
          <a:xfrm>
            <a:off x="533400" y="1981200"/>
            <a:ext cx="8229600" cy="4302125"/>
          </a:xfrm>
        </p:spPr>
        <p:txBody>
          <a:bodyPr/>
          <a:lstStyle/>
          <a:p>
            <a:pPr>
              <a:lnSpc>
                <a:spcPct val="90000"/>
              </a:lnSpc>
            </a:pPr>
            <a:r>
              <a:rPr lang="en-US" sz="2800" dirty="0" smtClean="0"/>
              <a:t>“The… municipality that is subject to a ballot proposition shall prepare a local voter information pamphlet that meets the requirement of [20A-7-402]”</a:t>
            </a:r>
          </a:p>
          <a:p>
            <a:pPr>
              <a:lnSpc>
                <a:spcPct val="90000"/>
              </a:lnSpc>
            </a:pPr>
            <a:endParaRPr lang="en-US" sz="2800" dirty="0" smtClean="0"/>
          </a:p>
          <a:p>
            <a:pPr algn="r">
              <a:lnSpc>
                <a:spcPct val="90000"/>
              </a:lnSpc>
              <a:buFont typeface="Wingdings" pitchFamily="2" charset="2"/>
              <a:buNone/>
            </a:pPr>
            <a:endParaRPr lang="en-US" sz="1800" dirty="0" smtClean="0"/>
          </a:p>
          <a:p>
            <a:pPr algn="r">
              <a:lnSpc>
                <a:spcPct val="90000"/>
              </a:lnSpc>
              <a:buFont typeface="Wingdings" pitchFamily="2" charset="2"/>
              <a:buNone/>
            </a:pPr>
            <a:endParaRPr lang="en-US" sz="1800" dirty="0"/>
          </a:p>
          <a:p>
            <a:pPr>
              <a:lnSpc>
                <a:spcPct val="90000"/>
              </a:lnSpc>
              <a:buNone/>
            </a:pPr>
            <a:endParaRPr lang="en-US" sz="2800"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457200" y="533400"/>
            <a:ext cx="8229600" cy="1143000"/>
          </a:xfrm>
        </p:spPr>
        <p:txBody>
          <a:bodyPr anchor="ctr"/>
          <a:lstStyle/>
          <a:p>
            <a:r>
              <a:rPr lang="en-US" dirty="0">
                <a:solidFill>
                  <a:schemeClr val="tx1"/>
                </a:solidFill>
              </a:rPr>
              <a:t>Voter Information Pamphlet</a:t>
            </a:r>
          </a:p>
        </p:txBody>
      </p:sp>
      <p:sp>
        <p:nvSpPr>
          <p:cNvPr id="56322" name="Rectangle 3"/>
          <p:cNvSpPr>
            <a:spLocks noGrp="1"/>
          </p:cNvSpPr>
          <p:nvPr>
            <p:ph type="body" idx="4294967295"/>
          </p:nvPr>
        </p:nvSpPr>
        <p:spPr>
          <a:xfrm>
            <a:off x="533400" y="1752600"/>
            <a:ext cx="8229600" cy="4302125"/>
          </a:xfrm>
        </p:spPr>
        <p:txBody>
          <a:bodyPr/>
          <a:lstStyle/>
          <a:p>
            <a:pPr>
              <a:lnSpc>
                <a:spcPct val="90000"/>
              </a:lnSpc>
            </a:pPr>
            <a:r>
              <a:rPr lang="en-US" sz="2800" dirty="0" smtClean="0"/>
              <a:t>Request </a:t>
            </a:r>
            <a:r>
              <a:rPr lang="en-US" sz="2800" dirty="0"/>
              <a:t>to make an argument shall be filed </a:t>
            </a:r>
            <a:r>
              <a:rPr lang="en-US" sz="2800" dirty="0" smtClean="0"/>
              <a:t>65 </a:t>
            </a:r>
            <a:r>
              <a:rPr lang="en-US" sz="2800" dirty="0"/>
              <a:t>days before the election</a:t>
            </a:r>
          </a:p>
          <a:p>
            <a:pPr>
              <a:lnSpc>
                <a:spcPct val="90000"/>
              </a:lnSpc>
            </a:pPr>
            <a:r>
              <a:rPr lang="en-US" sz="2800" dirty="0"/>
              <a:t>Priority of arguments</a:t>
            </a:r>
          </a:p>
          <a:p>
            <a:pPr lvl="2">
              <a:lnSpc>
                <a:spcPct val="90000"/>
              </a:lnSpc>
            </a:pPr>
            <a:r>
              <a:rPr lang="en-US" sz="2200" dirty="0"/>
              <a:t>Sponsors have priority in making the argument</a:t>
            </a:r>
          </a:p>
          <a:p>
            <a:pPr lvl="2">
              <a:lnSpc>
                <a:spcPct val="90000"/>
              </a:lnSpc>
            </a:pPr>
            <a:r>
              <a:rPr lang="en-US" sz="2200" dirty="0"/>
              <a:t>Members of local legislative body have priority over others</a:t>
            </a:r>
          </a:p>
          <a:p>
            <a:pPr>
              <a:lnSpc>
                <a:spcPct val="90000"/>
              </a:lnSpc>
            </a:pPr>
            <a:r>
              <a:rPr lang="en-US" sz="2800" dirty="0"/>
              <a:t>Arguments may not exceed 500 words</a:t>
            </a:r>
          </a:p>
          <a:p>
            <a:pPr>
              <a:lnSpc>
                <a:spcPct val="90000"/>
              </a:lnSpc>
            </a:pPr>
            <a:r>
              <a:rPr lang="en-US" sz="2800" dirty="0"/>
              <a:t>Arguments shall be filed </a:t>
            </a:r>
            <a:r>
              <a:rPr lang="en-US" sz="2800" dirty="0" smtClean="0"/>
              <a:t>50 </a:t>
            </a:r>
            <a:r>
              <a:rPr lang="en-US" sz="2800" dirty="0"/>
              <a:t>days before </a:t>
            </a:r>
            <a:r>
              <a:rPr lang="en-US" sz="2800" dirty="0" smtClean="0"/>
              <a:t>election</a:t>
            </a:r>
          </a:p>
          <a:p>
            <a:pPr marL="909637" lvl="2" indent="0" algn="r">
              <a:lnSpc>
                <a:spcPct val="90000"/>
              </a:lnSpc>
              <a:buNone/>
            </a:pPr>
            <a:endParaRPr lang="en-US" sz="2000" dirty="0" smtClean="0"/>
          </a:p>
          <a:p>
            <a:pPr marL="909637" lvl="2" indent="0" algn="r">
              <a:lnSpc>
                <a:spcPct val="90000"/>
              </a:lnSpc>
              <a:buNone/>
            </a:pPr>
            <a:r>
              <a:rPr lang="en-US" sz="2000" dirty="0" smtClean="0"/>
              <a:t>20A-7-402</a:t>
            </a:r>
            <a:endParaRPr lang="en-US" sz="1000" dirty="0"/>
          </a:p>
          <a:p>
            <a:pPr algn="r">
              <a:lnSpc>
                <a:spcPct val="90000"/>
              </a:lnSpc>
              <a:buFont typeface="Wingdings" pitchFamily="2" charset="2"/>
              <a:buNone/>
            </a:pPr>
            <a:endParaRPr lang="en-US" sz="1800" dirty="0"/>
          </a:p>
          <a:p>
            <a:pPr algn="r">
              <a:lnSpc>
                <a:spcPct val="90000"/>
              </a:lnSpc>
              <a:buFont typeface="Wingdings" pitchFamily="2" charset="2"/>
              <a:buNone/>
            </a:pPr>
            <a:endParaRPr lang="en-US" sz="1800" dirty="0"/>
          </a:p>
          <a:p>
            <a:pPr>
              <a:lnSpc>
                <a:spcPct val="90000"/>
              </a:lnSpc>
            </a:pPr>
            <a:endParaRPr lang="en-US" sz="2800"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idx="4294967295"/>
          </p:nvPr>
        </p:nvSpPr>
        <p:spPr>
          <a:xfrm>
            <a:off x="457200" y="533400"/>
            <a:ext cx="8229600" cy="1143000"/>
          </a:xfrm>
        </p:spPr>
        <p:txBody>
          <a:bodyPr anchor="ctr"/>
          <a:lstStyle/>
          <a:p>
            <a:r>
              <a:rPr lang="en-US" dirty="0">
                <a:solidFill>
                  <a:schemeClr val="tx1"/>
                </a:solidFill>
              </a:rPr>
              <a:t>Voter Information Pamphlet</a:t>
            </a:r>
          </a:p>
        </p:txBody>
      </p:sp>
      <p:sp>
        <p:nvSpPr>
          <p:cNvPr id="58370" name="Rectangle 3"/>
          <p:cNvSpPr>
            <a:spLocks noGrp="1"/>
          </p:cNvSpPr>
          <p:nvPr>
            <p:ph type="body" idx="4294967295"/>
          </p:nvPr>
        </p:nvSpPr>
        <p:spPr>
          <a:xfrm>
            <a:off x="457200" y="1828800"/>
            <a:ext cx="8229600" cy="4302125"/>
          </a:xfrm>
        </p:spPr>
        <p:txBody>
          <a:bodyPr/>
          <a:lstStyle/>
          <a:p>
            <a:r>
              <a:rPr lang="en-US" sz="2800" dirty="0"/>
              <a:t>Preparation:</a:t>
            </a:r>
          </a:p>
          <a:p>
            <a:pPr lvl="1"/>
            <a:r>
              <a:rPr lang="en-US" sz="2400" dirty="0"/>
              <a:t>Arguments are printed on the same sheet of paper upon which the measure is printed</a:t>
            </a:r>
          </a:p>
          <a:p>
            <a:pPr lvl="1"/>
            <a:r>
              <a:rPr lang="en-US" sz="2400" dirty="0"/>
              <a:t>Statement on front cover or first page of the arguments shall read</a:t>
            </a:r>
            <a:r>
              <a:rPr lang="en-US" sz="2400" dirty="0" smtClean="0"/>
              <a:t>:</a:t>
            </a:r>
            <a:endParaRPr lang="en-US" sz="2400" dirty="0"/>
          </a:p>
          <a:p>
            <a:pPr lvl="2"/>
            <a:r>
              <a:rPr lang="en-US" sz="2200" dirty="0"/>
              <a:t>“The arguments for or against the proposed measure(s) are the opinions of the </a:t>
            </a:r>
            <a:r>
              <a:rPr lang="en-US" sz="2200" dirty="0" smtClean="0"/>
              <a:t>authors.”</a:t>
            </a:r>
            <a:endParaRPr lang="en-US" sz="2200" dirty="0"/>
          </a:p>
          <a:p>
            <a:pPr lvl="2"/>
            <a:endParaRPr lang="en-US" sz="2200" dirty="0"/>
          </a:p>
          <a:p>
            <a:pPr lvl="1"/>
            <a:r>
              <a:rPr lang="en-US" sz="2400" dirty="0"/>
              <a:t>Distribute pamphlet not less than </a:t>
            </a:r>
            <a:r>
              <a:rPr lang="en-US" sz="2400" dirty="0" smtClean="0"/>
              <a:t>15 </a:t>
            </a:r>
            <a:r>
              <a:rPr lang="en-US" sz="2400" dirty="0"/>
              <a:t>days before </a:t>
            </a:r>
            <a:r>
              <a:rPr lang="en-US" sz="2400" dirty="0" smtClean="0"/>
              <a:t>election but not more than 45 days before</a:t>
            </a:r>
          </a:p>
          <a:p>
            <a:pPr marL="1389063" lvl="3" indent="0" algn="r">
              <a:buNone/>
            </a:pPr>
            <a:r>
              <a:rPr lang="en-US" sz="1600" dirty="0" smtClean="0"/>
              <a:t>20A-7-402</a:t>
            </a:r>
            <a:endParaRPr lang="en-US" sz="1600" dirty="0"/>
          </a:p>
          <a:p>
            <a:pPr lvl="1" algn="r">
              <a:buFont typeface="Wingdings" pitchFamily="2" charset="2"/>
              <a:buNone/>
            </a:pPr>
            <a:endParaRPr lang="en-US" sz="1900" dirty="0"/>
          </a:p>
          <a:p>
            <a:pPr lvl="1"/>
            <a:endParaRPr lang="en-US" sz="2400" dirty="0"/>
          </a:p>
          <a:p>
            <a:pPr lvl="1"/>
            <a:endParaRPr lang="en-US" sz="2400"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Transparency of Ballot Propositions Act</a:t>
            </a:r>
            <a:endParaRPr lang="en-US" sz="4800" dirty="0"/>
          </a:p>
        </p:txBody>
      </p:sp>
      <p:sp>
        <p:nvSpPr>
          <p:cNvPr id="3" name="Subtitle 2"/>
          <p:cNvSpPr>
            <a:spLocks noGrp="1"/>
          </p:cNvSpPr>
          <p:nvPr>
            <p:ph type="subTitle" idx="1"/>
          </p:nvPr>
        </p:nvSpPr>
        <p:spPr/>
        <p:txBody>
          <a:bodyPr/>
          <a:lstStyle/>
          <a:p>
            <a:r>
              <a:rPr lang="en-US" dirty="0" smtClean="0"/>
              <a:t>Utah Code Section 59-1 Part 16</a:t>
            </a:r>
            <a:endParaRPr lang="en-US" dirty="0"/>
          </a:p>
        </p:txBody>
      </p:sp>
    </p:spTree>
    <p:extLst>
      <p:ext uri="{BB962C8B-B14F-4D97-AF65-F5344CB8AC3E}">
        <p14:creationId xmlns:p14="http://schemas.microsoft.com/office/powerpoint/2010/main" val="3845604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533400" y="533400"/>
            <a:ext cx="8229600" cy="1143000"/>
          </a:xfrm>
        </p:spPr>
        <p:txBody>
          <a:bodyPr anchor="ctr"/>
          <a:lstStyle/>
          <a:p>
            <a:r>
              <a:rPr lang="en-US" dirty="0" smtClean="0"/>
              <a:t>What does it cover?</a:t>
            </a:r>
            <a:endParaRPr lang="en-US" dirty="0"/>
          </a:p>
        </p:txBody>
      </p:sp>
      <p:sp>
        <p:nvSpPr>
          <p:cNvPr id="56322" name="Rectangle 3"/>
          <p:cNvSpPr>
            <a:spLocks noGrp="1"/>
          </p:cNvSpPr>
          <p:nvPr>
            <p:ph type="body" idx="4294967295"/>
          </p:nvPr>
        </p:nvSpPr>
        <p:spPr>
          <a:xfrm>
            <a:off x="533400" y="1981200"/>
            <a:ext cx="8229600" cy="4302125"/>
          </a:xfrm>
        </p:spPr>
        <p:txBody>
          <a:bodyPr/>
          <a:lstStyle/>
          <a:p>
            <a:pPr>
              <a:lnSpc>
                <a:spcPct val="90000"/>
              </a:lnSpc>
            </a:pPr>
            <a:r>
              <a:rPr lang="en-US" sz="2800" dirty="0" smtClean="0"/>
              <a:t>Ballot propositions that relate to:</a:t>
            </a:r>
          </a:p>
          <a:p>
            <a:pPr lvl="1">
              <a:lnSpc>
                <a:spcPct val="90000"/>
              </a:lnSpc>
            </a:pPr>
            <a:r>
              <a:rPr lang="en-US" sz="2400" dirty="0"/>
              <a:t>Questions concerning a tax increase</a:t>
            </a:r>
          </a:p>
          <a:p>
            <a:pPr lvl="1">
              <a:lnSpc>
                <a:spcPct val="90000"/>
              </a:lnSpc>
            </a:pPr>
            <a:r>
              <a:rPr lang="en-US" sz="2400" dirty="0"/>
              <a:t>Issuance of </a:t>
            </a:r>
            <a:r>
              <a:rPr lang="en-US" sz="2400" dirty="0" smtClean="0"/>
              <a:t>bonds</a:t>
            </a:r>
            <a:endParaRPr lang="en-US" sz="2400" dirty="0"/>
          </a:p>
          <a:p>
            <a:pPr>
              <a:lnSpc>
                <a:spcPct val="90000"/>
              </a:lnSpc>
            </a:pPr>
            <a:endParaRPr lang="en-US" sz="2400" dirty="0"/>
          </a:p>
          <a:p>
            <a:pPr>
              <a:lnSpc>
                <a:spcPct val="90000"/>
              </a:lnSpc>
            </a:pPr>
            <a:r>
              <a:rPr lang="en-US" sz="2400" dirty="0" smtClean="0"/>
              <a:t>If your municipality has this type of ballot proposition you must comply with the requirement of 59-1-1604</a:t>
            </a:r>
          </a:p>
          <a:p>
            <a:pPr algn="r">
              <a:lnSpc>
                <a:spcPct val="90000"/>
              </a:lnSpc>
              <a:buFont typeface="Wingdings" pitchFamily="2" charset="2"/>
              <a:buNone/>
            </a:pPr>
            <a:endParaRPr lang="en-US" sz="1800" dirty="0" smtClean="0"/>
          </a:p>
        </p:txBody>
      </p:sp>
    </p:spTree>
    <p:extLst>
      <p:ext uri="{BB962C8B-B14F-4D97-AF65-F5344CB8AC3E}">
        <p14:creationId xmlns:p14="http://schemas.microsoft.com/office/powerpoint/2010/main" val="3671288640"/>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457200" y="533400"/>
            <a:ext cx="8229600" cy="1143000"/>
          </a:xfrm>
        </p:spPr>
        <p:txBody>
          <a:bodyPr anchor="ctr"/>
          <a:lstStyle/>
          <a:p>
            <a:r>
              <a:rPr lang="en-US" dirty="0" smtClean="0">
                <a:solidFill>
                  <a:schemeClr val="tx1"/>
                </a:solidFill>
              </a:rPr>
              <a:t>Pro and Con Arguments</a:t>
            </a:r>
            <a:endParaRPr lang="en-US" dirty="0">
              <a:solidFill>
                <a:schemeClr val="tx1"/>
              </a:solidFill>
            </a:endParaRPr>
          </a:p>
        </p:txBody>
      </p:sp>
      <p:sp>
        <p:nvSpPr>
          <p:cNvPr id="56322" name="Rectangle 3"/>
          <p:cNvSpPr>
            <a:spLocks noGrp="1"/>
          </p:cNvSpPr>
          <p:nvPr>
            <p:ph type="body" idx="4294967295"/>
          </p:nvPr>
        </p:nvSpPr>
        <p:spPr>
          <a:xfrm>
            <a:off x="533400" y="1752600"/>
            <a:ext cx="8229600" cy="4302125"/>
          </a:xfrm>
        </p:spPr>
        <p:txBody>
          <a:bodyPr/>
          <a:lstStyle/>
          <a:p>
            <a:pPr algn="r">
              <a:lnSpc>
                <a:spcPct val="90000"/>
              </a:lnSpc>
              <a:buFont typeface="Wingdings" pitchFamily="2" charset="2"/>
              <a:buNone/>
            </a:pPr>
            <a:r>
              <a:rPr lang="en-US" sz="1800" dirty="0"/>
              <a:t>	</a:t>
            </a:r>
          </a:p>
          <a:p>
            <a:pPr>
              <a:lnSpc>
                <a:spcPct val="90000"/>
              </a:lnSpc>
            </a:pPr>
            <a:r>
              <a:rPr lang="en-US" sz="2800" dirty="0" smtClean="0"/>
              <a:t>Governing body of a taxing entity shall submit the argument in favor of the proposition</a:t>
            </a:r>
          </a:p>
          <a:p>
            <a:pPr lvl="1">
              <a:lnSpc>
                <a:spcPct val="90000"/>
              </a:lnSpc>
            </a:pPr>
            <a:r>
              <a:rPr lang="en-US" sz="2400" dirty="0" smtClean="0"/>
              <a:t>Due 60 days before the election</a:t>
            </a:r>
          </a:p>
          <a:p>
            <a:pPr lvl="1">
              <a:lnSpc>
                <a:spcPct val="90000"/>
              </a:lnSpc>
            </a:pPr>
            <a:r>
              <a:rPr lang="en-US" sz="2400" dirty="0" smtClean="0"/>
              <a:t>Does not exceed 500 words</a:t>
            </a:r>
          </a:p>
          <a:p>
            <a:pPr>
              <a:lnSpc>
                <a:spcPct val="90000"/>
              </a:lnSpc>
            </a:pPr>
            <a:endParaRPr lang="en-US" sz="2800" dirty="0" smtClean="0"/>
          </a:p>
          <a:p>
            <a:pPr>
              <a:lnSpc>
                <a:spcPct val="90000"/>
              </a:lnSpc>
            </a:pPr>
            <a:r>
              <a:rPr lang="en-US" sz="2800" dirty="0" smtClean="0"/>
              <a:t>Any eligible voter may submit an argument against</a:t>
            </a:r>
          </a:p>
          <a:p>
            <a:pPr lvl="1">
              <a:lnSpc>
                <a:spcPct val="90000"/>
              </a:lnSpc>
            </a:pPr>
            <a:r>
              <a:rPr lang="en-US" sz="2400" dirty="0" smtClean="0"/>
              <a:t>Due 60 days before an election</a:t>
            </a:r>
          </a:p>
          <a:p>
            <a:pPr lvl="1">
              <a:lnSpc>
                <a:spcPct val="90000"/>
              </a:lnSpc>
            </a:pPr>
            <a:r>
              <a:rPr lang="en-US" sz="2400" dirty="0" smtClean="0"/>
              <a:t>Does not exceed 500 words</a:t>
            </a:r>
          </a:p>
          <a:p>
            <a:pPr marL="471487" lvl="1" indent="0">
              <a:lnSpc>
                <a:spcPct val="90000"/>
              </a:lnSpc>
              <a:buNone/>
            </a:pPr>
            <a:endParaRPr lang="en-US" sz="2400" dirty="0" smtClean="0"/>
          </a:p>
          <a:p>
            <a:pPr marL="471487" lvl="1" indent="0">
              <a:lnSpc>
                <a:spcPct val="90000"/>
              </a:lnSpc>
              <a:buNone/>
            </a:pPr>
            <a:endParaRPr lang="en-US" dirty="0"/>
          </a:p>
        </p:txBody>
      </p:sp>
    </p:spTree>
    <p:extLst>
      <p:ext uri="{BB962C8B-B14F-4D97-AF65-F5344CB8AC3E}">
        <p14:creationId xmlns:p14="http://schemas.microsoft.com/office/powerpoint/2010/main" val="4111101336"/>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457200" y="533400"/>
            <a:ext cx="8229600" cy="1143000"/>
          </a:xfrm>
        </p:spPr>
        <p:txBody>
          <a:bodyPr anchor="ctr"/>
          <a:lstStyle/>
          <a:p>
            <a:r>
              <a:rPr lang="en-US" dirty="0" smtClean="0">
                <a:solidFill>
                  <a:schemeClr val="tx1"/>
                </a:solidFill>
              </a:rPr>
              <a:t>Pro and Con Arguments</a:t>
            </a:r>
            <a:endParaRPr lang="en-US" dirty="0">
              <a:solidFill>
                <a:schemeClr val="tx1"/>
              </a:solidFill>
            </a:endParaRPr>
          </a:p>
        </p:txBody>
      </p:sp>
      <p:sp>
        <p:nvSpPr>
          <p:cNvPr id="56322" name="Rectangle 3"/>
          <p:cNvSpPr>
            <a:spLocks noGrp="1"/>
          </p:cNvSpPr>
          <p:nvPr>
            <p:ph type="body" idx="4294967295"/>
          </p:nvPr>
        </p:nvSpPr>
        <p:spPr>
          <a:xfrm>
            <a:off x="533400" y="1752600"/>
            <a:ext cx="8229600" cy="4302125"/>
          </a:xfrm>
        </p:spPr>
        <p:txBody>
          <a:bodyPr/>
          <a:lstStyle/>
          <a:p>
            <a:pPr>
              <a:lnSpc>
                <a:spcPct val="90000"/>
              </a:lnSpc>
            </a:pPr>
            <a:r>
              <a:rPr lang="en-US" sz="2800" dirty="0" smtClean="0"/>
              <a:t>If two or more eligible voters wish to submit arguments against the proposition, the election officer shall designate one of the voters to submit the argument</a:t>
            </a:r>
          </a:p>
          <a:p>
            <a:pPr lvl="1">
              <a:lnSpc>
                <a:spcPct val="90000"/>
              </a:lnSpc>
            </a:pPr>
            <a:r>
              <a:rPr lang="en-US" sz="2400" dirty="0" smtClean="0"/>
              <a:t>Due 50 days before the election</a:t>
            </a:r>
          </a:p>
          <a:p>
            <a:pPr lvl="1">
              <a:lnSpc>
                <a:spcPct val="90000"/>
              </a:lnSpc>
            </a:pPr>
            <a:r>
              <a:rPr lang="en-US" sz="2400" dirty="0" smtClean="0"/>
              <a:t>Not to exceed 500 words</a:t>
            </a:r>
          </a:p>
          <a:p>
            <a:pPr>
              <a:lnSpc>
                <a:spcPct val="90000"/>
              </a:lnSpc>
            </a:pPr>
            <a:endParaRPr lang="en-US" sz="2800" dirty="0" smtClean="0"/>
          </a:p>
          <a:p>
            <a:pPr>
              <a:lnSpc>
                <a:spcPct val="90000"/>
              </a:lnSpc>
            </a:pPr>
            <a:r>
              <a:rPr lang="en-US" sz="2800" dirty="0" smtClean="0"/>
              <a:t>Election officer shall forward pro and con arguments to the opposing authors</a:t>
            </a:r>
          </a:p>
          <a:p>
            <a:pPr lvl="1">
              <a:lnSpc>
                <a:spcPct val="90000"/>
              </a:lnSpc>
            </a:pPr>
            <a:endParaRPr lang="en-US" sz="2400" dirty="0" smtClean="0"/>
          </a:p>
          <a:p>
            <a:pPr marL="471487" lvl="1" indent="0">
              <a:lnSpc>
                <a:spcPct val="90000"/>
              </a:lnSpc>
              <a:buNone/>
            </a:pPr>
            <a:endParaRPr lang="en-US" dirty="0"/>
          </a:p>
        </p:txBody>
      </p:sp>
    </p:spTree>
    <p:extLst>
      <p:ext uri="{BB962C8B-B14F-4D97-AF65-F5344CB8AC3E}">
        <p14:creationId xmlns:p14="http://schemas.microsoft.com/office/powerpoint/2010/main" val="3899321959"/>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a:xfrm>
            <a:off x="457200" y="533400"/>
            <a:ext cx="8229600" cy="1143000"/>
          </a:xfrm>
        </p:spPr>
        <p:txBody>
          <a:bodyPr anchor="ctr"/>
          <a:lstStyle/>
          <a:p>
            <a:r>
              <a:rPr lang="en-US" dirty="0" smtClean="0">
                <a:solidFill>
                  <a:schemeClr val="tx1"/>
                </a:solidFill>
              </a:rPr>
              <a:t>Pro and Con Arguments</a:t>
            </a:r>
            <a:endParaRPr lang="en-US" dirty="0">
              <a:solidFill>
                <a:schemeClr val="tx1"/>
              </a:solidFill>
            </a:endParaRPr>
          </a:p>
        </p:txBody>
      </p:sp>
      <p:sp>
        <p:nvSpPr>
          <p:cNvPr id="56322" name="Rectangle 3"/>
          <p:cNvSpPr>
            <a:spLocks noGrp="1"/>
          </p:cNvSpPr>
          <p:nvPr>
            <p:ph type="body" idx="4294967295"/>
          </p:nvPr>
        </p:nvSpPr>
        <p:spPr>
          <a:xfrm>
            <a:off x="533400" y="1752600"/>
            <a:ext cx="8229600" cy="4302125"/>
          </a:xfrm>
        </p:spPr>
        <p:txBody>
          <a:bodyPr/>
          <a:lstStyle/>
          <a:p>
            <a:pPr algn="r">
              <a:lnSpc>
                <a:spcPct val="90000"/>
              </a:lnSpc>
              <a:buFont typeface="Wingdings" pitchFamily="2" charset="2"/>
              <a:buNone/>
            </a:pPr>
            <a:r>
              <a:rPr lang="en-US" sz="1800" dirty="0"/>
              <a:t>	</a:t>
            </a:r>
            <a:endParaRPr lang="en-US" sz="1800" dirty="0" smtClean="0"/>
          </a:p>
          <a:p>
            <a:pPr>
              <a:lnSpc>
                <a:spcPct val="90000"/>
              </a:lnSpc>
            </a:pPr>
            <a:r>
              <a:rPr lang="en-US" sz="2800" dirty="0" smtClean="0"/>
              <a:t>Authors may submit rebuttal arguments</a:t>
            </a:r>
          </a:p>
          <a:p>
            <a:pPr lvl="1">
              <a:lnSpc>
                <a:spcPct val="90000"/>
              </a:lnSpc>
            </a:pPr>
            <a:r>
              <a:rPr lang="en-US" sz="2000" dirty="0" smtClean="0"/>
              <a:t>Not to exceed 250 words</a:t>
            </a:r>
          </a:p>
          <a:p>
            <a:pPr lvl="1">
              <a:lnSpc>
                <a:spcPct val="90000"/>
              </a:lnSpc>
            </a:pPr>
            <a:r>
              <a:rPr lang="en-US" sz="2000" dirty="0" smtClean="0"/>
              <a:t>Due 40 days before the election</a:t>
            </a:r>
          </a:p>
          <a:p>
            <a:pPr lvl="1">
              <a:lnSpc>
                <a:spcPct val="90000"/>
              </a:lnSpc>
            </a:pPr>
            <a:endParaRPr lang="en-US" sz="2000" dirty="0"/>
          </a:p>
          <a:p>
            <a:pPr>
              <a:lnSpc>
                <a:spcPct val="90000"/>
              </a:lnSpc>
            </a:pPr>
            <a:r>
              <a:rPr lang="en-US" sz="2400" dirty="0" smtClean="0"/>
              <a:t>Arguments shall be posted</a:t>
            </a:r>
          </a:p>
          <a:p>
            <a:pPr lvl="1">
              <a:lnSpc>
                <a:spcPct val="90000"/>
              </a:lnSpc>
            </a:pPr>
            <a:r>
              <a:rPr lang="en-US" sz="2000" dirty="0"/>
              <a:t>At </a:t>
            </a:r>
            <a:r>
              <a:rPr lang="en-US" sz="2000" dirty="0" smtClean="0"/>
              <a:t>vote.utah.gov for </a:t>
            </a:r>
            <a:r>
              <a:rPr lang="en-US" sz="2000" dirty="0"/>
              <a:t>30 days before election</a:t>
            </a:r>
            <a:endParaRPr lang="en-US" sz="2000" dirty="0" smtClean="0"/>
          </a:p>
          <a:p>
            <a:pPr lvl="1">
              <a:lnSpc>
                <a:spcPct val="90000"/>
              </a:lnSpc>
            </a:pPr>
            <a:r>
              <a:rPr lang="en-US" sz="2000" dirty="0" smtClean="0"/>
              <a:t>On the taxing entity’s website </a:t>
            </a:r>
            <a:r>
              <a:rPr lang="en-US" sz="2000" dirty="0"/>
              <a:t>for 30 days before </a:t>
            </a:r>
            <a:r>
              <a:rPr lang="en-US" sz="2000" dirty="0" smtClean="0"/>
              <a:t>election</a:t>
            </a:r>
          </a:p>
          <a:p>
            <a:pPr lvl="1">
              <a:lnSpc>
                <a:spcPct val="90000"/>
              </a:lnSpc>
            </a:pPr>
            <a:r>
              <a:rPr lang="en-US" sz="2000" dirty="0" smtClean="0"/>
              <a:t>In any newsletter or periodical published by the taxing entity</a:t>
            </a:r>
          </a:p>
          <a:p>
            <a:pPr lvl="1">
              <a:lnSpc>
                <a:spcPct val="90000"/>
              </a:lnSpc>
            </a:pPr>
            <a:endParaRPr lang="en-US" sz="2000" dirty="0" smtClean="0"/>
          </a:p>
          <a:p>
            <a:pPr marL="471487" lvl="1" indent="0">
              <a:lnSpc>
                <a:spcPct val="90000"/>
              </a:lnSpc>
              <a:buNone/>
            </a:pPr>
            <a:endParaRPr lang="en-US" dirty="0"/>
          </a:p>
        </p:txBody>
      </p:sp>
    </p:spTree>
    <p:extLst>
      <p:ext uri="{BB962C8B-B14F-4D97-AF65-F5344CB8AC3E}">
        <p14:creationId xmlns:p14="http://schemas.microsoft.com/office/powerpoint/2010/main" val="675684964"/>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idx="4294967295"/>
          </p:nvPr>
        </p:nvSpPr>
        <p:spPr>
          <a:xfrm>
            <a:off x="457200" y="533400"/>
            <a:ext cx="8229600" cy="1143000"/>
          </a:xfrm>
        </p:spPr>
        <p:txBody>
          <a:bodyPr anchor="ctr"/>
          <a:lstStyle/>
          <a:p>
            <a:r>
              <a:rPr lang="en-US" dirty="0" smtClean="0">
                <a:solidFill>
                  <a:schemeClr val="tx1"/>
                </a:solidFill>
              </a:rPr>
              <a:t>Public Meeting Requirement</a:t>
            </a:r>
            <a:endParaRPr lang="en-US" dirty="0">
              <a:solidFill>
                <a:schemeClr val="tx1"/>
              </a:solidFill>
            </a:endParaRPr>
          </a:p>
        </p:txBody>
      </p:sp>
      <p:sp>
        <p:nvSpPr>
          <p:cNvPr id="58370" name="Rectangle 3"/>
          <p:cNvSpPr>
            <a:spLocks noGrp="1"/>
          </p:cNvSpPr>
          <p:nvPr>
            <p:ph type="body" idx="4294967295"/>
          </p:nvPr>
        </p:nvSpPr>
        <p:spPr>
          <a:xfrm>
            <a:off x="457200" y="1828800"/>
            <a:ext cx="8229600" cy="4302125"/>
          </a:xfrm>
        </p:spPr>
        <p:txBody>
          <a:bodyPr/>
          <a:lstStyle/>
          <a:p>
            <a:pPr>
              <a:lnSpc>
                <a:spcPct val="90000"/>
              </a:lnSpc>
            </a:pPr>
            <a:r>
              <a:rPr lang="en-US" dirty="0"/>
              <a:t>The governing body shall hold a public meeting no more than 14 days before, but no less than 4 days before the </a:t>
            </a:r>
            <a:r>
              <a:rPr lang="en-US" dirty="0" smtClean="0"/>
              <a:t>election</a:t>
            </a:r>
          </a:p>
          <a:p>
            <a:pPr lvl="1">
              <a:lnSpc>
                <a:spcPct val="90000"/>
              </a:lnSpc>
            </a:pPr>
            <a:r>
              <a:rPr lang="en-US" dirty="0" smtClean="0"/>
              <a:t>Must be held after 6 p.m.</a:t>
            </a:r>
            <a:endParaRPr lang="en-US" dirty="0"/>
          </a:p>
          <a:p>
            <a:pPr lvl="1">
              <a:lnSpc>
                <a:spcPct val="90000"/>
              </a:lnSpc>
            </a:pPr>
            <a:r>
              <a:rPr lang="en-US" dirty="0" smtClean="0"/>
              <a:t>Shall </a:t>
            </a:r>
            <a:r>
              <a:rPr lang="en-US" dirty="0"/>
              <a:t>allow equal time for presentation of arguments for and against</a:t>
            </a:r>
          </a:p>
          <a:p>
            <a:pPr lvl="1">
              <a:lnSpc>
                <a:spcPct val="90000"/>
              </a:lnSpc>
            </a:pPr>
            <a:r>
              <a:rPr lang="en-US" dirty="0"/>
              <a:t>Shall post digital recording of meeting no later than 3 days after the </a:t>
            </a:r>
            <a:r>
              <a:rPr lang="en-US" dirty="0" smtClean="0"/>
              <a:t>meeting</a:t>
            </a:r>
          </a:p>
          <a:p>
            <a:pPr lvl="2">
              <a:lnSpc>
                <a:spcPct val="90000"/>
              </a:lnSpc>
            </a:pPr>
            <a:r>
              <a:rPr lang="en-US" dirty="0" smtClean="0"/>
              <a:t>On website</a:t>
            </a:r>
            <a:endParaRPr lang="en-US" dirty="0"/>
          </a:p>
          <a:p>
            <a:pPr lvl="2"/>
            <a:r>
              <a:rPr lang="en-US" dirty="0" smtClean="0"/>
              <a:t>Have </a:t>
            </a:r>
            <a:r>
              <a:rPr lang="en-US" dirty="0"/>
              <a:t>available at primary government office building</a:t>
            </a:r>
          </a:p>
          <a:p>
            <a:pPr marL="1389063" lvl="3" indent="0" algn="r">
              <a:buNone/>
            </a:pPr>
            <a:r>
              <a:rPr lang="en-US" sz="1600" dirty="0" smtClean="0"/>
              <a:t>59-1-1605</a:t>
            </a:r>
            <a:endParaRPr lang="en-US" sz="1600" dirty="0"/>
          </a:p>
          <a:p>
            <a:pPr lvl="1" algn="r">
              <a:buFont typeface="Wingdings" pitchFamily="2" charset="2"/>
              <a:buNone/>
            </a:pPr>
            <a:endParaRPr lang="en-US" sz="1900" dirty="0"/>
          </a:p>
          <a:p>
            <a:pPr lvl="1"/>
            <a:endParaRPr lang="en-US" sz="2400" dirty="0"/>
          </a:p>
          <a:p>
            <a:pPr lvl="1"/>
            <a:endParaRPr lang="en-US" sz="2400" dirty="0"/>
          </a:p>
        </p:txBody>
      </p:sp>
    </p:spTree>
    <p:extLst>
      <p:ext uri="{BB962C8B-B14F-4D97-AF65-F5344CB8AC3E}">
        <p14:creationId xmlns:p14="http://schemas.microsoft.com/office/powerpoint/2010/main" val="123725828"/>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idx="4294967295"/>
          </p:nvPr>
        </p:nvSpPr>
        <p:spPr>
          <a:xfrm>
            <a:off x="381000" y="533400"/>
            <a:ext cx="8229600" cy="1143000"/>
          </a:xfrm>
        </p:spPr>
        <p:txBody>
          <a:bodyPr anchor="ctr"/>
          <a:lstStyle/>
          <a:p>
            <a:r>
              <a:rPr lang="en-US" sz="4300" dirty="0"/>
              <a:t>Political Activities of </a:t>
            </a:r>
            <a:r>
              <a:rPr lang="en-US" sz="4300" dirty="0" smtClean="0"/>
              <a:t>Public </a:t>
            </a:r>
            <a:r>
              <a:rPr lang="en-US" sz="4300" dirty="0"/>
              <a:t>Entities</a:t>
            </a:r>
          </a:p>
        </p:txBody>
      </p:sp>
      <p:sp>
        <p:nvSpPr>
          <p:cNvPr id="60418" name="Rectangle 3"/>
          <p:cNvSpPr>
            <a:spLocks noGrp="1"/>
          </p:cNvSpPr>
          <p:nvPr>
            <p:ph type="body" idx="4294967295"/>
          </p:nvPr>
        </p:nvSpPr>
        <p:spPr>
          <a:xfrm>
            <a:off x="381000" y="1828800"/>
            <a:ext cx="8229600" cy="4302125"/>
          </a:xfrm>
        </p:spPr>
        <p:txBody>
          <a:bodyPr/>
          <a:lstStyle/>
          <a:p>
            <a:pPr>
              <a:lnSpc>
                <a:spcPct val="90000"/>
              </a:lnSpc>
            </a:pPr>
            <a:r>
              <a:rPr lang="en-US" dirty="0"/>
              <a:t>Unless specifically required by law, a public entity may not make an expenditure from public funds for political purposes or to influence a ballot </a:t>
            </a:r>
            <a:r>
              <a:rPr lang="en-US" dirty="0" smtClean="0"/>
              <a:t>proposition</a:t>
            </a:r>
          </a:p>
          <a:p>
            <a:pPr>
              <a:lnSpc>
                <a:spcPct val="90000"/>
              </a:lnSpc>
            </a:pPr>
            <a:endParaRPr lang="en-US" dirty="0"/>
          </a:p>
          <a:p>
            <a:pPr marL="1828800" lvl="4" indent="0" algn="r">
              <a:lnSpc>
                <a:spcPct val="90000"/>
              </a:lnSpc>
              <a:buNone/>
            </a:pPr>
            <a:r>
              <a:rPr lang="en-US" dirty="0" smtClean="0"/>
              <a:t>20A-11-1203</a:t>
            </a:r>
            <a:endParaRPr lang="en-US" dirty="0"/>
          </a:p>
          <a:p>
            <a:pPr>
              <a:lnSpc>
                <a:spcPct val="90000"/>
              </a:lnSpc>
            </a:pPr>
            <a:endParaRPr lang="en-US" dirty="0"/>
          </a:p>
          <a:p>
            <a:pPr>
              <a:lnSpc>
                <a:spcPct val="90000"/>
              </a:lnSpc>
            </a:pPr>
            <a:endParaRPr lang="en-US" dirty="0"/>
          </a:p>
          <a:p>
            <a:pPr>
              <a:lnSpc>
                <a:spcPct val="90000"/>
              </a:lnSpc>
              <a:buFont typeface="Wingdings" pitchFamily="2" charset="2"/>
              <a:buNone/>
            </a:pPr>
            <a:r>
              <a:rPr lang="en-US" dirty="0"/>
              <a:t>					</a:t>
            </a:r>
          </a:p>
          <a:p>
            <a:pPr algn="r">
              <a:lnSpc>
                <a:spcPct val="90000"/>
              </a:lnSpc>
              <a:buFont typeface="Wingdings" pitchFamily="2" charset="2"/>
              <a:buNone/>
            </a:pPr>
            <a:r>
              <a:rPr lang="en-US" dirty="0"/>
              <a:t>							</a:t>
            </a:r>
            <a:endParaRPr lang="en-US" sz="1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Fiscal Impact Estimate</a:t>
            </a:r>
            <a:endParaRPr lang="en-US" dirty="0"/>
          </a:p>
        </p:txBody>
      </p:sp>
      <p:sp>
        <p:nvSpPr>
          <p:cNvPr id="3" name="Content Placeholder 2"/>
          <p:cNvSpPr>
            <a:spLocks noGrp="1"/>
          </p:cNvSpPr>
          <p:nvPr>
            <p:ph idx="1"/>
          </p:nvPr>
        </p:nvSpPr>
        <p:spPr/>
        <p:txBody>
          <a:bodyPr/>
          <a:lstStyle/>
          <a:p>
            <a:r>
              <a:rPr lang="en-US" dirty="0" smtClean="0"/>
              <a:t>Within 3 working days the local clerk shall submit a copy of the application to the budget officer </a:t>
            </a:r>
          </a:p>
          <a:p>
            <a:pPr lvl="1"/>
            <a:r>
              <a:rPr lang="en-US" dirty="0" smtClean="0"/>
              <a:t>The budget officer, together with legal counsel, shall prepare an unbiased, good faith estimate of the fiscal and legal impact of the proposed law</a:t>
            </a:r>
            <a:r>
              <a:rPr lang="en-US" dirty="0"/>
              <a:t>;</a:t>
            </a:r>
            <a:endParaRPr lang="en-US" dirty="0" smtClean="0"/>
          </a:p>
          <a:p>
            <a:pPr lvl="1"/>
            <a:r>
              <a:rPr lang="en-US" dirty="0" smtClean="0"/>
              <a:t>The budget officer shall prepare an unbiased, good faith estimate of the cost of distributing information related to the petition in a Voter Information Pamphlet.</a:t>
            </a:r>
          </a:p>
        </p:txBody>
      </p:sp>
    </p:spTree>
    <p:extLst>
      <p:ext uri="{BB962C8B-B14F-4D97-AF65-F5344CB8AC3E}">
        <p14:creationId xmlns:p14="http://schemas.microsoft.com/office/powerpoint/2010/main" val="7283951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a:xfrm>
            <a:off x="381000" y="533400"/>
            <a:ext cx="8229600" cy="1219200"/>
          </a:xfrm>
        </p:spPr>
        <p:txBody>
          <a:bodyPr anchor="ctr"/>
          <a:lstStyle/>
          <a:p>
            <a:r>
              <a:rPr lang="en-US" sz="4300" dirty="0"/>
              <a:t>Political Activities of Public Entities</a:t>
            </a:r>
          </a:p>
        </p:txBody>
      </p:sp>
      <p:sp>
        <p:nvSpPr>
          <p:cNvPr id="62466" name="Rectangle 3"/>
          <p:cNvSpPr>
            <a:spLocks noGrp="1"/>
          </p:cNvSpPr>
          <p:nvPr>
            <p:ph type="body" idx="4294967295"/>
          </p:nvPr>
        </p:nvSpPr>
        <p:spPr>
          <a:xfrm>
            <a:off x="457200" y="1828800"/>
            <a:ext cx="8229600" cy="4302125"/>
          </a:xfrm>
        </p:spPr>
        <p:txBody>
          <a:bodyPr/>
          <a:lstStyle/>
          <a:p>
            <a:pPr>
              <a:lnSpc>
                <a:spcPct val="90000"/>
              </a:lnSpc>
            </a:pPr>
            <a:r>
              <a:rPr lang="en-US" dirty="0"/>
              <a:t>Public officials can exercise First Amendment rights</a:t>
            </a:r>
          </a:p>
          <a:p>
            <a:pPr lvl="1">
              <a:lnSpc>
                <a:spcPct val="90000"/>
              </a:lnSpc>
            </a:pPr>
            <a:r>
              <a:rPr lang="en-US" dirty="0"/>
              <a:t>Speaking, campaigning, contributing personal money</a:t>
            </a:r>
          </a:p>
          <a:p>
            <a:pPr>
              <a:lnSpc>
                <a:spcPct val="90000"/>
              </a:lnSpc>
            </a:pPr>
            <a:r>
              <a:rPr lang="en-US" dirty="0"/>
              <a:t>Public entities can:</a:t>
            </a:r>
          </a:p>
          <a:p>
            <a:pPr lvl="1">
              <a:lnSpc>
                <a:spcPct val="90000"/>
              </a:lnSpc>
            </a:pPr>
            <a:r>
              <a:rPr lang="en-US" dirty="0"/>
              <a:t> Still provide factual information about ballot propositions</a:t>
            </a:r>
          </a:p>
          <a:p>
            <a:pPr lvl="1">
              <a:lnSpc>
                <a:spcPct val="90000"/>
              </a:lnSpc>
            </a:pPr>
            <a:r>
              <a:rPr lang="en-US" dirty="0"/>
              <a:t>Analyze pros and cons of a ballot proposition</a:t>
            </a:r>
          </a:p>
          <a:p>
            <a:pPr lvl="1">
              <a:lnSpc>
                <a:spcPct val="90000"/>
              </a:lnSpc>
            </a:pPr>
            <a:r>
              <a:rPr lang="en-US" dirty="0"/>
              <a:t>Provide neutral encouragement to vote</a:t>
            </a:r>
          </a:p>
          <a:p>
            <a:pPr lvl="1">
              <a:lnSpc>
                <a:spcPct val="90000"/>
              </a:lnSpc>
              <a:buFont typeface="Wingdings" pitchFamily="2" charset="2"/>
              <a:buNone/>
            </a:pPr>
            <a:endParaRPr lang="en-US" dirty="0"/>
          </a:p>
          <a:p>
            <a:pPr lvl="1">
              <a:lnSpc>
                <a:spcPct val="90000"/>
              </a:lnSpc>
              <a:buFont typeface="Wingdings" pitchFamily="2" charset="2"/>
              <a:buNone/>
            </a:pPr>
            <a:endParaRPr lang="en-US" dirty="0"/>
          </a:p>
          <a:p>
            <a:pPr>
              <a:lnSpc>
                <a:spcPct val="90000"/>
              </a:lnSpc>
            </a:pPr>
            <a:endParaRPr lang="en-US" dirty="0"/>
          </a:p>
          <a:p>
            <a:pPr lvl="1">
              <a:lnSpc>
                <a:spcPct val="90000"/>
              </a:lnSpc>
            </a:pPr>
            <a:endParaRPr lang="en-US"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hastac.org/files/question_marks_r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47625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8323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457200" y="533400"/>
            <a:ext cx="8229600" cy="1143000"/>
          </a:xfrm>
        </p:spPr>
        <p:txBody>
          <a:bodyPr anchor="ctr"/>
          <a:lstStyle/>
          <a:p>
            <a:pPr algn="ctr"/>
            <a:r>
              <a:rPr lang="en-US" dirty="0" smtClean="0"/>
              <a:t>Lt. Governor’s Office</a:t>
            </a:r>
            <a:br>
              <a:rPr lang="en-US" dirty="0" smtClean="0"/>
            </a:br>
            <a:r>
              <a:rPr lang="en-US" dirty="0" smtClean="0"/>
              <a:t>Contact Information</a:t>
            </a:r>
            <a:endParaRPr lang="en-US" dirty="0"/>
          </a:p>
        </p:txBody>
      </p:sp>
      <p:sp>
        <p:nvSpPr>
          <p:cNvPr id="19458" name="Rectangle 4"/>
          <p:cNvSpPr>
            <a:spLocks noGrp="1" noChangeArrowheads="1"/>
          </p:cNvSpPr>
          <p:nvPr>
            <p:ph type="body" sz="half" idx="4294967295"/>
          </p:nvPr>
        </p:nvSpPr>
        <p:spPr>
          <a:xfrm>
            <a:off x="0" y="1981200"/>
            <a:ext cx="7010400" cy="4343400"/>
          </a:xfrm>
        </p:spPr>
        <p:txBody>
          <a:bodyPr numCol="1"/>
          <a:lstStyle/>
          <a:p>
            <a:pPr>
              <a:spcBef>
                <a:spcPts val="0"/>
              </a:spcBef>
              <a:buNone/>
            </a:pPr>
            <a:r>
              <a:rPr lang="en-US" sz="3600" dirty="0" smtClean="0"/>
              <a:t>	Utah State Capitol</a:t>
            </a:r>
          </a:p>
          <a:p>
            <a:pPr>
              <a:spcBef>
                <a:spcPts val="0"/>
              </a:spcBef>
              <a:buNone/>
            </a:pPr>
            <a:r>
              <a:rPr lang="en-US" sz="3600" dirty="0" smtClean="0"/>
              <a:t>	Suite 220</a:t>
            </a:r>
          </a:p>
          <a:p>
            <a:pPr>
              <a:spcBef>
                <a:spcPts val="0"/>
              </a:spcBef>
              <a:buNone/>
            </a:pPr>
            <a:r>
              <a:rPr lang="en-US" sz="3600" dirty="0" smtClean="0"/>
              <a:t>	Salt Lake City, UT 84114</a:t>
            </a:r>
          </a:p>
          <a:p>
            <a:pPr>
              <a:spcBef>
                <a:spcPts val="0"/>
              </a:spcBef>
              <a:buNone/>
            </a:pPr>
            <a:r>
              <a:rPr lang="en-US" sz="3600" dirty="0" smtClean="0"/>
              <a:t>		(801) 538-1041</a:t>
            </a:r>
          </a:p>
          <a:p>
            <a:pPr>
              <a:spcBef>
                <a:spcPts val="0"/>
              </a:spcBef>
              <a:buNone/>
            </a:pPr>
            <a:r>
              <a:rPr lang="en-US" sz="3600" dirty="0" smtClean="0"/>
              <a:t>		(800) 995-VOTE</a:t>
            </a:r>
          </a:p>
          <a:p>
            <a:pPr>
              <a:spcBef>
                <a:spcPts val="0"/>
              </a:spcBef>
              <a:buNone/>
            </a:pPr>
            <a:r>
              <a:rPr lang="en-US" sz="3600" dirty="0" smtClean="0"/>
              <a:t>		Fax: (801) 538-1133</a:t>
            </a:r>
          </a:p>
          <a:p>
            <a:pPr>
              <a:buNone/>
            </a:pPr>
            <a:r>
              <a:rPr lang="en-US" sz="3600" dirty="0" smtClean="0"/>
              <a:t>		E-mail: </a:t>
            </a:r>
            <a:r>
              <a:rPr lang="en-US" sz="3600" u="sng" dirty="0" smtClean="0">
                <a:hlinkClick r:id="rId3"/>
              </a:rPr>
              <a:t>elections@utah.gov </a:t>
            </a:r>
            <a:endParaRPr lang="en-US" sz="3600" dirty="0" smtClean="0"/>
          </a:p>
          <a:p>
            <a:pPr>
              <a:buNone/>
            </a:pPr>
            <a:r>
              <a:rPr lang="en-US" sz="3600" dirty="0" smtClean="0"/>
              <a:t>  </a:t>
            </a:r>
          </a:p>
          <a:p>
            <a:pPr>
              <a:buFont typeface="Wingdings" pitchFamily="2" charset="2"/>
              <a:buNone/>
            </a:pPr>
            <a:endParaRPr lang="en-US" sz="36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Fiscal Impact Estimate	</a:t>
            </a:r>
            <a:endParaRPr lang="en-US"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en-US" sz="3200" dirty="0">
                <a:ea typeface="+mn-ea"/>
                <a:cs typeface="+mn-cs"/>
              </a:rPr>
              <a:t>Within 25 calendar days from the date the local clerk delivers the application to the budget officer the budget officer shall:</a:t>
            </a:r>
          </a:p>
          <a:p>
            <a:pPr lvl="1"/>
            <a:r>
              <a:rPr lang="en-US" dirty="0"/>
              <a:t>Deliver a copy of the initial fiscal impact estimate to the local clerk’s office; and</a:t>
            </a:r>
          </a:p>
          <a:p>
            <a:pPr lvl="1"/>
            <a:r>
              <a:rPr lang="en-US" dirty="0"/>
              <a:t>Mail a copy of the initial estimate to the first 5 sponsors named in the application</a:t>
            </a:r>
          </a:p>
        </p:txBody>
      </p:sp>
    </p:spTree>
    <p:extLst>
      <p:ext uri="{BB962C8B-B14F-4D97-AF65-F5344CB8AC3E}">
        <p14:creationId xmlns:p14="http://schemas.microsoft.com/office/powerpoint/2010/main" val="1874277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Fiscal Impact Estimate</a:t>
            </a:r>
            <a:endParaRPr lang="en-US" dirty="0"/>
          </a:p>
        </p:txBody>
      </p:sp>
      <p:sp>
        <p:nvSpPr>
          <p:cNvPr id="3" name="Content Placeholder 2"/>
          <p:cNvSpPr>
            <a:spLocks noGrp="1"/>
          </p:cNvSpPr>
          <p:nvPr>
            <p:ph idx="1"/>
          </p:nvPr>
        </p:nvSpPr>
        <p:spPr/>
        <p:txBody>
          <a:bodyPr/>
          <a:lstStyle/>
          <a:p>
            <a:r>
              <a:rPr lang="en-US" dirty="0" smtClean="0"/>
              <a:t>Challenge</a:t>
            </a:r>
          </a:p>
          <a:p>
            <a:pPr lvl="1"/>
            <a:r>
              <a:rPr lang="en-US" dirty="0" smtClean="0"/>
              <a:t>Within 20 calendar days of delivery of the initial fiscal impact</a:t>
            </a:r>
          </a:p>
          <a:p>
            <a:pPr lvl="1"/>
            <a:r>
              <a:rPr lang="en-US" dirty="0" smtClean="0"/>
              <a:t>3 or more of the sponsors of the petition may file a petition with the Supreme Court alleging that the fiscal estimate, including the legal impact estimate, taken as a whole, is inaccurate</a:t>
            </a:r>
            <a:endParaRPr lang="en-US" dirty="0"/>
          </a:p>
        </p:txBody>
      </p:sp>
    </p:spTree>
    <p:extLst>
      <p:ext uri="{BB962C8B-B14F-4D97-AF65-F5344CB8AC3E}">
        <p14:creationId xmlns:p14="http://schemas.microsoft.com/office/powerpoint/2010/main" val="2287525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drant">
  <a:themeElements>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fontScheme name="Quadrant">
      <a:majorFont>
        <a:latin typeface="Times New Roman"/>
        <a:ea typeface=""/>
        <a:cs typeface=""/>
      </a:majorFont>
      <a:minorFont>
        <a:latin typeface="Times New Roman"/>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000000"/>
        </a:dk2>
        <a:lt2>
          <a:srgbClr val="990000"/>
        </a:lt2>
        <a:accent1>
          <a:srgbClr val="FFCC00"/>
        </a:accent1>
        <a:accent2>
          <a:srgbClr val="000099"/>
        </a:accent2>
        <a:accent3>
          <a:srgbClr val="FFFFFF"/>
        </a:accent3>
        <a:accent4>
          <a:srgbClr val="000000"/>
        </a:accent4>
        <a:accent5>
          <a:srgbClr val="FFE2AA"/>
        </a:accent5>
        <a:accent6>
          <a:srgbClr val="00008A"/>
        </a:accent6>
        <a:hlink>
          <a:srgbClr val="666699"/>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12433</TotalTime>
  <Words>3017</Words>
  <Application>Microsoft Office PowerPoint</Application>
  <PresentationFormat>On-screen Show (4:3)</PresentationFormat>
  <Paragraphs>396</Paragraphs>
  <Slides>72</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Times New Roman</vt:lpstr>
      <vt:lpstr>Wingdings</vt:lpstr>
      <vt:lpstr>Quadrant</vt:lpstr>
      <vt:lpstr>PowerPoint Presentation</vt:lpstr>
      <vt:lpstr>Please Note:</vt:lpstr>
      <vt:lpstr>What’s the difference?</vt:lpstr>
      <vt:lpstr>Initiatives</vt:lpstr>
      <vt:lpstr>Step 1 - Applications</vt:lpstr>
      <vt:lpstr>Step 1 - Applications</vt:lpstr>
      <vt:lpstr>Step 2 - Fiscal Impact Estimate</vt:lpstr>
      <vt:lpstr>Step 2 - Fiscal Impact Estimate </vt:lpstr>
      <vt:lpstr>Step 2 - Fiscal Impact Estimate</vt:lpstr>
      <vt:lpstr>Step 3 - Circulation Materials</vt:lpstr>
      <vt:lpstr>Step 3 - Circulation Materials</vt:lpstr>
      <vt:lpstr>Step 3 - Circulation Materials</vt:lpstr>
      <vt:lpstr>Step 4 - Collecting Signatures</vt:lpstr>
      <vt:lpstr>Step 5 - Submitting the Petition</vt:lpstr>
      <vt:lpstr>Step 5 - Submitting the Petition </vt:lpstr>
      <vt:lpstr>Step 6 - Evaluating the Petition</vt:lpstr>
      <vt:lpstr>Step 6 - Evaluating the Petition</vt:lpstr>
      <vt:lpstr>Step 7 - Ballot Title</vt:lpstr>
      <vt:lpstr>Step 7 - Ballot Title</vt:lpstr>
      <vt:lpstr>Step 7 - Ballot Title</vt:lpstr>
      <vt:lpstr>Step 7 - Ballot Title</vt:lpstr>
      <vt:lpstr>Step 8 - Voter Information Pamphlet</vt:lpstr>
      <vt:lpstr>Step 9 - Ballot &amp; Voting</vt:lpstr>
      <vt:lpstr>Step 9 - Ballot &amp; Voting</vt:lpstr>
      <vt:lpstr>Step 9 - Ballot &amp; Voting</vt:lpstr>
      <vt:lpstr>Step 10 - Canvass &amp; Effective Date</vt:lpstr>
      <vt:lpstr>Step 10 - Canvass &amp; Effective Date</vt:lpstr>
      <vt:lpstr>Step 11 - Fiscal Review</vt:lpstr>
      <vt:lpstr>Step 11 - Fiscal Review</vt:lpstr>
      <vt:lpstr>Referenda</vt:lpstr>
      <vt:lpstr>Step 1 - Legislation</vt:lpstr>
      <vt:lpstr>Step 2- Applications</vt:lpstr>
      <vt:lpstr>Step 2 - Applications</vt:lpstr>
      <vt:lpstr>Step 3 - Fiscal Impact Estimate</vt:lpstr>
      <vt:lpstr>Step 3 - Fiscal Impact Estimate </vt:lpstr>
      <vt:lpstr>Step 4 - Circulation Materials</vt:lpstr>
      <vt:lpstr>Step 4 - Circulation Materials</vt:lpstr>
      <vt:lpstr>Step 4 - Circulation Materials</vt:lpstr>
      <vt:lpstr>Step 5 - Collecting Signatures</vt:lpstr>
      <vt:lpstr>Step 6 - Submitting the Petition</vt:lpstr>
      <vt:lpstr>Step 6 - Submitting the Petition </vt:lpstr>
      <vt:lpstr>Step 7 - Evaluating the Petition</vt:lpstr>
      <vt:lpstr>Step 7 - Evaluating the Petition</vt:lpstr>
      <vt:lpstr>Step 7 - Evaluating the Petition</vt:lpstr>
      <vt:lpstr>Step 8 - Ballot Title</vt:lpstr>
      <vt:lpstr>Step 8 - Ballot Title</vt:lpstr>
      <vt:lpstr>Step 8 - Ballot Title</vt:lpstr>
      <vt:lpstr>Step 8 - Ballot Title</vt:lpstr>
      <vt:lpstr>Step 9 - Voter Information Pamphlet</vt:lpstr>
      <vt:lpstr>Step 10 - Ballot &amp; Voting</vt:lpstr>
      <vt:lpstr>Step 10 - Ballot &amp; Voting</vt:lpstr>
      <vt:lpstr>Step 10 - Ballot &amp; Voting</vt:lpstr>
      <vt:lpstr>Step 10 - Ballot &amp; Voting </vt:lpstr>
      <vt:lpstr>Step 11 - Canvass &amp; Effective Date</vt:lpstr>
      <vt:lpstr>Step 11 - Canvass &amp; Effective Date</vt:lpstr>
      <vt:lpstr>Referendum on Local Tax Law</vt:lpstr>
      <vt:lpstr>Property Tax Referendum Petition 20A-7-613</vt:lpstr>
      <vt:lpstr>Property Tax Referendum Petition 20A-7-613</vt:lpstr>
      <vt:lpstr>Voter Information Pamphlet</vt:lpstr>
      <vt:lpstr>Voter Information Pamphlet</vt:lpstr>
      <vt:lpstr>Voter Information Pamphlet</vt:lpstr>
      <vt:lpstr>Voter Information Pamphlet</vt:lpstr>
      <vt:lpstr>Transparency of Ballot Propositions Act</vt:lpstr>
      <vt:lpstr>What does it cover?</vt:lpstr>
      <vt:lpstr>Pro and Con Arguments</vt:lpstr>
      <vt:lpstr>Pro and Con Arguments</vt:lpstr>
      <vt:lpstr>Pro and Con Arguments</vt:lpstr>
      <vt:lpstr>Public Meeting Requirement</vt:lpstr>
      <vt:lpstr>Political Activities of Public Entities</vt:lpstr>
      <vt:lpstr>Political Activities of Public Entities</vt:lpstr>
      <vt:lpstr>Questions?</vt:lpstr>
      <vt:lpstr>Lt. Governor’s Office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Municipal Clerks Presentation</dc:title>
  <dc:creator>justinlee</dc:creator>
  <cp:lastModifiedBy>LaSeure, Julia</cp:lastModifiedBy>
  <cp:revision>396</cp:revision>
  <cp:lastPrinted>2015-09-22T15:30:49Z</cp:lastPrinted>
  <dcterms:created xsi:type="dcterms:W3CDTF">2011-04-12T15:16:19Z</dcterms:created>
  <dcterms:modified xsi:type="dcterms:W3CDTF">2015-10-13T16:13:32Z</dcterms:modified>
</cp:coreProperties>
</file>