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4"/>
  </p:notesMasterIdLst>
  <p:sldIdLst>
    <p:sldId id="256" r:id="rId2"/>
    <p:sldId id="257" r:id="rId3"/>
    <p:sldId id="258" r:id="rId4"/>
    <p:sldId id="259" r:id="rId5"/>
    <p:sldId id="30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6" r:id="rId20"/>
    <p:sldId id="277" r:id="rId21"/>
    <p:sldId id="275" r:id="rId22"/>
    <p:sldId id="308" r:id="rId23"/>
    <p:sldId id="282" r:id="rId24"/>
    <p:sldId id="280" r:id="rId25"/>
    <p:sldId id="281" r:id="rId26"/>
    <p:sldId id="288" r:id="rId27"/>
    <p:sldId id="284" r:id="rId28"/>
    <p:sldId id="286" r:id="rId29"/>
    <p:sldId id="289" r:id="rId30"/>
    <p:sldId id="290" r:id="rId31"/>
    <p:sldId id="292" r:id="rId32"/>
    <p:sldId id="293" r:id="rId33"/>
    <p:sldId id="294" r:id="rId34"/>
    <p:sldId id="295" r:id="rId35"/>
    <p:sldId id="297" r:id="rId36"/>
    <p:sldId id="309" r:id="rId37"/>
    <p:sldId id="299" r:id="rId38"/>
    <p:sldId id="302" r:id="rId39"/>
    <p:sldId id="304" r:id="rId40"/>
    <p:sldId id="298" r:id="rId41"/>
    <p:sldId id="310" r:id="rId42"/>
    <p:sldId id="30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754" y="605"/>
      </p:cViewPr>
      <p:guideLst>
        <p:guide orient="horz" pos="2160"/>
        <p:guide pos="2880"/>
      </p:guideLst>
    </p:cSldViewPr>
  </p:slideViewPr>
  <p:notesTextViewPr>
    <p:cViewPr>
      <p:scale>
        <a:sx n="1" d="1"/>
        <a:sy n="1" d="1"/>
      </p:scale>
      <p:origin x="0" y="0"/>
    </p:cViewPr>
  </p:notesTextViewPr>
  <p:sorterViewPr>
    <p:cViewPr>
      <p:scale>
        <a:sx n="100" d="100"/>
        <a:sy n="100" d="100"/>
      </p:scale>
      <p:origin x="0" y="79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810DD8-D8A8-4B6E-9F2C-8A10D3A2FB4E}" type="datetimeFigureOut">
              <a:rPr lang="en-US" smtClean="0"/>
              <a:t>3/9/2017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F581D8-49E9-484E-A1F0-976ABE9C9DF6}" type="slidenum">
              <a:rPr lang="en-US" smtClean="0"/>
              <a:t>‹#›</a:t>
            </a:fld>
            <a:endParaRPr lang="en-US" dirty="0"/>
          </a:p>
        </p:txBody>
      </p:sp>
    </p:spTree>
    <p:extLst>
      <p:ext uri="{BB962C8B-B14F-4D97-AF65-F5344CB8AC3E}">
        <p14:creationId xmlns:p14="http://schemas.microsoft.com/office/powerpoint/2010/main" val="9523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581D8-49E9-484E-A1F0-976ABE9C9DF6}" type="slidenum">
              <a:rPr lang="en-US" smtClean="0"/>
              <a:t>4</a:t>
            </a:fld>
            <a:endParaRPr lang="en-US" dirty="0"/>
          </a:p>
        </p:txBody>
      </p:sp>
    </p:spTree>
    <p:extLst>
      <p:ext uri="{BB962C8B-B14F-4D97-AF65-F5344CB8AC3E}">
        <p14:creationId xmlns:p14="http://schemas.microsoft.com/office/powerpoint/2010/main" val="17945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581D8-49E9-484E-A1F0-976ABE9C9DF6}" type="slidenum">
              <a:rPr lang="en-US" smtClean="0"/>
              <a:t>11</a:t>
            </a:fld>
            <a:endParaRPr lang="en-US" dirty="0"/>
          </a:p>
        </p:txBody>
      </p:sp>
    </p:spTree>
    <p:extLst>
      <p:ext uri="{BB962C8B-B14F-4D97-AF65-F5344CB8AC3E}">
        <p14:creationId xmlns:p14="http://schemas.microsoft.com/office/powerpoint/2010/main" val="426856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581D8-49E9-484E-A1F0-976ABE9C9DF6}" type="slidenum">
              <a:rPr lang="en-US" smtClean="0"/>
              <a:t>15</a:t>
            </a:fld>
            <a:endParaRPr lang="en-US" dirty="0"/>
          </a:p>
        </p:txBody>
      </p:sp>
    </p:spTree>
    <p:extLst>
      <p:ext uri="{BB962C8B-B14F-4D97-AF65-F5344CB8AC3E}">
        <p14:creationId xmlns:p14="http://schemas.microsoft.com/office/powerpoint/2010/main" val="29403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581D8-49E9-484E-A1F0-976ABE9C9DF6}" type="slidenum">
              <a:rPr lang="en-US" smtClean="0"/>
              <a:t>24</a:t>
            </a:fld>
            <a:endParaRPr lang="en-US" dirty="0"/>
          </a:p>
        </p:txBody>
      </p:sp>
    </p:spTree>
    <p:extLst>
      <p:ext uri="{BB962C8B-B14F-4D97-AF65-F5344CB8AC3E}">
        <p14:creationId xmlns:p14="http://schemas.microsoft.com/office/powerpoint/2010/main" val="175582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DE050B5-CABE-4D1F-A8A2-A21BB398CC85}" type="datetime1">
              <a:rPr lang="en-US" smtClean="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312E-D532-47E1-B7CD-145049FED826}"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82ACF-2667-4428-8509-63E54CE95A21}" type="datetime1">
              <a:rPr lang="en-US" smtClean="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312E-D532-47E1-B7CD-145049FED82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595A4-1031-4B90-AAF7-3627881A83B7}" type="datetime1">
              <a:rPr lang="en-US" smtClean="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312E-D532-47E1-B7CD-145049FED82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ED84D-D310-434B-85A3-949C2A9EE386}" type="datetime1">
              <a:rPr lang="en-US" smtClean="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312E-D532-47E1-B7CD-145049FED82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D1D66521-8768-46EC-BA57-BDA450A8EB7A}" type="datetime1">
              <a:rPr lang="en-US" smtClean="0"/>
              <a:t>3/9/2017</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0F34312E-D532-47E1-B7CD-145049FED82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499FB8-22AD-41F3-9A1E-5C5E254ED521}" type="datetime1">
              <a:rPr lang="en-US" smtClean="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4312E-D532-47E1-B7CD-145049FED82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96AC0A-FE1B-405F-A35F-D4EF5DFDCD1B}" type="datetime1">
              <a:rPr lang="en-US" smtClean="0"/>
              <a:t>3/9/2017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4312E-D532-47E1-B7CD-145049FED82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CF0163-9051-417C-A9DA-6642C793CB7E}" type="datetime1">
              <a:rPr lang="en-US" smtClean="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4312E-D532-47E1-B7CD-145049FED82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AC739-BEC8-4E43-87D8-05C10ECAF181}" type="datetime1">
              <a:rPr lang="en-US" smtClean="0"/>
              <a:t>3/9/2017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D57122-6D4B-4296-996D-CED55C62A61C}" type="datetime1">
              <a:rPr lang="en-US" smtClean="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4312E-D532-47E1-B7CD-145049FED826}"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7A5528CF-7F48-4895-99FD-43D1979CCC11}" type="datetime1">
              <a:rPr lang="en-US" smtClean="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4312E-D532-47E1-B7CD-145049FED826}"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38A7F2B-3CD9-45F9-983E-AA28D325A466}" type="datetime1">
              <a:rPr lang="en-US" smtClean="0"/>
              <a:t>3/9/2017</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F34312E-D532-47E1-B7CD-145049FED826}"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GOVERNMENT RECORDS </a:t>
            </a:r>
            <a:endParaRPr lang="en-US" dirty="0"/>
          </a:p>
        </p:txBody>
      </p:sp>
      <p:sp>
        <p:nvSpPr>
          <p:cNvPr id="3" name="Subtitle 2"/>
          <p:cNvSpPr>
            <a:spLocks noGrp="1"/>
          </p:cNvSpPr>
          <p:nvPr>
            <p:ph type="subTitle" idx="1"/>
          </p:nvPr>
        </p:nvSpPr>
        <p:spPr/>
        <p:txBody>
          <a:bodyPr/>
          <a:lstStyle/>
          <a:p>
            <a:r>
              <a:rPr lang="en-US" dirty="0" smtClean="0"/>
              <a:t>UTAH MUNICIPAL CLERKS TRAINING </a:t>
            </a:r>
          </a:p>
          <a:p>
            <a:r>
              <a:rPr lang="en-US" dirty="0" smtClean="0"/>
              <a:t>MARCH 2017</a:t>
            </a: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1</a:t>
            </a:fld>
            <a:endParaRPr lang="en-US" dirty="0"/>
          </a:p>
        </p:txBody>
      </p:sp>
    </p:spTree>
    <p:extLst>
      <p:ext uri="{BB962C8B-B14F-4D97-AF65-F5344CB8AC3E}">
        <p14:creationId xmlns:p14="http://schemas.microsoft.com/office/powerpoint/2010/main" val="51667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t>
            </a:r>
            <a:r>
              <a:rPr lang="en-US" dirty="0" smtClean="0"/>
              <a:t>EXTRAORDINARY </a:t>
            </a:r>
            <a:r>
              <a:rPr lang="en-US" dirty="0" smtClean="0"/>
              <a:t>CIRCUMSTANCES</a:t>
            </a:r>
            <a:r>
              <a:rPr lang="en-US" dirty="0" smtClean="0"/>
              <a:t>”</a:t>
            </a:r>
            <a:br>
              <a:rPr lang="en-US" dirty="0" smtClean="0"/>
            </a:br>
            <a:r>
              <a:rPr lang="en-US" dirty="0" smtClean="0"/>
              <a:t>7 ways to get more time to respond  </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smtClean="0">
                <a:solidFill>
                  <a:srgbClr val="92D050"/>
                </a:solidFill>
              </a:rPr>
              <a:t>7 TYPES OF EXTRAORDINARY </a:t>
            </a:r>
            <a:r>
              <a:rPr lang="en-US" dirty="0" smtClean="0">
                <a:solidFill>
                  <a:srgbClr val="92D050"/>
                </a:solidFill>
              </a:rPr>
              <a:t>CIRCUMSTANCE</a:t>
            </a:r>
            <a:r>
              <a:rPr lang="en-US" dirty="0" smtClean="0"/>
              <a:t> </a:t>
            </a:r>
            <a:endParaRPr lang="en-US" dirty="0" smtClean="0"/>
          </a:p>
          <a:p>
            <a:pPr marL="457200" indent="-457200">
              <a:buAutoNum type="arabicPeriod"/>
            </a:pPr>
            <a:r>
              <a:rPr lang="en-US" dirty="0" smtClean="0"/>
              <a:t>Another </a:t>
            </a:r>
            <a:r>
              <a:rPr lang="en-US" dirty="0"/>
              <a:t>governmental entity is using the </a:t>
            </a:r>
            <a:r>
              <a:rPr lang="en-US" dirty="0" smtClean="0"/>
              <a:t>record (including auditors) </a:t>
            </a:r>
          </a:p>
          <a:p>
            <a:pPr marL="457200" indent="-457200">
              <a:buAutoNum type="arabicPeriod"/>
            </a:pPr>
            <a:r>
              <a:rPr lang="en-US" dirty="0" smtClean="0"/>
              <a:t>The </a:t>
            </a:r>
            <a:r>
              <a:rPr lang="en-US" dirty="0"/>
              <a:t>request is for a voluminous quantity of records or a record series containing a substantial number of </a:t>
            </a:r>
            <a:r>
              <a:rPr lang="en-US" dirty="0" smtClean="0"/>
              <a:t>records </a:t>
            </a:r>
          </a:p>
          <a:p>
            <a:pPr marL="457200" indent="-457200">
              <a:buAutoNum type="arabicPeriod"/>
            </a:pPr>
            <a:r>
              <a:rPr lang="en-US" dirty="0" smtClean="0"/>
              <a:t>The </a:t>
            </a:r>
            <a:r>
              <a:rPr lang="en-US" dirty="0"/>
              <a:t>requester seeks a substantial number of records or records series in requests filed within five working days of each </a:t>
            </a:r>
            <a:r>
              <a:rPr lang="en-US" dirty="0" smtClean="0"/>
              <a:t>other</a:t>
            </a:r>
          </a:p>
          <a:p>
            <a:pPr marL="457200" indent="-457200">
              <a:buAutoNum type="arabicPeriod"/>
            </a:pPr>
            <a:r>
              <a:rPr lang="en-US" dirty="0" smtClean="0"/>
              <a:t>The </a:t>
            </a:r>
            <a:r>
              <a:rPr lang="en-US" dirty="0"/>
              <a:t>governmental entity is currently processing a large number of records </a:t>
            </a:r>
            <a:r>
              <a:rPr lang="en-US" dirty="0" smtClean="0"/>
              <a:t>requests</a:t>
            </a:r>
          </a:p>
          <a:p>
            <a:pPr marL="457200" indent="-457200">
              <a:buAutoNum type="arabicPeriod"/>
            </a:pPr>
            <a:r>
              <a:rPr lang="en-US" dirty="0" smtClean="0"/>
              <a:t>The </a:t>
            </a:r>
            <a:r>
              <a:rPr lang="en-US" dirty="0"/>
              <a:t>request requires the governmental entity to review a large number of records </a:t>
            </a:r>
            <a:r>
              <a:rPr lang="en-US" u="sng" dirty="0">
                <a:solidFill>
                  <a:schemeClr val="bg1"/>
                </a:solidFill>
              </a:rPr>
              <a:t>to locate the records </a:t>
            </a:r>
            <a:r>
              <a:rPr lang="en-US" u="sng" dirty="0" smtClean="0">
                <a:solidFill>
                  <a:schemeClr val="bg1"/>
                </a:solidFill>
              </a:rPr>
              <a:t>requested; </a:t>
            </a:r>
            <a:r>
              <a:rPr lang="en-US" sz="2100" u="sng" dirty="0" smtClean="0"/>
              <a:t>(</a:t>
            </a:r>
            <a:r>
              <a:rPr lang="en-US" dirty="0" smtClean="0"/>
              <a:t>as opposed to: ‘there are a lot of records requested’)</a:t>
            </a:r>
            <a:r>
              <a:rPr lang="en-US" u="sng" dirty="0" smtClean="0"/>
              <a:t> </a:t>
            </a:r>
            <a:endParaRPr lang="en-US" u="sng" dirty="0"/>
          </a:p>
          <a:p>
            <a:pPr marL="457200" indent="-457200">
              <a:buAutoNum type="arabicPeriod"/>
            </a:pPr>
            <a:r>
              <a:rPr lang="en-US" dirty="0" smtClean="0"/>
              <a:t>The </a:t>
            </a:r>
            <a:r>
              <a:rPr lang="en-US" dirty="0"/>
              <a:t>decision to release a record involves legal issues that require the governmental entity to seek legal counsel for the analysis of statutes, rules, ordinances, regulations, or case </a:t>
            </a:r>
            <a:r>
              <a:rPr lang="en-US" dirty="0" smtClean="0"/>
              <a:t>law</a:t>
            </a:r>
          </a:p>
          <a:p>
            <a:pPr marL="457200" indent="-457200">
              <a:buAutoNum type="arabicPeriod"/>
            </a:pPr>
            <a:r>
              <a:rPr lang="en-US" dirty="0" smtClean="0"/>
              <a:t>Segregating </a:t>
            </a:r>
            <a:r>
              <a:rPr lang="en-US" dirty="0"/>
              <a:t>information that the requester is entitled to inspect from information that the requester is not entitled to inspect requires extensive </a:t>
            </a:r>
            <a:r>
              <a:rPr lang="en-US" dirty="0" smtClean="0"/>
              <a:t>editing or computer </a:t>
            </a:r>
            <a:r>
              <a:rPr lang="en-US" dirty="0"/>
              <a:t>programming.</a:t>
            </a:r>
            <a:endParaRPr lang="en-US" sz="2000" dirty="0"/>
          </a:p>
          <a:p>
            <a:pPr lvl="1"/>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10</a:t>
            </a:fld>
            <a:endParaRPr lang="en-US" dirty="0"/>
          </a:p>
        </p:txBody>
      </p:sp>
    </p:spTree>
    <p:extLst>
      <p:ext uri="{BB962C8B-B14F-4D97-AF65-F5344CB8AC3E}">
        <p14:creationId xmlns:p14="http://schemas.microsoft.com/office/powerpoint/2010/main" val="15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955"/>
            <a:ext cx="8229600" cy="1143000"/>
          </a:xfrm>
        </p:spPr>
        <p:txBody>
          <a:bodyPr>
            <a:normAutofit fontScale="90000"/>
          </a:bodyPr>
          <a:lstStyle/>
          <a:p>
            <a:r>
              <a:rPr lang="en-US" dirty="0" smtClean="0"/>
              <a:t>EXTRAORDINARY CIRCUMSTANCES</a:t>
            </a:r>
            <a:br>
              <a:rPr lang="en-US" dirty="0" smtClean="0"/>
            </a:br>
            <a:r>
              <a:rPr lang="en-US" dirty="0" smtClean="0"/>
              <a:t>	</a:t>
            </a:r>
            <a:endParaRPr lang="en-US" dirty="0"/>
          </a:p>
        </p:txBody>
      </p:sp>
      <p:sp>
        <p:nvSpPr>
          <p:cNvPr id="3" name="Content Placeholder 2"/>
          <p:cNvSpPr>
            <a:spLocks noGrp="1"/>
          </p:cNvSpPr>
          <p:nvPr>
            <p:ph idx="1"/>
          </p:nvPr>
        </p:nvSpPr>
        <p:spPr>
          <a:xfrm>
            <a:off x="453788" y="2895599"/>
            <a:ext cx="8461612" cy="3781933"/>
          </a:xfrm>
        </p:spPr>
        <p:txBody>
          <a:bodyPr>
            <a:normAutofit/>
          </a:bodyPr>
          <a:lstStyle/>
          <a:p>
            <a:r>
              <a:rPr lang="en-US" dirty="0"/>
              <a:t>F</a:t>
            </a:r>
            <a:r>
              <a:rPr lang="en-US" dirty="0" smtClean="0"/>
              <a:t>or many of the circumstances, you only get a few more days to respond (consult statute) </a:t>
            </a:r>
          </a:p>
          <a:p>
            <a:r>
              <a:rPr lang="en-US" dirty="0" smtClean="0"/>
              <a:t>UNFORTUNATELY: “</a:t>
            </a:r>
            <a:r>
              <a:rPr lang="en-US" dirty="0"/>
              <a:t>I</a:t>
            </a:r>
            <a:r>
              <a:rPr lang="en-US" dirty="0" smtClean="0"/>
              <a:t> am really busy and </a:t>
            </a:r>
            <a:r>
              <a:rPr lang="en-US" dirty="0" smtClean="0"/>
              <a:t>GRAMA </a:t>
            </a:r>
            <a:r>
              <a:rPr lang="en-US" dirty="0" smtClean="0"/>
              <a:t>is only 10 % of my </a:t>
            </a:r>
            <a:r>
              <a:rPr lang="en-US" dirty="0" smtClean="0"/>
              <a:t>responsibilities and I have no support or help….” </a:t>
            </a:r>
            <a:r>
              <a:rPr lang="en-US" dirty="0" smtClean="0"/>
              <a:t>is </a:t>
            </a:r>
            <a:r>
              <a:rPr lang="en-US" dirty="0" smtClean="0">
                <a:solidFill>
                  <a:srgbClr val="FFFF00"/>
                </a:solidFill>
                <a:effectLst>
                  <a:outerShdw blurRad="38100" dist="38100" dir="2700000" algn="tl">
                    <a:srgbClr val="000000">
                      <a:alpha val="43137"/>
                    </a:srgbClr>
                  </a:outerShdw>
                </a:effectLst>
              </a:rPr>
              <a:t>not</a:t>
            </a:r>
            <a:r>
              <a:rPr lang="en-US" dirty="0" smtClean="0"/>
              <a:t> an extraordinary circumstance… </a:t>
            </a:r>
          </a:p>
          <a:p>
            <a:r>
              <a:rPr lang="en-US" dirty="0"/>
              <a:t>I</a:t>
            </a:r>
            <a:r>
              <a:rPr lang="en-US" dirty="0" smtClean="0"/>
              <a:t>t’s critical to track the date that request comes in and the 5 or 10 business days in which it is due…and if you claim an “extraordinary circumstance” make sure you identify and respond by the extended date. </a:t>
            </a: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11</a:t>
            </a:fld>
            <a:endParaRPr lang="en-US" dirty="0"/>
          </a:p>
        </p:txBody>
      </p:sp>
      <p:sp>
        <p:nvSpPr>
          <p:cNvPr id="5" name="Rectangle 4"/>
          <p:cNvSpPr/>
          <p:nvPr/>
        </p:nvSpPr>
        <p:spPr>
          <a:xfrm>
            <a:off x="685800" y="1417367"/>
            <a:ext cx="8001000" cy="132924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buClr>
                <a:srgbClr val="759AA5">
                  <a:lumMod val="60000"/>
                  <a:lumOff val="40000"/>
                </a:srgbClr>
              </a:buClr>
            </a:pPr>
            <a:r>
              <a:rPr lang="en-US" sz="2200" dirty="0">
                <a:solidFill>
                  <a:srgbClr val="00B0F0"/>
                </a:solidFill>
              </a:rPr>
              <a:t>NOTE: </a:t>
            </a:r>
            <a:r>
              <a:rPr lang="en-US" sz="2200" dirty="0">
                <a:solidFill>
                  <a:srgbClr val="DFE6D0"/>
                </a:solidFill>
              </a:rPr>
              <a:t>EVEN IF YOU </a:t>
            </a:r>
            <a:r>
              <a:rPr lang="en-US" sz="2200" dirty="0" smtClean="0">
                <a:solidFill>
                  <a:srgbClr val="DFE6D0"/>
                </a:solidFill>
              </a:rPr>
              <a:t>HAVE AN “</a:t>
            </a:r>
            <a:r>
              <a:rPr lang="en-US" sz="2200" dirty="0" smtClean="0">
                <a:solidFill>
                  <a:srgbClr val="DFE6D0"/>
                </a:solidFill>
              </a:rPr>
              <a:t>EXTRAORINDARY CIRCUMSTANCE,” </a:t>
            </a:r>
            <a:r>
              <a:rPr lang="en-US" sz="2200" dirty="0">
                <a:solidFill>
                  <a:srgbClr val="DFE6D0"/>
                </a:solidFill>
              </a:rPr>
              <a:t>YOU HAVE TO RESPOND WITHIN 5 OR 10 DAYS, AND CITE </a:t>
            </a:r>
            <a:r>
              <a:rPr lang="en-US" sz="2200" dirty="0" smtClean="0">
                <a:solidFill>
                  <a:srgbClr val="DFE6D0"/>
                </a:solidFill>
              </a:rPr>
              <a:t>WHY</a:t>
            </a:r>
            <a:r>
              <a:rPr lang="en-US" sz="2200" dirty="0" smtClean="0">
                <a:solidFill>
                  <a:srgbClr val="DFE6D0"/>
                </a:solidFill>
              </a:rPr>
              <a:t> </a:t>
            </a:r>
            <a:r>
              <a:rPr lang="en-US" sz="2200" dirty="0">
                <a:solidFill>
                  <a:srgbClr val="DFE6D0"/>
                </a:solidFill>
              </a:rPr>
              <a:t>YOU CAN’T RESPOND IN TIME. </a:t>
            </a:r>
          </a:p>
        </p:txBody>
      </p:sp>
    </p:spTree>
    <p:extLst>
      <p:ext uri="{BB962C8B-B14F-4D97-AF65-F5344CB8AC3E}">
        <p14:creationId xmlns:p14="http://schemas.microsoft.com/office/powerpoint/2010/main" val="3524408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a record request: </a:t>
            </a:r>
            <a:br>
              <a:rPr lang="en-US" dirty="0" smtClean="0"/>
            </a:br>
            <a:r>
              <a:rPr lang="en-US" dirty="0" smtClean="0"/>
              <a:t>Step 3: Gathering RECORDS </a:t>
            </a:r>
            <a:endParaRPr lang="en-US" dirty="0"/>
          </a:p>
        </p:txBody>
      </p:sp>
      <p:sp>
        <p:nvSpPr>
          <p:cNvPr id="3" name="Content Placeholder 2"/>
          <p:cNvSpPr>
            <a:spLocks noGrp="1"/>
          </p:cNvSpPr>
          <p:nvPr>
            <p:ph idx="1"/>
          </p:nvPr>
        </p:nvSpPr>
        <p:spPr/>
        <p:txBody>
          <a:bodyPr>
            <a:normAutofit/>
          </a:bodyPr>
          <a:lstStyle/>
          <a:p>
            <a:r>
              <a:rPr lang="en-US" dirty="0" smtClean="0"/>
              <a:t>GRAMA only requires you to provide RECORDS. </a:t>
            </a:r>
          </a:p>
          <a:p>
            <a:r>
              <a:rPr lang="en-US" dirty="0" smtClean="0"/>
              <a:t>WHAT IS A RECORD? </a:t>
            </a:r>
          </a:p>
          <a:p>
            <a:pPr lvl="1"/>
            <a:r>
              <a:rPr lang="en-US" dirty="0" smtClean="0"/>
              <a:t> </a:t>
            </a:r>
            <a:r>
              <a:rPr lang="en-US" dirty="0"/>
              <a:t>“Record” means a book, letter, document, paper, map, plan, photograph, film, card, tape, recording, electronic data, or other documentary material regardless of physical form or characteristics:</a:t>
            </a:r>
            <a:endParaRPr lang="en-US" sz="1600" dirty="0"/>
          </a:p>
          <a:p>
            <a:pPr lvl="1"/>
            <a:r>
              <a:rPr lang="en-US" dirty="0"/>
              <a:t>(i) </a:t>
            </a:r>
            <a:r>
              <a:rPr lang="en-US" dirty="0" smtClean="0"/>
              <a:t>that </a:t>
            </a:r>
            <a:r>
              <a:rPr lang="en-US" dirty="0"/>
              <a:t>is prepared, owned, received, or retained by a governmental entity or political subdivision; and</a:t>
            </a:r>
            <a:endParaRPr lang="en-US" sz="1600" dirty="0"/>
          </a:p>
          <a:p>
            <a:pPr lvl="1"/>
            <a:r>
              <a:rPr lang="en-US" dirty="0"/>
              <a:t>(ii) where all of the information in the original is reproducible by photocopy or other mechanical or electronic means</a:t>
            </a:r>
            <a:r>
              <a:rPr lang="en-US" dirty="0" smtClean="0"/>
              <a:t>.</a:t>
            </a:r>
          </a:p>
          <a:p>
            <a:r>
              <a:rPr lang="en-US" b="1" dirty="0" smtClean="0">
                <a:solidFill>
                  <a:srgbClr val="FFFF00"/>
                </a:solidFill>
                <a:effectLst>
                  <a:outerShdw blurRad="38100" dist="38100" dir="2700000" algn="tl">
                    <a:srgbClr val="000000">
                      <a:alpha val="43137"/>
                    </a:srgbClr>
                  </a:outerShdw>
                </a:effectLst>
              </a:rPr>
              <a:t>NOTE THE LANGUAGE: PREPARED, OWNED, </a:t>
            </a:r>
            <a:r>
              <a:rPr lang="en-US" b="1" u="sng" dirty="0" smtClean="0">
                <a:solidFill>
                  <a:srgbClr val="FFFF00"/>
                </a:solidFill>
                <a:effectLst>
                  <a:outerShdw blurRad="38100" dist="38100" dir="2700000" algn="tl">
                    <a:srgbClr val="000000">
                      <a:alpha val="43137"/>
                    </a:srgbClr>
                  </a:outerShdw>
                </a:effectLst>
              </a:rPr>
              <a:t>RECEIVED OR RETAINED </a:t>
            </a:r>
            <a:r>
              <a:rPr lang="en-US" b="1" dirty="0" smtClean="0">
                <a:solidFill>
                  <a:srgbClr val="FFFF00"/>
                </a:solidFill>
                <a:effectLst>
                  <a:outerShdw blurRad="38100" dist="38100" dir="2700000" algn="tl">
                    <a:srgbClr val="000000">
                      <a:alpha val="43137"/>
                    </a:srgbClr>
                  </a:outerShdw>
                </a:effectLst>
              </a:rPr>
              <a:t>BY THE GOVERNMENTAL ENTITY.</a:t>
            </a:r>
            <a:r>
              <a:rPr lang="en-US" b="1" u="sng" dirty="0" smtClean="0">
                <a:solidFill>
                  <a:srgbClr val="FFFF00"/>
                </a:solidFill>
                <a:effectLst>
                  <a:outerShdw blurRad="38100" dist="38100" dir="2700000" algn="tl">
                    <a:srgbClr val="000000">
                      <a:alpha val="43137"/>
                    </a:srgbClr>
                  </a:outerShdw>
                </a:effectLst>
              </a:rPr>
              <a:t> </a:t>
            </a:r>
            <a:endParaRPr lang="en-US" b="1" dirty="0">
              <a:solidFill>
                <a:srgbClr val="FFFF00"/>
              </a:solidFill>
              <a:effectLst>
                <a:outerShdw blurRad="38100" dist="38100" dir="2700000" algn="tl">
                  <a:srgbClr val="000000">
                    <a:alpha val="43137"/>
                  </a:srgbClr>
                </a:outerShdw>
              </a:effectLst>
            </a:endParaRPr>
          </a:p>
          <a:p>
            <a:pPr lvl="1"/>
            <a:r>
              <a:rPr lang="en-US" b="1" dirty="0" smtClean="0">
                <a:solidFill>
                  <a:srgbClr val="FFFF00"/>
                </a:solidFill>
                <a:effectLst>
                  <a:outerShdw blurRad="38100" dist="38100" dir="2700000" algn="tl">
                    <a:srgbClr val="000000">
                      <a:alpha val="43137"/>
                    </a:srgbClr>
                  </a:outerShdw>
                </a:effectLst>
              </a:rPr>
              <a:t>DISCUSSION</a:t>
            </a:r>
            <a:r>
              <a:rPr lang="en-US" dirty="0" smtClean="0">
                <a:solidFill>
                  <a:schemeClr val="tx2"/>
                </a:solidFill>
              </a:rPr>
              <a:t>: RECEIVED OR RETAINED DOCUMENTS. </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F34312E-D532-47E1-B7CD-145049FED826}" type="slidenum">
              <a:rPr lang="en-US" smtClean="0"/>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12169"/>
            <a:ext cx="1632960" cy="1795272"/>
          </a:xfrm>
          <a:prstGeom prst="rect">
            <a:avLst/>
          </a:prstGeom>
        </p:spPr>
      </p:pic>
    </p:spTree>
    <p:extLst>
      <p:ext uri="{BB962C8B-B14F-4D97-AF65-F5344CB8AC3E}">
        <p14:creationId xmlns:p14="http://schemas.microsoft.com/office/powerpoint/2010/main" val="1384981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RECORD?  </a:t>
            </a:r>
            <a:br>
              <a:rPr lang="en-US" dirty="0" smtClean="0"/>
            </a:br>
            <a:r>
              <a:rPr lang="en-US" dirty="0" smtClean="0"/>
              <a:t>WHAT IS NOT A RECORD?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0466902"/>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RECORD </a:t>
                      </a:r>
                      <a:endParaRPr lang="en-US" dirty="0"/>
                    </a:p>
                  </a:txBody>
                  <a:tcPr/>
                </a:tc>
                <a:tc>
                  <a:txBody>
                    <a:bodyPr/>
                    <a:lstStyle/>
                    <a:p>
                      <a:r>
                        <a:rPr lang="en-US" dirty="0" smtClean="0"/>
                        <a:t>NOT A RECORD </a:t>
                      </a:r>
                      <a:endParaRPr lang="en-US" dirty="0"/>
                    </a:p>
                  </a:txBody>
                  <a:tcPr/>
                </a:tc>
              </a:tr>
              <a:tr h="370840">
                <a:tc>
                  <a:txBody>
                    <a:bodyPr/>
                    <a:lstStyle/>
                    <a:p>
                      <a:r>
                        <a:rPr lang="en-US" dirty="0" smtClean="0"/>
                        <a:t>Record means:</a:t>
                      </a:r>
                      <a:r>
                        <a:rPr lang="en-US" baseline="0" dirty="0" smtClean="0"/>
                        <a:t> </a:t>
                      </a:r>
                    </a:p>
                    <a:p>
                      <a:r>
                        <a:rPr lang="en-US" baseline="0" dirty="0" smtClean="0"/>
                        <a:t>A book, letter, document, map, plan, photograph, film, card, tape, recording, electronic data, or other documentary material regardless of physical form that is: </a:t>
                      </a:r>
                    </a:p>
                    <a:p>
                      <a:r>
                        <a:rPr lang="en-US" b="1" baseline="0" dirty="0" smtClean="0"/>
                        <a:t>PREPARED </a:t>
                      </a:r>
                    </a:p>
                    <a:p>
                      <a:r>
                        <a:rPr lang="en-US" b="1" baseline="0" dirty="0" smtClean="0"/>
                        <a:t>OWNED </a:t>
                      </a:r>
                    </a:p>
                    <a:p>
                      <a:r>
                        <a:rPr lang="en-US" b="1" baseline="0" dirty="0" smtClean="0"/>
                        <a:t>RECEIVED or </a:t>
                      </a:r>
                    </a:p>
                    <a:p>
                      <a:r>
                        <a:rPr lang="en-US" b="1" baseline="0" dirty="0" smtClean="0"/>
                        <a:t>RETAINED </a:t>
                      </a:r>
                      <a:r>
                        <a:rPr lang="en-US" b="0" baseline="0" dirty="0" smtClean="0"/>
                        <a:t> by a governmental entity or political subdivision </a:t>
                      </a:r>
                    </a:p>
                  </a:txBody>
                  <a:tcPr/>
                </a:tc>
                <a:tc>
                  <a:txBody>
                    <a:bodyPr/>
                    <a:lstStyle/>
                    <a:p>
                      <a:r>
                        <a:rPr lang="en-US" dirty="0" smtClean="0"/>
                        <a:t>15 categories, including: </a:t>
                      </a:r>
                    </a:p>
                    <a:p>
                      <a:r>
                        <a:rPr lang="en-US" dirty="0" smtClean="0"/>
                        <a:t>*Personal notes </a:t>
                      </a:r>
                      <a:endParaRPr lang="en-US" baseline="0" dirty="0" smtClean="0"/>
                    </a:p>
                    <a:p>
                      <a:r>
                        <a:rPr lang="en-US" baseline="0" dirty="0" smtClean="0"/>
                        <a:t>*Copyrighted material &amp; Proprietary software </a:t>
                      </a:r>
                    </a:p>
                    <a:p>
                      <a:r>
                        <a:rPr lang="en-US" baseline="0" dirty="0" smtClean="0"/>
                        <a:t>*Books contained in libraries </a:t>
                      </a:r>
                    </a:p>
                    <a:p>
                      <a:r>
                        <a:rPr lang="en-US" baseline="0" dirty="0" smtClean="0"/>
                        <a:t>*junk mail </a:t>
                      </a:r>
                    </a:p>
                    <a:p>
                      <a:r>
                        <a:rPr lang="en-US" baseline="0" dirty="0" smtClean="0"/>
                        <a:t>*Certain insurance info used to calculate county rates</a:t>
                      </a:r>
                    </a:p>
                    <a:p>
                      <a:r>
                        <a:rPr lang="en-US" baseline="0" dirty="0" smtClean="0"/>
                        <a:t>*information provided by an owner of unimproved property in certain situations </a:t>
                      </a:r>
                    </a:p>
                    <a:p>
                      <a:r>
                        <a:rPr lang="en-US" baseline="0" dirty="0" smtClean="0"/>
                        <a:t>*And others… </a:t>
                      </a:r>
                      <a:r>
                        <a:rPr lang="en-US" baseline="0" dirty="0" smtClean="0"/>
                        <a:t>You should review and know what they are </a:t>
                      </a:r>
                    </a:p>
                    <a:p>
                      <a:r>
                        <a:rPr lang="en-US" baseline="0" dirty="0" smtClean="0"/>
                        <a:t>63G-2-103(22)(b)</a:t>
                      </a:r>
                      <a:endParaRPr lang="en-US" baseline="0" dirty="0" smtClean="0"/>
                    </a:p>
                  </a:txBody>
                  <a:tcPr/>
                </a:tc>
              </a:tr>
            </a:tbl>
          </a:graphicData>
        </a:graphic>
      </p:graphicFrame>
      <p:sp>
        <p:nvSpPr>
          <p:cNvPr id="4" name="Slide Number Placeholder 3"/>
          <p:cNvSpPr>
            <a:spLocks noGrp="1"/>
          </p:cNvSpPr>
          <p:nvPr>
            <p:ph type="sldNum" sz="quarter" idx="12"/>
          </p:nvPr>
        </p:nvSpPr>
        <p:spPr/>
        <p:txBody>
          <a:bodyPr/>
          <a:lstStyle/>
          <a:p>
            <a:fld id="{0F34312E-D532-47E1-B7CD-145049FED826}" type="slidenum">
              <a:rPr lang="en-US" smtClean="0"/>
              <a:t>13</a:t>
            </a:fld>
            <a:endParaRPr lang="en-US" dirty="0"/>
          </a:p>
        </p:txBody>
      </p:sp>
    </p:spTree>
    <p:extLst>
      <p:ext uri="{BB962C8B-B14F-4D97-AF65-F5344CB8AC3E}">
        <p14:creationId xmlns:p14="http://schemas.microsoft.com/office/powerpoint/2010/main" val="1370557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POP QUIZ: </a:t>
            </a:r>
            <a:br>
              <a:rPr lang="en-US" dirty="0" smtClean="0">
                <a:solidFill>
                  <a:srgbClr val="FFFF00"/>
                </a:solidFill>
              </a:rPr>
            </a:br>
            <a:r>
              <a:rPr lang="en-US" dirty="0" smtClean="0">
                <a:solidFill>
                  <a:srgbClr val="FFFF00"/>
                </a:solidFill>
              </a:rPr>
              <a:t>IS THIS A RECORD? </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marL="457200" indent="-457200">
              <a:buAutoNum type="arabicPeriod"/>
            </a:pPr>
            <a:r>
              <a:rPr lang="en-US" dirty="0" smtClean="0"/>
              <a:t>A phone call made that is not recorded? </a:t>
            </a:r>
          </a:p>
          <a:p>
            <a:pPr marL="457200" indent="-457200">
              <a:buAutoNum type="arabicPeriod"/>
            </a:pPr>
            <a:r>
              <a:rPr lang="en-US" dirty="0" smtClean="0"/>
              <a:t>A recording of that phone call? </a:t>
            </a:r>
          </a:p>
          <a:p>
            <a:pPr marL="457200" indent="-457200">
              <a:buAutoNum type="arabicPeriod"/>
            </a:pPr>
            <a:r>
              <a:rPr lang="en-US" dirty="0" smtClean="0"/>
              <a:t>The Mayor’s handwritten notes about a phone call? </a:t>
            </a:r>
          </a:p>
          <a:p>
            <a:pPr marL="457200" indent="-457200">
              <a:buAutoNum type="arabicPeriod"/>
            </a:pPr>
            <a:r>
              <a:rPr lang="en-US" dirty="0" smtClean="0"/>
              <a:t>Your Text message wishing your grandmother a happy birthday, made on your office phone. </a:t>
            </a:r>
          </a:p>
          <a:p>
            <a:pPr marL="457200" indent="-457200">
              <a:buAutoNum type="arabicPeriod"/>
            </a:pPr>
            <a:r>
              <a:rPr lang="en-US" dirty="0" smtClean="0"/>
              <a:t>Your text message to the Mayor about an upcoming meeting with the city manager, made on your personal cell phone? </a:t>
            </a:r>
          </a:p>
          <a:p>
            <a:pPr marL="457200" indent="-457200">
              <a:buAutoNum type="arabicPeriod"/>
            </a:pPr>
            <a:r>
              <a:rPr lang="en-US" dirty="0" smtClean="0"/>
              <a:t>An IM between you and your coworker complaining about the </a:t>
            </a:r>
            <a:r>
              <a:rPr lang="en-US" dirty="0" smtClean="0"/>
              <a:t>Mayor </a:t>
            </a:r>
            <a:r>
              <a:rPr lang="en-US" dirty="0" smtClean="0"/>
              <a:t>forgetting her meeting with the city manager, after you reminded her by text. </a:t>
            </a:r>
          </a:p>
          <a:p>
            <a:pPr marL="457200" indent="-457200">
              <a:buAutoNum type="arabicPeriod"/>
            </a:pPr>
            <a:r>
              <a:rPr lang="en-US" dirty="0" smtClean="0"/>
              <a:t>A tweet made by the City? </a:t>
            </a:r>
          </a:p>
          <a:p>
            <a:pPr marL="457200" indent="-457200">
              <a:buAutoNum type="arabicPeriod"/>
            </a:pPr>
            <a:r>
              <a:rPr lang="en-US" dirty="0" smtClean="0"/>
              <a:t>A tweet made by you about</a:t>
            </a:r>
          </a:p>
          <a:p>
            <a:pPr marL="0" indent="0">
              <a:buNone/>
            </a:pPr>
            <a:r>
              <a:rPr lang="en-US" dirty="0" smtClean="0"/>
              <a:t> the City? </a:t>
            </a:r>
          </a:p>
          <a:p>
            <a:pPr marL="0" indent="0">
              <a:buNone/>
            </a:pPr>
            <a:endParaRPr lang="en-US" dirty="0" smtClean="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76800"/>
            <a:ext cx="296123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F34312E-D532-47E1-B7CD-145049FED826}" type="slidenum">
              <a:rPr lang="en-US" smtClean="0"/>
              <a:t>14</a:t>
            </a:fld>
            <a:endParaRPr lang="en-US" dirty="0"/>
          </a:p>
        </p:txBody>
      </p:sp>
      <p:sp>
        <p:nvSpPr>
          <p:cNvPr id="6" name="Rectangular Callout 5"/>
          <p:cNvSpPr/>
          <p:nvPr/>
        </p:nvSpPr>
        <p:spPr>
          <a:xfrm>
            <a:off x="4343400" y="4876800"/>
            <a:ext cx="1447800" cy="993648"/>
          </a:xfrm>
          <a:prstGeom prst="wedgeRectCallout">
            <a:avLst>
              <a:gd name="adj1" fmla="val 65502"/>
              <a:gd name="adj2" fmla="val 22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2060"/>
                </a:solidFill>
              </a:rPr>
              <a:t>To be a record, or not to be a record, that is the question </a:t>
            </a:r>
            <a:endParaRPr lang="en-US" sz="1000" b="1" dirty="0">
              <a:solidFill>
                <a:srgbClr val="002060"/>
              </a:solidFill>
            </a:endParaRPr>
          </a:p>
        </p:txBody>
      </p:sp>
    </p:spTree>
    <p:extLst>
      <p:ext uri="{BB962C8B-B14F-4D97-AF65-F5344CB8AC3E}">
        <p14:creationId xmlns:p14="http://schemas.microsoft.com/office/powerpoint/2010/main" val="34692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035"/>
            <a:ext cx="8229600" cy="1143000"/>
          </a:xfrm>
        </p:spPr>
        <p:txBody>
          <a:bodyPr>
            <a:normAutofit fontScale="90000"/>
          </a:bodyPr>
          <a:lstStyle/>
          <a:p>
            <a:r>
              <a:rPr lang="en-US" sz="4000" dirty="0" smtClean="0"/>
              <a:t>RESPONDING TO A GRAMA REQUEST: </a:t>
            </a:r>
            <a:r>
              <a:rPr lang="en-US" dirty="0" smtClean="0"/>
              <a:t/>
            </a:r>
            <a:br>
              <a:rPr lang="en-US" dirty="0" smtClean="0"/>
            </a:br>
            <a:r>
              <a:rPr lang="en-US" sz="3100" dirty="0" smtClean="0"/>
              <a:t>Step </a:t>
            </a:r>
            <a:r>
              <a:rPr lang="en-US" sz="3100" dirty="0"/>
              <a:t>3</a:t>
            </a:r>
            <a:r>
              <a:rPr lang="en-US" sz="3100" dirty="0" smtClean="0"/>
              <a:t> : locating and gathering the Records </a:t>
            </a:r>
            <a:endParaRPr lang="en-US" sz="3100" dirty="0"/>
          </a:p>
        </p:txBody>
      </p:sp>
      <p:sp>
        <p:nvSpPr>
          <p:cNvPr id="3" name="Content Placeholder 2"/>
          <p:cNvSpPr>
            <a:spLocks noGrp="1"/>
          </p:cNvSpPr>
          <p:nvPr>
            <p:ph sz="half" idx="1"/>
          </p:nvPr>
        </p:nvSpPr>
        <p:spPr>
          <a:xfrm>
            <a:off x="457200" y="1795544"/>
            <a:ext cx="6474726" cy="4525963"/>
          </a:xfrm>
        </p:spPr>
        <p:txBody>
          <a:bodyPr>
            <a:normAutofit fontScale="92500" lnSpcReduction="10000"/>
          </a:bodyPr>
          <a:lstStyle/>
          <a:p>
            <a:r>
              <a:rPr lang="en-US" dirty="0" smtClean="0"/>
              <a:t>You have a GRAMA request </a:t>
            </a:r>
          </a:p>
          <a:p>
            <a:r>
              <a:rPr lang="en-US" dirty="0" smtClean="0"/>
              <a:t>It’s reasonably specific, so you know what the requester is looking for…. </a:t>
            </a:r>
          </a:p>
          <a:p>
            <a:r>
              <a:rPr lang="en-US" dirty="0" smtClean="0"/>
              <a:t>You have your deadline calendared…. </a:t>
            </a:r>
          </a:p>
          <a:p>
            <a:r>
              <a:rPr lang="en-US" dirty="0"/>
              <a:t>T</a:t>
            </a:r>
            <a:r>
              <a:rPr lang="en-US" dirty="0" smtClean="0"/>
              <a:t>he request is for RECORDS. </a:t>
            </a:r>
          </a:p>
          <a:p>
            <a:pPr lvl="1"/>
            <a:endParaRPr lang="en-US" dirty="0" smtClean="0"/>
          </a:p>
          <a:p>
            <a:r>
              <a:rPr lang="en-US" dirty="0" smtClean="0">
                <a:solidFill>
                  <a:srgbClr val="FFFF00"/>
                </a:solidFill>
                <a:effectLst>
                  <a:outerShdw blurRad="38100" dist="38100" dir="2700000" algn="tl">
                    <a:srgbClr val="000000">
                      <a:alpha val="43137"/>
                    </a:srgbClr>
                  </a:outerShdw>
                </a:effectLst>
              </a:rPr>
              <a:t>DISCUSSION: </a:t>
            </a:r>
            <a:r>
              <a:rPr lang="en-US" dirty="0" smtClean="0">
                <a:solidFill>
                  <a:schemeClr val="tx1"/>
                </a:solidFill>
              </a:rPr>
              <a:t>HOW DO YOU GO ABOUT FINDING WHETHER YOU HAVE RESPONSIVE RECORDS, AND WHERE THEY MIGHT BE???? </a:t>
            </a:r>
          </a:p>
          <a:p>
            <a:r>
              <a:rPr lang="en-US" dirty="0" smtClean="0">
                <a:solidFill>
                  <a:srgbClr val="FFFF00"/>
                </a:solidFill>
                <a:effectLst>
                  <a:outerShdw blurRad="38100" dist="38100" dir="2700000" algn="tl">
                    <a:srgbClr val="000000">
                      <a:alpha val="43137"/>
                    </a:srgbClr>
                  </a:outerShdw>
                </a:effectLst>
              </a:rPr>
              <a:t>DISCUSSION: </a:t>
            </a:r>
            <a:r>
              <a:rPr lang="en-US" dirty="0" smtClean="0">
                <a:solidFill>
                  <a:schemeClr val="tx1"/>
                </a:solidFill>
              </a:rPr>
              <a:t>Searching Emails… Searching Archives, etc.</a:t>
            </a:r>
            <a:endParaRPr lang="en-US" dirty="0" smtClean="0">
              <a:solidFill>
                <a:srgbClr val="FF0000"/>
              </a:solidFill>
            </a:endParaRPr>
          </a:p>
          <a:p>
            <a:pPr lvl="1"/>
            <a:endParaRPr lang="en-US" dirty="0" smtClean="0">
              <a:solidFill>
                <a:srgbClr val="FF0000"/>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1926" y="2133600"/>
            <a:ext cx="1765110" cy="2607243"/>
          </a:xfrm>
        </p:spPr>
      </p:pic>
      <p:sp>
        <p:nvSpPr>
          <p:cNvPr id="4" name="Slide Number Placeholder 3"/>
          <p:cNvSpPr>
            <a:spLocks noGrp="1"/>
          </p:cNvSpPr>
          <p:nvPr>
            <p:ph type="sldNum" sz="quarter" idx="12"/>
          </p:nvPr>
        </p:nvSpPr>
        <p:spPr/>
        <p:txBody>
          <a:bodyPr/>
          <a:lstStyle/>
          <a:p>
            <a:fld id="{0F34312E-D532-47E1-B7CD-145049FED826}" type="slidenum">
              <a:rPr lang="en-US" smtClean="0"/>
              <a:t>15</a:t>
            </a:fld>
            <a:endParaRPr lang="en-US" dirty="0"/>
          </a:p>
        </p:txBody>
      </p:sp>
    </p:spTree>
    <p:extLst>
      <p:ext uri="{BB962C8B-B14F-4D97-AF65-F5344CB8AC3E}">
        <p14:creationId xmlns:p14="http://schemas.microsoft.com/office/powerpoint/2010/main" val="2312231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Responding to a Records Request: </a:t>
            </a:r>
            <a:r>
              <a:rPr lang="en-US" dirty="0" smtClean="0"/>
              <a:t/>
            </a:r>
            <a:br>
              <a:rPr lang="en-US" dirty="0" smtClean="0"/>
            </a:br>
            <a:r>
              <a:rPr lang="en-US" sz="3100" dirty="0" smtClean="0"/>
              <a:t>Step 4: CLASSIFYING THE RECORD </a:t>
            </a:r>
            <a:endParaRPr lang="en-US" sz="31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Once you have the records in front of you, you follow a three step process</a:t>
            </a:r>
          </a:p>
          <a:p>
            <a:pPr marL="457200" indent="-457200">
              <a:buFont typeface="+mj-lt"/>
              <a:buAutoNum type="arabicPeriod"/>
            </a:pPr>
            <a:r>
              <a:rPr lang="en-US" dirty="0" smtClean="0"/>
              <a:t> Is the record EXEMPT (GRAMA doesn’t apply) </a:t>
            </a:r>
          </a:p>
          <a:p>
            <a:pPr marL="457200" indent="-457200">
              <a:buFont typeface="+mj-lt"/>
              <a:buAutoNum type="arabicPeriod"/>
            </a:pPr>
            <a:r>
              <a:rPr lang="en-US" dirty="0" smtClean="0"/>
              <a:t> Is the record subject to or governed by  a more specific statute or federal regulation (More specific statute trumps); </a:t>
            </a:r>
          </a:p>
          <a:p>
            <a:pPr marL="457200" indent="-457200">
              <a:buFont typeface="+mj-lt"/>
              <a:buAutoNum type="arabicPeriod"/>
            </a:pPr>
            <a:r>
              <a:rPr lang="en-US" dirty="0"/>
              <a:t> </a:t>
            </a:r>
            <a:r>
              <a:rPr lang="en-US" dirty="0" smtClean="0"/>
              <a:t>If the Record is NOT exempt and is NOT governed by a more specific statute: GRAMA applies. Look at whether, under GRAMA, the record is: </a:t>
            </a:r>
          </a:p>
          <a:p>
            <a:pPr lvl="1"/>
            <a:r>
              <a:rPr lang="en-US" dirty="0" smtClean="0"/>
              <a:t>PUBLIC </a:t>
            </a:r>
          </a:p>
          <a:p>
            <a:pPr lvl="1"/>
            <a:r>
              <a:rPr lang="en-US" dirty="0" smtClean="0"/>
              <a:t>PRIVATE</a:t>
            </a:r>
          </a:p>
          <a:p>
            <a:pPr lvl="1"/>
            <a:r>
              <a:rPr lang="en-US" dirty="0" smtClean="0"/>
              <a:t>PROTECTED </a:t>
            </a:r>
          </a:p>
          <a:p>
            <a:pPr lvl="1"/>
            <a:r>
              <a:rPr lang="en-US" dirty="0" smtClean="0"/>
              <a:t>CONTROLLED : </a:t>
            </a:r>
          </a:p>
          <a:p>
            <a:r>
              <a:rPr lang="en-US" dirty="0"/>
              <a:t>T</a:t>
            </a:r>
            <a:r>
              <a:rPr lang="en-US" dirty="0" smtClean="0"/>
              <a:t>his is the RECORD’S CLASSIFICATION </a:t>
            </a:r>
            <a:r>
              <a:rPr lang="en-US" sz="1900" dirty="0" smtClean="0"/>
              <a:t>(63G-2-301 et. </a:t>
            </a:r>
            <a:r>
              <a:rPr lang="en-US" sz="1900" dirty="0" smtClean="0"/>
              <a:t>seq.) </a:t>
            </a:r>
            <a:endParaRPr lang="en-US" sz="1900" dirty="0" smtClean="0"/>
          </a:p>
        </p:txBody>
      </p:sp>
      <p:sp>
        <p:nvSpPr>
          <p:cNvPr id="4" name="Slide Number Placeholder 3"/>
          <p:cNvSpPr>
            <a:spLocks noGrp="1"/>
          </p:cNvSpPr>
          <p:nvPr>
            <p:ph type="sldNum" sz="quarter" idx="12"/>
          </p:nvPr>
        </p:nvSpPr>
        <p:spPr/>
        <p:txBody>
          <a:bodyPr/>
          <a:lstStyle/>
          <a:p>
            <a:fld id="{0F34312E-D532-47E1-B7CD-145049FED826}" type="slidenum">
              <a:rPr lang="en-US" smtClean="0"/>
              <a:t>16</a:t>
            </a:fld>
            <a:endParaRPr lang="en-US" dirty="0"/>
          </a:p>
        </p:txBody>
      </p:sp>
    </p:spTree>
    <p:extLst>
      <p:ext uri="{BB962C8B-B14F-4D97-AF65-F5344CB8AC3E}">
        <p14:creationId xmlns:p14="http://schemas.microsoft.com/office/powerpoint/2010/main" val="814666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51" y="91905"/>
            <a:ext cx="8229600" cy="1143000"/>
          </a:xfrm>
        </p:spPr>
        <p:txBody>
          <a:bodyPr>
            <a:normAutofit/>
          </a:bodyPr>
          <a:lstStyle/>
          <a:p>
            <a:pPr algn="ctr"/>
            <a:r>
              <a:rPr lang="en-US" dirty="0" smtClean="0"/>
              <a:t>CLASSIFYING RECORDS</a:t>
            </a:r>
            <a:endParaRPr lang="en-US" dirty="0"/>
          </a:p>
        </p:txBody>
      </p:sp>
      <p:sp>
        <p:nvSpPr>
          <p:cNvPr id="3" name="Content Placeholder 2"/>
          <p:cNvSpPr>
            <a:spLocks noGrp="1"/>
          </p:cNvSpPr>
          <p:nvPr>
            <p:ph idx="1"/>
          </p:nvPr>
        </p:nvSpPr>
        <p:spPr>
          <a:xfrm>
            <a:off x="383840" y="1409729"/>
            <a:ext cx="8229600" cy="4525963"/>
          </a:xfrm>
        </p:spPr>
        <p:txBody>
          <a:bodyPr>
            <a:normAutofit/>
          </a:bodyPr>
          <a:lstStyle/>
          <a:p>
            <a:r>
              <a:rPr lang="en-US" dirty="0" smtClean="0"/>
              <a:t>Classifying the record means more than scanning GRAMA and finding something that “kinda sorta fits”</a:t>
            </a:r>
          </a:p>
          <a:p>
            <a:r>
              <a:rPr lang="en-US" dirty="0" smtClean="0"/>
              <a:t>In order to Classify a Record, you must review:</a:t>
            </a:r>
          </a:p>
          <a:p>
            <a:pPr lvl="1"/>
            <a:r>
              <a:rPr lang="en-US" dirty="0" smtClean="0"/>
              <a:t>Other law—particularly your own municipalities’ GRAMA policies or Ordinances statutes or Federal Law if your entity is involved in a federal program. </a:t>
            </a:r>
          </a:p>
          <a:p>
            <a:pPr lvl="1"/>
            <a:r>
              <a:rPr lang="en-US" dirty="0" smtClean="0"/>
              <a:t>GRAMA itself </a:t>
            </a:r>
          </a:p>
          <a:p>
            <a:pPr lvl="1"/>
            <a:r>
              <a:rPr lang="en-US" dirty="0" smtClean="0"/>
              <a:t>Archives/Records Schedules </a:t>
            </a:r>
          </a:p>
          <a:p>
            <a:r>
              <a:rPr lang="en-US" dirty="0" smtClean="0"/>
              <a:t>When in doubt, remember that GRAMA favors public access to records. </a:t>
            </a:r>
          </a:p>
          <a:p>
            <a:pPr lvl="1"/>
            <a:r>
              <a:rPr lang="en-US" dirty="0" smtClean="0"/>
              <a:t>But, consult an attorney if you aren’t sure. </a:t>
            </a: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17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802" y="152400"/>
            <a:ext cx="1155031" cy="1219200"/>
          </a:xfrm>
          <a:prstGeom prst="rect">
            <a:avLst/>
          </a:prstGeom>
        </p:spPr>
      </p:pic>
    </p:spTree>
    <p:extLst>
      <p:ext uri="{BB962C8B-B14F-4D97-AF65-F5344CB8AC3E}">
        <p14:creationId xmlns:p14="http://schemas.microsoft.com/office/powerpoint/2010/main" val="1360562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CLASSIFICATIONS: </a:t>
            </a:r>
            <a:br>
              <a:rPr lang="en-US" dirty="0" smtClean="0"/>
            </a:br>
            <a:r>
              <a:rPr lang="en-US" dirty="0" smtClean="0"/>
              <a:t>EXEMPT RECORDS </a:t>
            </a:r>
            <a:endParaRPr lang="en-US" dirty="0"/>
          </a:p>
        </p:txBody>
      </p:sp>
      <p:sp>
        <p:nvSpPr>
          <p:cNvPr id="3" name="Content Placeholder 2"/>
          <p:cNvSpPr>
            <a:spLocks noGrp="1"/>
          </p:cNvSpPr>
          <p:nvPr>
            <p:ph idx="1"/>
          </p:nvPr>
        </p:nvSpPr>
        <p:spPr/>
        <p:txBody>
          <a:bodyPr>
            <a:normAutofit lnSpcReduction="10000"/>
          </a:bodyPr>
          <a:lstStyle/>
          <a:p>
            <a:r>
              <a:rPr lang="en-US" dirty="0" smtClean="0"/>
              <a:t>EXEMPT means that GRAMA does NOT apply.  GRAMA typically does NOT apply to records where Federal Law governs the release. </a:t>
            </a:r>
          </a:p>
          <a:p>
            <a:r>
              <a:rPr lang="en-US" dirty="0" smtClean="0"/>
              <a:t>EXAMPLES: </a:t>
            </a:r>
          </a:p>
          <a:p>
            <a:pPr lvl="1"/>
            <a:r>
              <a:rPr lang="en-US" dirty="0" smtClean="0"/>
              <a:t>Medical Records where HIPPA applies </a:t>
            </a:r>
          </a:p>
          <a:p>
            <a:pPr lvl="1"/>
            <a:r>
              <a:rPr lang="en-US" dirty="0" smtClean="0"/>
              <a:t>Education records where FERPA applies. </a:t>
            </a:r>
          </a:p>
          <a:p>
            <a:pPr lvl="1"/>
            <a:r>
              <a:rPr lang="en-US" dirty="0" smtClean="0"/>
              <a:t>Substance Abuse treatment records subject to federal privacy laws </a:t>
            </a:r>
          </a:p>
          <a:p>
            <a:pPr lvl="1"/>
            <a:r>
              <a:rPr lang="en-US" dirty="0" smtClean="0"/>
              <a:t>RECORDS OF SECURITY MEASURES: </a:t>
            </a:r>
            <a:r>
              <a:rPr lang="en-US" dirty="0"/>
              <a:t>The records of a governmental entity </a:t>
            </a:r>
            <a:r>
              <a:rPr lang="en-US" dirty="0" smtClean="0"/>
              <a:t>regarding </a:t>
            </a:r>
            <a:r>
              <a:rPr lang="en-US" dirty="0"/>
              <a:t>security measures designed for the protection of persons or </a:t>
            </a:r>
            <a:r>
              <a:rPr lang="en-US" dirty="0" smtClean="0"/>
              <a:t>property are </a:t>
            </a:r>
            <a:r>
              <a:rPr lang="en-US" dirty="0"/>
              <a:t>not subject to </a:t>
            </a:r>
            <a:r>
              <a:rPr lang="en-US" dirty="0" smtClean="0"/>
              <a:t>GRAMA.  Includes: </a:t>
            </a:r>
            <a:r>
              <a:rPr lang="en-US" dirty="0"/>
              <a:t>security </a:t>
            </a:r>
            <a:r>
              <a:rPr lang="en-US" dirty="0" smtClean="0"/>
              <a:t>plans;</a:t>
            </a:r>
            <a:r>
              <a:rPr lang="en-US" sz="1600" dirty="0"/>
              <a:t> </a:t>
            </a:r>
            <a:r>
              <a:rPr lang="en-US" dirty="0" smtClean="0"/>
              <a:t>security </a:t>
            </a:r>
            <a:r>
              <a:rPr lang="en-US" dirty="0"/>
              <a:t>codes and combinations, and </a:t>
            </a:r>
            <a:r>
              <a:rPr lang="en-US" dirty="0" smtClean="0"/>
              <a:t>passwords;</a:t>
            </a:r>
            <a:r>
              <a:rPr lang="en-US" sz="1600" dirty="0"/>
              <a:t> </a:t>
            </a:r>
            <a:r>
              <a:rPr lang="en-US" dirty="0" smtClean="0"/>
              <a:t>passes </a:t>
            </a:r>
            <a:r>
              <a:rPr lang="en-US" dirty="0"/>
              <a:t>and </a:t>
            </a:r>
            <a:r>
              <a:rPr lang="en-US" dirty="0" smtClean="0"/>
              <a:t>keys;</a:t>
            </a:r>
            <a:r>
              <a:rPr lang="en-US" sz="1600" dirty="0"/>
              <a:t> </a:t>
            </a:r>
            <a:r>
              <a:rPr lang="en-US" dirty="0" smtClean="0"/>
              <a:t>security </a:t>
            </a:r>
            <a:r>
              <a:rPr lang="en-US" dirty="0"/>
              <a:t>procedures; </a:t>
            </a:r>
            <a:r>
              <a:rPr lang="en-US" dirty="0" smtClean="0"/>
              <a:t>and</a:t>
            </a:r>
            <a:r>
              <a:rPr lang="en-US" sz="1600" dirty="0"/>
              <a:t> </a:t>
            </a:r>
            <a:r>
              <a:rPr lang="en-US" dirty="0" smtClean="0"/>
              <a:t>building </a:t>
            </a:r>
            <a:r>
              <a:rPr lang="en-US" dirty="0"/>
              <a:t>and public works designs, to the extent that the records or information relate to the ongoing security measures of a public entity</a:t>
            </a:r>
            <a:r>
              <a:rPr lang="en-US" dirty="0" smtClean="0"/>
              <a:t>. </a:t>
            </a:r>
            <a:r>
              <a:rPr lang="en-US" sz="1800" dirty="0"/>
              <a:t> </a:t>
            </a:r>
            <a:r>
              <a:rPr lang="en-US" sz="1800" dirty="0" smtClean="0"/>
              <a:t>(63G-2-106, 107) </a:t>
            </a:r>
            <a:endParaRPr lang="en-US" sz="1600" dirty="0"/>
          </a:p>
          <a:p>
            <a:pPr lvl="1"/>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18</a:t>
            </a:fld>
            <a:endParaRPr lang="en-US" dirty="0"/>
          </a:p>
        </p:txBody>
      </p:sp>
    </p:spTree>
    <p:extLst>
      <p:ext uri="{BB962C8B-B14F-4D97-AF65-F5344CB8AC3E}">
        <p14:creationId xmlns:p14="http://schemas.microsoft.com/office/powerpoint/2010/main" val="3111218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Classifying under GRAMA, Continued	</a:t>
            </a:r>
            <a:endParaRPr lang="en-US" dirty="0"/>
          </a:p>
        </p:txBody>
      </p:sp>
      <p:sp>
        <p:nvSpPr>
          <p:cNvPr id="3" name="Content Placeholder 2"/>
          <p:cNvSpPr>
            <a:spLocks noGrp="1"/>
          </p:cNvSpPr>
          <p:nvPr>
            <p:ph idx="1"/>
          </p:nvPr>
        </p:nvSpPr>
        <p:spPr/>
        <p:txBody>
          <a:bodyPr/>
          <a:lstStyle/>
          <a:p>
            <a:r>
              <a:rPr lang="en-US" dirty="0" smtClean="0"/>
              <a:t>If the Record isn’t EXEMPT, and release isn’t governed by another statute</a:t>
            </a:r>
            <a:r>
              <a:rPr lang="en-US" dirty="0" smtClean="0">
                <a:sym typeface="Wingdings" panose="05000000000000000000" pitchFamily="2" charset="2"/>
              </a:rPr>
              <a:t> then GRAMA controls. </a:t>
            </a:r>
          </a:p>
          <a:p>
            <a:r>
              <a:rPr lang="en-US" dirty="0" smtClean="0">
                <a:sym typeface="Wingdings" panose="05000000000000000000" pitchFamily="2" charset="2"/>
              </a:rPr>
              <a:t>The Next Step is to determine whether the records is: </a:t>
            </a:r>
          </a:p>
          <a:p>
            <a:pPr lvl="1"/>
            <a:r>
              <a:rPr lang="en-US" dirty="0" smtClean="0">
                <a:sym typeface="Wingdings" panose="05000000000000000000" pitchFamily="2" charset="2"/>
              </a:rPr>
              <a:t>PUBLIC </a:t>
            </a:r>
          </a:p>
          <a:p>
            <a:pPr lvl="1"/>
            <a:r>
              <a:rPr lang="en-US" dirty="0" smtClean="0">
                <a:sym typeface="Wingdings" panose="05000000000000000000" pitchFamily="2" charset="2"/>
              </a:rPr>
              <a:t>PRIVATE </a:t>
            </a:r>
          </a:p>
          <a:p>
            <a:pPr lvl="1"/>
            <a:r>
              <a:rPr lang="en-US" dirty="0" smtClean="0">
                <a:sym typeface="Wingdings" panose="05000000000000000000" pitchFamily="2" charset="2"/>
              </a:rPr>
              <a:t>PROTECTED or </a:t>
            </a:r>
            <a:br>
              <a:rPr lang="en-US" dirty="0" smtClean="0">
                <a:sym typeface="Wingdings" panose="05000000000000000000" pitchFamily="2" charset="2"/>
              </a:rPr>
            </a:br>
            <a:r>
              <a:rPr lang="en-US" dirty="0" smtClean="0">
                <a:sym typeface="Wingdings" panose="05000000000000000000" pitchFamily="2" charset="2"/>
              </a:rPr>
              <a:t>CONTROLLED </a:t>
            </a: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19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018120"/>
            <a:ext cx="1441450" cy="17162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475" y="3280923"/>
            <a:ext cx="1228725" cy="10953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9374" y="3018120"/>
            <a:ext cx="1716206" cy="17162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4962" y="4977899"/>
            <a:ext cx="1494325" cy="1494325"/>
          </a:xfrm>
          <a:prstGeom prst="rect">
            <a:avLst/>
          </a:prstGeom>
        </p:spPr>
      </p:pic>
      <p:sp>
        <p:nvSpPr>
          <p:cNvPr id="10" name="Rectangle 9"/>
          <p:cNvSpPr/>
          <p:nvPr/>
        </p:nvSpPr>
        <p:spPr>
          <a:xfrm>
            <a:off x="5448869" y="5396986"/>
            <a:ext cx="1066800" cy="9022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smtClean="0">
                <a:ln>
                  <a:solidFill>
                    <a:schemeClr val="bg1"/>
                  </a:solidFill>
                </a:ln>
                <a:solidFill>
                  <a:schemeClr val="tx1"/>
                </a:solidFill>
              </a:rPr>
              <a:t>OR</a:t>
            </a:r>
            <a:endParaRPr lang="en-US" sz="4400" dirty="0">
              <a:ln>
                <a:solidFill>
                  <a:schemeClr val="bg1"/>
                </a:solidFill>
              </a:ln>
              <a:solidFill>
                <a:schemeClr val="tx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5251" y="5334159"/>
            <a:ext cx="1660329" cy="95593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53581" y="4257513"/>
            <a:ext cx="1905000" cy="2278946"/>
          </a:xfrm>
          <a:prstGeom prst="rect">
            <a:avLst/>
          </a:prstGeom>
        </p:spPr>
      </p:pic>
    </p:spTree>
    <p:extLst>
      <p:ext uri="{BB962C8B-B14F-4D97-AF65-F5344CB8AC3E}">
        <p14:creationId xmlns:p14="http://schemas.microsoft.com/office/powerpoint/2010/main" val="1992603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THOUGHTS  </a:t>
            </a:r>
            <a:endParaRPr lang="en-US" dirty="0"/>
          </a:p>
        </p:txBody>
      </p:sp>
      <p:sp>
        <p:nvSpPr>
          <p:cNvPr id="3" name="Content Placeholder 2"/>
          <p:cNvSpPr>
            <a:spLocks noGrp="1"/>
          </p:cNvSpPr>
          <p:nvPr>
            <p:ph idx="1"/>
          </p:nvPr>
        </p:nvSpPr>
        <p:spPr/>
        <p:txBody>
          <a:bodyPr/>
          <a:lstStyle/>
          <a:p>
            <a:r>
              <a:rPr lang="en-US" dirty="0" smtClean="0"/>
              <a:t>1.	</a:t>
            </a:r>
            <a:r>
              <a:rPr lang="en-US" b="1" dirty="0" smtClean="0"/>
              <a:t>GRAMA IS HARD. </a:t>
            </a:r>
          </a:p>
          <a:p>
            <a:pPr lvl="1"/>
            <a:r>
              <a:rPr lang="en-US" dirty="0" smtClean="0"/>
              <a:t>GRAMA is never as black and white as you hope it will be. </a:t>
            </a:r>
          </a:p>
          <a:p>
            <a:pPr lvl="1"/>
            <a:r>
              <a:rPr lang="en-US" dirty="0" smtClean="0"/>
              <a:t>There are few “hard and fast” rules –you actually have to think and apply general and specific rules each time you receive a request. </a:t>
            </a:r>
          </a:p>
          <a:p>
            <a:r>
              <a:rPr lang="en-US" dirty="0" smtClean="0"/>
              <a:t>2.	</a:t>
            </a:r>
            <a:r>
              <a:rPr lang="en-US" b="1" dirty="0" smtClean="0"/>
              <a:t>GRAMA IS TIME CONSUMING </a:t>
            </a:r>
          </a:p>
          <a:p>
            <a:pPr lvl="1"/>
            <a:r>
              <a:rPr lang="en-US" dirty="0" smtClean="0"/>
              <a:t>In most cases, you must gather and then review every record before you provide it to the requester. </a:t>
            </a:r>
          </a:p>
          <a:p>
            <a:r>
              <a:rPr lang="en-US" dirty="0" smtClean="0"/>
              <a:t>3.	</a:t>
            </a:r>
            <a:r>
              <a:rPr lang="en-US" b="1" dirty="0" smtClean="0"/>
              <a:t>GRAMA IS LEGAL ANALYSIS: </a:t>
            </a:r>
          </a:p>
          <a:p>
            <a:pPr lvl="1"/>
            <a:r>
              <a:rPr lang="en-US" dirty="0" smtClean="0"/>
              <a:t>When the going gets tough, you should consult an Attorney for assistance. </a:t>
            </a:r>
          </a:p>
          <a:p>
            <a:pPr lvl="1"/>
            <a:r>
              <a:rPr lang="en-US" dirty="0" smtClean="0"/>
              <a:t>BUT, you should be able to do some analysis yourself </a:t>
            </a: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2</a:t>
            </a:fld>
            <a:endParaRPr lang="en-US" dirty="0"/>
          </a:p>
        </p:txBody>
      </p:sp>
    </p:spTree>
    <p:extLst>
      <p:ext uri="{BB962C8B-B14F-4D97-AF65-F5344CB8AC3E}">
        <p14:creationId xmlns:p14="http://schemas.microsoft.com/office/powerpoint/2010/main" val="1269998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20</a:t>
            </a:fld>
            <a:endParaRPr lang="en-US" dirty="0"/>
          </a:p>
        </p:txBody>
      </p:sp>
      <p:sp>
        <p:nvSpPr>
          <p:cNvPr id="2" name="Title 1"/>
          <p:cNvSpPr>
            <a:spLocks noGrp="1"/>
          </p:cNvSpPr>
          <p:nvPr>
            <p:ph type="title"/>
          </p:nvPr>
        </p:nvSpPr>
        <p:spPr>
          <a:xfrm>
            <a:off x="152400" y="1901952"/>
            <a:ext cx="2377440" cy="384048"/>
          </a:xfrm>
        </p:spPr>
        <p:txBody>
          <a:bodyPr>
            <a:normAutofit fontScale="90000"/>
          </a:bodyPr>
          <a:lstStyle/>
          <a:p>
            <a:r>
              <a:rPr lang="en-US" dirty="0" smtClean="0"/>
              <a:t>Public Records: </a:t>
            </a:r>
            <a:endParaRPr lang="en-US" dirty="0"/>
          </a:p>
        </p:txBody>
      </p:sp>
      <p:sp>
        <p:nvSpPr>
          <p:cNvPr id="7" name="Text Placeholder 6"/>
          <p:cNvSpPr>
            <a:spLocks noGrp="1"/>
          </p:cNvSpPr>
          <p:nvPr>
            <p:ph type="body" sz="half" idx="2"/>
          </p:nvPr>
        </p:nvSpPr>
        <p:spPr>
          <a:xfrm>
            <a:off x="152400" y="2438400"/>
            <a:ext cx="2377440" cy="2206752"/>
          </a:xfrm>
        </p:spPr>
        <p:txBody>
          <a:bodyPr>
            <a:noAutofit/>
          </a:bodyPr>
          <a:lstStyle/>
          <a:p>
            <a:r>
              <a:rPr lang="en-US" sz="1200" b="1" dirty="0">
                <a:solidFill>
                  <a:schemeClr val="bg1">
                    <a:lumMod val="95000"/>
                    <a:lumOff val="5000"/>
                  </a:schemeClr>
                </a:solidFill>
              </a:rPr>
              <a:t>ALL RECORDS NOT EXEMPT, PRIVATE, PROTECTED, OR CONTROLLED ARE </a:t>
            </a:r>
            <a:r>
              <a:rPr lang="en-US" sz="1200" b="1" u="sng" dirty="0">
                <a:solidFill>
                  <a:schemeClr val="bg1">
                    <a:lumMod val="95000"/>
                    <a:lumOff val="5000"/>
                  </a:schemeClr>
                </a:solidFill>
              </a:rPr>
              <a:t>PUBLIC</a:t>
            </a:r>
            <a:r>
              <a:rPr lang="en-US" sz="1200" b="1" dirty="0">
                <a:solidFill>
                  <a:schemeClr val="bg1">
                    <a:lumMod val="95000"/>
                    <a:lumOff val="5000"/>
                  </a:schemeClr>
                </a:solidFill>
              </a:rPr>
              <a:t> UNDER GRAMA. </a:t>
            </a:r>
          </a:p>
          <a:p>
            <a:r>
              <a:rPr lang="en-US" sz="1200" dirty="0" smtClean="0"/>
              <a:t>Exception: *</a:t>
            </a:r>
            <a:r>
              <a:rPr lang="en-US" sz="1200" b="1" dirty="0" smtClean="0"/>
              <a:t>Private </a:t>
            </a:r>
            <a:r>
              <a:rPr lang="en-US" sz="1200" b="1" dirty="0"/>
              <a:t>information about Government Officials</a:t>
            </a:r>
            <a:r>
              <a:rPr lang="en-US" sz="1200" dirty="0"/>
              <a:t>: </a:t>
            </a:r>
          </a:p>
          <a:p>
            <a:r>
              <a:rPr lang="en-US" sz="1200" dirty="0"/>
              <a:t>At Risk government employees can file a written request to keep their home addresses and home phone number and social security protected. </a:t>
            </a:r>
            <a:endParaRPr lang="en-US" sz="1200" dirty="0" smtClean="0"/>
          </a:p>
          <a:p>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1242126576"/>
              </p:ext>
            </p:extLst>
          </p:nvPr>
        </p:nvGraphicFramePr>
        <p:xfrm>
          <a:off x="3200400" y="304801"/>
          <a:ext cx="6096000" cy="5486399"/>
        </p:xfrm>
        <a:graphic>
          <a:graphicData uri="http://schemas.openxmlformats.org/drawingml/2006/table">
            <a:tbl>
              <a:tblPr firstRow="1" bandRow="1">
                <a:tableStyleId>{5C22544A-7EE6-4342-B048-85BDC9FD1C3A}</a:tableStyleId>
              </a:tblPr>
              <a:tblGrid>
                <a:gridCol w="2032000"/>
                <a:gridCol w="2032000"/>
                <a:gridCol w="2032000"/>
              </a:tblGrid>
              <a:tr h="839096">
                <a:tc>
                  <a:txBody>
                    <a:bodyPr/>
                    <a:lstStyle/>
                    <a:p>
                      <a:r>
                        <a:rPr lang="en-US" sz="1100" dirty="0" smtClean="0"/>
                        <a:t>Job</a:t>
                      </a:r>
                      <a:r>
                        <a:rPr lang="en-US" sz="1100" baseline="0" dirty="0" smtClean="0"/>
                        <a:t> titles, salaries, and description of government employees </a:t>
                      </a:r>
                      <a:endParaRPr lang="en-US" sz="1100" dirty="0"/>
                    </a:p>
                  </a:txBody>
                  <a:tcPr/>
                </a:tc>
                <a:tc>
                  <a:txBody>
                    <a:bodyPr/>
                    <a:lstStyle/>
                    <a:p>
                      <a:r>
                        <a:rPr lang="en-US" sz="1100" dirty="0" smtClean="0"/>
                        <a:t>Final</a:t>
                      </a:r>
                      <a:r>
                        <a:rPr lang="en-US" sz="1100" baseline="0" dirty="0" smtClean="0"/>
                        <a:t> opinions made by an ALJ or city court judge </a:t>
                      </a:r>
                      <a:endParaRPr lang="en-US" sz="1100" dirty="0"/>
                    </a:p>
                  </a:txBody>
                  <a:tcPr/>
                </a:tc>
                <a:tc>
                  <a:txBody>
                    <a:bodyPr/>
                    <a:lstStyle/>
                    <a:p>
                      <a:r>
                        <a:rPr lang="en-US" sz="1100" dirty="0" smtClean="0"/>
                        <a:t>Transcripts</a:t>
                      </a:r>
                      <a:r>
                        <a:rPr lang="en-US" sz="1100" baseline="0" dirty="0" smtClean="0"/>
                        <a:t> of open and public meetings held by the city </a:t>
                      </a:r>
                      <a:endParaRPr lang="en-US" sz="1100" dirty="0"/>
                    </a:p>
                  </a:txBody>
                  <a:tcPr/>
                </a:tc>
              </a:tr>
              <a:tr h="839096">
                <a:tc>
                  <a:txBody>
                    <a:bodyPr/>
                    <a:lstStyle/>
                    <a:p>
                      <a:r>
                        <a:rPr lang="en-US" sz="1100" dirty="0" smtClean="0"/>
                        <a:t>Records showing</a:t>
                      </a:r>
                      <a:r>
                        <a:rPr lang="en-US" sz="1100" baseline="0" dirty="0" smtClean="0"/>
                        <a:t> title to Real property*</a:t>
                      </a:r>
                      <a:r>
                        <a:rPr lang="en-US" sz="1100" dirty="0" smtClean="0"/>
                        <a:t> </a:t>
                      </a:r>
                    </a:p>
                    <a:p>
                      <a:endParaRPr lang="en-US" sz="1100" dirty="0"/>
                    </a:p>
                  </a:txBody>
                  <a:tcPr/>
                </a:tc>
                <a:tc>
                  <a:txBody>
                    <a:bodyPr/>
                    <a:lstStyle/>
                    <a:p>
                      <a:r>
                        <a:rPr lang="en-US" sz="1100" dirty="0" smtClean="0"/>
                        <a:t>Records showing</a:t>
                      </a:r>
                      <a:r>
                        <a:rPr lang="en-US" sz="1100" baseline="0" dirty="0" smtClean="0"/>
                        <a:t> restrictions on use of Real Property *</a:t>
                      </a:r>
                      <a:endParaRPr lang="en-US" sz="1100" dirty="0"/>
                    </a:p>
                  </a:txBody>
                  <a:tcPr/>
                </a:tc>
                <a:tc>
                  <a:txBody>
                    <a:bodyPr/>
                    <a:lstStyle/>
                    <a:p>
                      <a:r>
                        <a:rPr lang="en-US" sz="1100" dirty="0" smtClean="0"/>
                        <a:t>Tax status of real and personal property</a:t>
                      </a:r>
                      <a:r>
                        <a:rPr lang="en-US" sz="1100" baseline="0" dirty="0" smtClean="0"/>
                        <a:t> *</a:t>
                      </a:r>
                      <a:endParaRPr lang="en-US" sz="1100" dirty="0"/>
                    </a:p>
                  </a:txBody>
                  <a:tcPr/>
                </a:tc>
              </a:tr>
              <a:tr h="1484555">
                <a:tc>
                  <a:txBody>
                    <a:bodyPr/>
                    <a:lstStyle/>
                    <a:p>
                      <a:r>
                        <a:rPr lang="en-US" sz="1100" dirty="0" smtClean="0"/>
                        <a:t>Commerce records</a:t>
                      </a:r>
                      <a:r>
                        <a:rPr lang="en-US" sz="1100" baseline="0" dirty="0" smtClean="0"/>
                        <a:t> about corporations, name changes, UCC filings </a:t>
                      </a:r>
                      <a:endParaRPr lang="en-US" sz="1100" dirty="0"/>
                    </a:p>
                  </a:txBody>
                  <a:tcPr/>
                </a:tc>
                <a:tc>
                  <a:txBody>
                    <a:bodyPr/>
                    <a:lstStyle/>
                    <a:p>
                      <a:r>
                        <a:rPr lang="en-US" sz="1100" dirty="0" smtClean="0"/>
                        <a:t>Compensation</a:t>
                      </a:r>
                      <a:r>
                        <a:rPr lang="en-US" sz="1100" baseline="0" dirty="0" smtClean="0"/>
                        <a:t> that a government provides to a contractor </a:t>
                      </a:r>
                      <a:endParaRPr lang="en-US" sz="1100" dirty="0"/>
                    </a:p>
                  </a:txBody>
                  <a:tcPr/>
                </a:tc>
                <a:tc>
                  <a:txBody>
                    <a:bodyPr/>
                    <a:lstStyle/>
                    <a:p>
                      <a:r>
                        <a:rPr lang="en-US" sz="1100" dirty="0" smtClean="0"/>
                        <a:t>Information</a:t>
                      </a:r>
                      <a:r>
                        <a:rPr lang="en-US" sz="1100" baseline="0" dirty="0" smtClean="0"/>
                        <a:t> about public officials can be reached—public phone number  (Access to elected Officials Act) </a:t>
                      </a:r>
                      <a:endParaRPr lang="en-US" sz="1100" dirty="0"/>
                    </a:p>
                  </a:txBody>
                  <a:tcPr/>
                </a:tc>
              </a:tr>
              <a:tr h="1161826">
                <a:tc>
                  <a:txBody>
                    <a:bodyPr/>
                    <a:lstStyle/>
                    <a:p>
                      <a:r>
                        <a:rPr lang="en-US" sz="1100" dirty="0" smtClean="0"/>
                        <a:t>Voter registration records -*</a:t>
                      </a:r>
                      <a:r>
                        <a:rPr lang="en-US" sz="1100" baseline="0" dirty="0" smtClean="0"/>
                        <a:t> </a:t>
                      </a:r>
                      <a:endParaRPr lang="en-US" sz="1100" dirty="0"/>
                    </a:p>
                  </a:txBody>
                  <a:tcPr/>
                </a:tc>
                <a:tc>
                  <a:txBody>
                    <a:bodyPr/>
                    <a:lstStyle/>
                    <a:p>
                      <a:r>
                        <a:rPr lang="en-US" sz="1100" dirty="0" smtClean="0"/>
                        <a:t>Contracts entered into with a government</a:t>
                      </a:r>
                      <a:r>
                        <a:rPr lang="en-US" sz="1100" baseline="0" dirty="0" smtClean="0"/>
                        <a:t> entity </a:t>
                      </a:r>
                      <a:endParaRPr lang="en-US" sz="1100" dirty="0"/>
                    </a:p>
                  </a:txBody>
                  <a:tcPr/>
                </a:tc>
                <a:tc>
                  <a:txBody>
                    <a:bodyPr/>
                    <a:lstStyle/>
                    <a:p>
                      <a:r>
                        <a:rPr lang="en-US" sz="1100" dirty="0" smtClean="0"/>
                        <a:t>Drafts that have been circulated outside</a:t>
                      </a:r>
                      <a:r>
                        <a:rPr lang="en-US" sz="1100" baseline="0" dirty="0" smtClean="0"/>
                        <a:t> of government of that have been relied upon </a:t>
                      </a:r>
                      <a:endParaRPr lang="en-US" sz="1100" dirty="0"/>
                    </a:p>
                  </a:txBody>
                  <a:tcPr/>
                </a:tc>
              </a:tr>
              <a:tr h="1161826">
                <a:tc>
                  <a:txBody>
                    <a:bodyPr/>
                    <a:lstStyle/>
                    <a:p>
                      <a:r>
                        <a:rPr lang="en-US" sz="1100" dirty="0" smtClean="0"/>
                        <a:t>Arrest warrants</a:t>
                      </a:r>
                      <a:r>
                        <a:rPr lang="en-US" sz="1100" baseline="0" dirty="0" smtClean="0"/>
                        <a:t> AFTER issuance (unless access restricted by Court order) </a:t>
                      </a:r>
                      <a:endParaRPr lang="en-US" sz="1100" dirty="0"/>
                    </a:p>
                  </a:txBody>
                  <a:tcPr/>
                </a:tc>
                <a:tc>
                  <a:txBody>
                    <a:bodyPr/>
                    <a:lstStyle/>
                    <a:p>
                      <a:r>
                        <a:rPr lang="en-US" sz="1100" dirty="0" smtClean="0"/>
                        <a:t>Search warrants (unless access  is restricted by </a:t>
                      </a:r>
                      <a:r>
                        <a:rPr lang="en-US" sz="1100" dirty="0" smtClean="0"/>
                        <a:t>a</a:t>
                      </a:r>
                      <a:r>
                        <a:rPr lang="en-US" sz="1100" baseline="0" dirty="0" smtClean="0"/>
                        <a:t> </a:t>
                      </a:r>
                      <a:r>
                        <a:rPr lang="en-US" sz="1100" baseline="0" dirty="0" smtClean="0"/>
                        <a:t>Court )</a:t>
                      </a:r>
                      <a:endParaRPr lang="en-US" sz="1100" dirty="0"/>
                    </a:p>
                  </a:txBody>
                  <a:tcPr/>
                </a:tc>
                <a:tc>
                  <a:txBody>
                    <a:bodyPr/>
                    <a:lstStyle/>
                    <a:p>
                      <a:r>
                        <a:rPr lang="en-US" sz="1100" dirty="0" smtClean="0"/>
                        <a:t>Records regarding formal discipline</a:t>
                      </a:r>
                      <a:r>
                        <a:rPr lang="en-US" sz="1100" baseline="0" dirty="0" smtClean="0"/>
                        <a:t> of a government employee (if discipline upheld) </a:t>
                      </a:r>
                      <a:endParaRPr lang="en-US" sz="1100" dirty="0"/>
                    </a:p>
                  </a:txBody>
                  <a:tcPr/>
                </a:tc>
              </a:tr>
            </a:tbl>
          </a:graphicData>
        </a:graphic>
      </p:graphicFrame>
    </p:spTree>
    <p:extLst>
      <p:ext uri="{BB962C8B-B14F-4D97-AF65-F5344CB8AC3E}">
        <p14:creationId xmlns:p14="http://schemas.microsoft.com/office/powerpoint/2010/main" val="909331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PRIVATE RECORDS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Generally, Private records are those where the subject of the record is entitled to have them but they aren’t subject to public disclosure. </a:t>
            </a:r>
          </a:p>
          <a:p>
            <a:r>
              <a:rPr lang="en-US" dirty="0" smtClean="0"/>
              <a:t>Examples: </a:t>
            </a:r>
          </a:p>
          <a:p>
            <a:pPr lvl="1"/>
            <a:r>
              <a:rPr lang="en-US" dirty="0"/>
              <a:t>Records showing an individual’s eligibility for insurance, social services, welfare benefits. </a:t>
            </a:r>
          </a:p>
          <a:p>
            <a:pPr lvl="1"/>
            <a:r>
              <a:rPr lang="en-US" dirty="0"/>
              <a:t>Records indicating a social security number or federal employer Identification number (generally). </a:t>
            </a:r>
          </a:p>
          <a:p>
            <a:pPr lvl="1"/>
            <a:r>
              <a:rPr lang="en-US" dirty="0"/>
              <a:t>Records that show Driver’s License number </a:t>
            </a:r>
          </a:p>
          <a:p>
            <a:pPr lvl="1"/>
            <a:r>
              <a:rPr lang="en-US" dirty="0"/>
              <a:t>Criminal Background Checks or credit history reports </a:t>
            </a:r>
          </a:p>
          <a:p>
            <a:r>
              <a:rPr lang="en-US" dirty="0" smtClean="0"/>
              <a:t>In general you can provide private records to the “SUBJECT of the record” </a:t>
            </a:r>
          </a:p>
          <a:p>
            <a:pPr lvl="1"/>
            <a:r>
              <a:rPr lang="en-US" dirty="0" smtClean="0"/>
              <a:t>If the “subject of the record” is a child, then the parent or guardian can request the records. </a:t>
            </a:r>
          </a:p>
          <a:p>
            <a:r>
              <a:rPr lang="en-US" dirty="0" smtClean="0"/>
              <a:t>Private records can also be disclosed if the subject signs a notarized release, to other agencies under record sharing provisions, or through a GRAMA compliant Court Order. </a:t>
            </a:r>
          </a:p>
          <a:p>
            <a:pPr lvl="1"/>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21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793" y="309197"/>
            <a:ext cx="2096813" cy="1304651"/>
          </a:xfrm>
          <a:prstGeom prst="rect">
            <a:avLst/>
          </a:prstGeom>
        </p:spPr>
      </p:pic>
    </p:spTree>
    <p:extLst>
      <p:ext uri="{BB962C8B-B14F-4D97-AF65-F5344CB8AC3E}">
        <p14:creationId xmlns:p14="http://schemas.microsoft.com/office/powerpoint/2010/main" val="1617198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sz="1600" b="1" dirty="0"/>
              <a:t>Most Voter registration Records are </a:t>
            </a:r>
            <a:r>
              <a:rPr lang="en-US" sz="1600" b="1" dirty="0" smtClean="0"/>
              <a:t>PUBLIC—EXCEPT:</a:t>
            </a:r>
            <a:endParaRPr lang="en-US" sz="1600" b="1" dirty="0"/>
          </a:p>
          <a:p>
            <a:pPr lvl="1"/>
            <a:r>
              <a:rPr lang="en-US" sz="1600" dirty="0"/>
              <a:t>The lieutenant governor or a county clerk shall classify the voter registration record of an individual who preregisters to vote as a </a:t>
            </a:r>
            <a:r>
              <a:rPr lang="en-US" sz="1600" b="1" dirty="0"/>
              <a:t>private record </a:t>
            </a:r>
            <a:r>
              <a:rPr lang="en-US" sz="1600" dirty="0"/>
              <a:t>until the day on which the individual turns 18 years of age.</a:t>
            </a:r>
          </a:p>
          <a:p>
            <a:pPr lvl="1"/>
            <a:endParaRPr lang="en-US" sz="1600" dirty="0"/>
          </a:p>
          <a:p>
            <a:pPr marL="347472" lvl="1" indent="0">
              <a:buNone/>
            </a:pPr>
            <a:r>
              <a:rPr lang="en-US" sz="1600" b="1" dirty="0"/>
              <a:t>AND </a:t>
            </a:r>
          </a:p>
          <a:p>
            <a:pPr marL="347472" lvl="1" indent="0">
              <a:buNone/>
            </a:pPr>
            <a:endParaRPr lang="en-US" sz="1600" b="1" dirty="0"/>
          </a:p>
          <a:p>
            <a:pPr lvl="1"/>
            <a:r>
              <a:rPr lang="en-US" sz="1600" dirty="0"/>
              <a:t>The lieutenant governor or a county clerk shall classify the voter registration record of a voter as a private record if the voter submits:</a:t>
            </a:r>
          </a:p>
          <a:p>
            <a:pPr lvl="2"/>
            <a:r>
              <a:rPr lang="en-US" sz="1600" dirty="0"/>
              <a:t>(</a:t>
            </a:r>
            <a:r>
              <a:rPr lang="en-US" sz="1600" dirty="0"/>
              <a:t>i</a:t>
            </a:r>
            <a:r>
              <a:rPr lang="en-US" sz="1600" dirty="0"/>
              <a:t>) a written application, created by the lieutenant governor, requesting that the voter’s voter registration record be classified as private; and</a:t>
            </a:r>
          </a:p>
          <a:p>
            <a:pPr lvl="2"/>
            <a:r>
              <a:rPr lang="en-US" sz="1600" dirty="0"/>
              <a:t>(ii) provides evidence to the lieutenant governor or a county clerk establishing that release of the information on the voter’s voter registration record is likely to put the voter or a member of the voter’s household’s life or safety at risk, or to put the voter or a member of the voter’s household at risk of being stalked or harassed.</a:t>
            </a:r>
          </a:p>
          <a:p>
            <a:r>
              <a:rPr lang="en-US" sz="1600" dirty="0" smtClean="0">
                <a:solidFill>
                  <a:schemeClr val="accent5">
                    <a:lumMod val="75000"/>
                  </a:schemeClr>
                </a:solidFill>
              </a:rPr>
              <a:t>NOTE: An initiative pack and a referendum packet are PUBLIC, after the packet is submitted to the County Clerk. </a:t>
            </a:r>
            <a:endParaRPr lang="en-US" sz="16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0F34312E-D532-47E1-B7CD-145049FED826}" type="slidenum">
              <a:rPr lang="en-US" smtClean="0"/>
              <a:t>22</a:t>
            </a:fld>
            <a:endParaRPr lang="en-US" dirty="0"/>
          </a:p>
        </p:txBody>
      </p:sp>
      <p:sp>
        <p:nvSpPr>
          <p:cNvPr id="5" name="Title 4"/>
          <p:cNvSpPr>
            <a:spLocks noGrp="1"/>
          </p:cNvSpPr>
          <p:nvPr>
            <p:ph type="title"/>
          </p:nvPr>
        </p:nvSpPr>
        <p:spPr/>
        <p:txBody>
          <a:bodyPr/>
          <a:lstStyle/>
          <a:p>
            <a:r>
              <a:rPr lang="en-US" dirty="0" smtClean="0"/>
              <a:t>Voter Registration Records </a:t>
            </a:r>
            <a:endParaRPr lang="en-US" dirty="0"/>
          </a:p>
        </p:txBody>
      </p:sp>
      <p:sp>
        <p:nvSpPr>
          <p:cNvPr id="7" name="Text Placeholder 6"/>
          <p:cNvSpPr>
            <a:spLocks noGrp="1"/>
          </p:cNvSpPr>
          <p:nvPr>
            <p:ph type="body" sz="half" idx="2"/>
          </p:nvPr>
        </p:nvSpPr>
        <p:spPr/>
        <p:txBody>
          <a:bodyPr/>
          <a:lstStyle/>
          <a:p>
            <a:r>
              <a:rPr lang="en-US" dirty="0" smtClean="0"/>
              <a:t>When in Doubt, seek legal advice! </a:t>
            </a:r>
            <a:endParaRPr lang="en-US" dirty="0" smtClean="0"/>
          </a:p>
          <a:p>
            <a:r>
              <a:rPr lang="en-US" dirty="0" smtClean="0"/>
              <a:t>63G-2-301(l) </a:t>
            </a:r>
            <a:endParaRPr lang="en-US" dirty="0"/>
          </a:p>
        </p:txBody>
      </p:sp>
    </p:spTree>
    <p:extLst>
      <p:ext uri="{BB962C8B-B14F-4D97-AF65-F5344CB8AC3E}">
        <p14:creationId xmlns:p14="http://schemas.microsoft.com/office/powerpoint/2010/main" val="428544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EXAMPLES OF PRIVATE RECORDS </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R</a:t>
            </a:r>
            <a:r>
              <a:rPr lang="en-US" dirty="0" smtClean="0"/>
              <a:t>ecords </a:t>
            </a:r>
            <a:r>
              <a:rPr lang="en-US" dirty="0"/>
              <a:t>concerning a current or former employee of, or applicant for employment with a governmental entity, including performance evaluations and personal status information such as race, religion, or </a:t>
            </a:r>
            <a:r>
              <a:rPr lang="en-US" dirty="0" smtClean="0"/>
              <a:t>disabilities;</a:t>
            </a:r>
            <a:endParaRPr lang="en-US" dirty="0"/>
          </a:p>
          <a:p>
            <a:r>
              <a:rPr lang="en-US" dirty="0" smtClean="0"/>
              <a:t>Most records </a:t>
            </a:r>
            <a:r>
              <a:rPr lang="en-US" dirty="0"/>
              <a:t>describing an individual’s finances, </a:t>
            </a:r>
          </a:p>
          <a:p>
            <a:r>
              <a:rPr lang="en-US" dirty="0" smtClean="0"/>
              <a:t>CATCH-ALL (Sort of): </a:t>
            </a:r>
            <a:r>
              <a:rPr lang="en-US" b="1" dirty="0" smtClean="0"/>
              <a:t>Other </a:t>
            </a:r>
            <a:r>
              <a:rPr lang="en-US" b="1" dirty="0"/>
              <a:t>records containing data on individuals the disclosure of which constitutes a clearly unwarranted invasion of personal </a:t>
            </a:r>
            <a:r>
              <a:rPr lang="en-US" b="1" dirty="0" smtClean="0"/>
              <a:t>privacy</a:t>
            </a:r>
            <a:r>
              <a:rPr lang="en-US" dirty="0" smtClean="0"/>
              <a:t>. </a:t>
            </a:r>
          </a:p>
          <a:p>
            <a:r>
              <a:rPr lang="en-US" dirty="0" smtClean="0">
                <a:solidFill>
                  <a:srgbClr val="FFFF00"/>
                </a:solidFill>
                <a:effectLst>
                  <a:outerShdw blurRad="38100" dist="38100" dir="2700000" algn="tl">
                    <a:srgbClr val="000000">
                      <a:alpha val="43137"/>
                    </a:srgbClr>
                  </a:outerShdw>
                </a:effectLst>
              </a:rPr>
              <a:t>Discussion: What is a “clearly unwarranted invasion of privacy” </a:t>
            </a:r>
            <a:endParaRPr lang="en-US" dirty="0">
              <a:solidFill>
                <a:srgbClr val="FFFF00"/>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23</a:t>
            </a:fld>
            <a:endParaRPr lang="en-US" dirty="0"/>
          </a:p>
        </p:txBody>
      </p:sp>
    </p:spTree>
    <p:extLst>
      <p:ext uri="{BB962C8B-B14F-4D97-AF65-F5344CB8AC3E}">
        <p14:creationId xmlns:p14="http://schemas.microsoft.com/office/powerpoint/2010/main" val="2434962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0955"/>
            <a:ext cx="8229600" cy="1143000"/>
          </a:xfrm>
        </p:spPr>
        <p:txBody>
          <a:bodyPr/>
          <a:lstStyle/>
          <a:p>
            <a:r>
              <a:rPr lang="en-US" dirty="0" smtClean="0"/>
              <a:t>PROTECTED RECORDS</a:t>
            </a:r>
            <a:endParaRPr lang="en-US" dirty="0"/>
          </a:p>
        </p:txBody>
      </p:sp>
      <p:sp>
        <p:nvSpPr>
          <p:cNvPr id="3" name="Content Placeholder 2"/>
          <p:cNvSpPr>
            <a:spLocks noGrp="1"/>
          </p:cNvSpPr>
          <p:nvPr>
            <p:ph idx="1"/>
          </p:nvPr>
        </p:nvSpPr>
        <p:spPr/>
        <p:txBody>
          <a:bodyPr>
            <a:normAutofit/>
          </a:bodyPr>
          <a:lstStyle/>
          <a:p>
            <a:r>
              <a:rPr lang="en-US" u="sng" dirty="0" smtClean="0"/>
              <a:t>Generally, </a:t>
            </a:r>
            <a:r>
              <a:rPr lang="en-US" dirty="0" smtClean="0"/>
              <a:t>protected records are those that are not about a specific person, but it isn’t in the state’s interest to release them. </a:t>
            </a:r>
          </a:p>
          <a:p>
            <a:r>
              <a:rPr lang="en-US" dirty="0" smtClean="0"/>
              <a:t>There are 65 categories of protected records—you should familiarize yourself with the ones that apply to your municipality.  </a:t>
            </a:r>
          </a:p>
          <a:p>
            <a:r>
              <a:rPr lang="en-US" dirty="0" smtClean="0"/>
              <a:t>Protected records can only be provided to: </a:t>
            </a:r>
          </a:p>
          <a:p>
            <a:pPr lvl="1"/>
            <a:r>
              <a:rPr lang="en-US" dirty="0" smtClean="0"/>
              <a:t>The person who submitted the record; </a:t>
            </a:r>
          </a:p>
          <a:p>
            <a:pPr lvl="1"/>
            <a:r>
              <a:rPr lang="en-US" dirty="0" smtClean="0"/>
              <a:t>Anyone who has a power of attorney for ALL persons and governmental entities whose interests are protected by the classification” (I have never seen one);  </a:t>
            </a:r>
          </a:p>
          <a:p>
            <a:pPr lvl="1"/>
            <a:r>
              <a:rPr lang="en-US" dirty="0" smtClean="0"/>
              <a:t>Other governmental entities through record sharing provisions </a:t>
            </a:r>
          </a:p>
          <a:p>
            <a:pPr lvl="1"/>
            <a:r>
              <a:rPr lang="en-US" dirty="0" smtClean="0"/>
              <a:t>With a GRAMA compliant Court Order. </a:t>
            </a:r>
          </a:p>
        </p:txBody>
      </p:sp>
      <p:sp>
        <p:nvSpPr>
          <p:cNvPr id="4" name="Slide Number Placeholder 3"/>
          <p:cNvSpPr>
            <a:spLocks noGrp="1"/>
          </p:cNvSpPr>
          <p:nvPr>
            <p:ph type="sldNum" sz="quarter" idx="12"/>
          </p:nvPr>
        </p:nvSpPr>
        <p:spPr/>
        <p:txBody>
          <a:bodyPr/>
          <a:lstStyle/>
          <a:p>
            <a:fld id="{0F34312E-D532-47E1-B7CD-145049FED826}" type="slidenum">
              <a:rPr lang="en-US" smtClean="0"/>
              <a:t>24</a:t>
            </a:fld>
            <a:endParaRPr lang="en-US" dirty="0"/>
          </a:p>
        </p:txBody>
      </p:sp>
    </p:spTree>
    <p:extLst>
      <p:ext uri="{BB962C8B-B14F-4D97-AF65-F5344CB8AC3E}">
        <p14:creationId xmlns:p14="http://schemas.microsoft.com/office/powerpoint/2010/main" val="188590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77256065"/>
              </p:ext>
            </p:extLst>
          </p:nvPr>
        </p:nvGraphicFramePr>
        <p:xfrm>
          <a:off x="3200400" y="273050"/>
          <a:ext cx="5486400" cy="5365749"/>
        </p:xfrm>
        <a:graphic>
          <a:graphicData uri="http://schemas.openxmlformats.org/drawingml/2006/table">
            <a:tbl>
              <a:tblPr firstRow="1" bandRow="1">
                <a:tableStyleId>{5C22544A-7EE6-4342-B048-85BDC9FD1C3A}</a:tableStyleId>
              </a:tblPr>
              <a:tblGrid>
                <a:gridCol w="1828800"/>
                <a:gridCol w="1828800"/>
                <a:gridCol w="1828800"/>
              </a:tblGrid>
              <a:tr h="1272291">
                <a:tc>
                  <a:txBody>
                    <a:bodyPr/>
                    <a:lstStyle/>
                    <a:p>
                      <a:r>
                        <a:rPr lang="en-US" sz="1000" dirty="0" smtClean="0"/>
                        <a:t>Test</a:t>
                      </a:r>
                      <a:r>
                        <a:rPr lang="en-US" sz="1000" baseline="0" dirty="0" smtClean="0"/>
                        <a:t> questions and answers  that might be used again </a:t>
                      </a:r>
                      <a:endParaRPr lang="en-US" sz="1000" dirty="0"/>
                    </a:p>
                  </a:txBody>
                  <a:tcPr/>
                </a:tc>
                <a:tc>
                  <a:txBody>
                    <a:bodyPr/>
                    <a:lstStyle/>
                    <a:p>
                      <a:r>
                        <a:rPr lang="en-US" sz="1000" dirty="0" smtClean="0"/>
                        <a:t>Records</a:t>
                      </a:r>
                      <a:r>
                        <a:rPr lang="en-US" sz="1000" baseline="0" dirty="0" smtClean="0"/>
                        <a:t> that would impair government procurement proceedings (but not the final contract) </a:t>
                      </a:r>
                      <a:endParaRPr lang="en-US" sz="1000" dirty="0"/>
                    </a:p>
                  </a:txBody>
                  <a:tcPr/>
                </a:tc>
                <a:tc>
                  <a:txBody>
                    <a:bodyPr/>
                    <a:lstStyle/>
                    <a:p>
                      <a:r>
                        <a:rPr lang="en-US" sz="1000" dirty="0" smtClean="0"/>
                        <a:t>Records</a:t>
                      </a:r>
                      <a:r>
                        <a:rPr lang="en-US" sz="1000" baseline="0" dirty="0" smtClean="0"/>
                        <a:t> that would show value of real property that government is considering buying … with exceptions </a:t>
                      </a:r>
                      <a:endParaRPr lang="en-US" sz="1000" dirty="0"/>
                    </a:p>
                  </a:txBody>
                  <a:tcPr/>
                </a:tc>
              </a:tr>
              <a:tr h="1548876">
                <a:tc>
                  <a:txBody>
                    <a:bodyPr/>
                    <a:lstStyle/>
                    <a:p>
                      <a:r>
                        <a:rPr lang="en-US" sz="1000" b="1" dirty="0" smtClean="0"/>
                        <a:t>Records</a:t>
                      </a:r>
                      <a:r>
                        <a:rPr lang="en-US" sz="1000" b="1" baseline="0" dirty="0" smtClean="0"/>
                        <a:t> maintained for civil or criminal enforcement if release of the records would interfere with the audit, disciplinary or enforcement process </a:t>
                      </a:r>
                      <a:endParaRPr lang="en-US" sz="1000" b="1" dirty="0"/>
                    </a:p>
                  </a:txBody>
                  <a:tcPr/>
                </a:tc>
                <a:tc>
                  <a:txBody>
                    <a:bodyPr/>
                    <a:lstStyle/>
                    <a:p>
                      <a:r>
                        <a:rPr lang="en-US" sz="1000" b="1" dirty="0" smtClean="0"/>
                        <a:t>Records</a:t>
                      </a:r>
                      <a:r>
                        <a:rPr lang="en-US" sz="1000" b="1" baseline="0" dirty="0" smtClean="0"/>
                        <a:t> which, if disclosed, would jeopardize the life or safety of an individual, or the security of governmental property </a:t>
                      </a:r>
                      <a:endParaRPr lang="en-US" sz="1000" b="1" dirty="0"/>
                    </a:p>
                  </a:txBody>
                  <a:tcPr/>
                </a:tc>
                <a:tc>
                  <a:txBody>
                    <a:bodyPr/>
                    <a:lstStyle/>
                    <a:p>
                      <a:r>
                        <a:rPr lang="en-US" sz="1000" b="1" dirty="0" smtClean="0"/>
                        <a:t>Records</a:t>
                      </a:r>
                      <a:r>
                        <a:rPr lang="en-US" sz="1000" b="1" baseline="0" dirty="0" smtClean="0"/>
                        <a:t> that, if released would jeopardize the safety of a correctional facility </a:t>
                      </a:r>
                      <a:endParaRPr lang="en-US" sz="1000" b="1" dirty="0"/>
                    </a:p>
                  </a:txBody>
                  <a:tcPr/>
                </a:tc>
              </a:tr>
              <a:tr h="1548876">
                <a:tc>
                  <a:txBody>
                    <a:bodyPr/>
                    <a:lstStyle/>
                    <a:p>
                      <a:r>
                        <a:rPr lang="en-US" sz="1000" b="1" dirty="0" smtClean="0"/>
                        <a:t>Governmental</a:t>
                      </a:r>
                      <a:r>
                        <a:rPr lang="en-US" sz="1000" b="1" baseline="0" dirty="0" smtClean="0"/>
                        <a:t> Audit records during the audit process, if release would threaten the audit process </a:t>
                      </a:r>
                      <a:endParaRPr lang="en-US" sz="1000" b="1" dirty="0"/>
                    </a:p>
                  </a:txBody>
                  <a:tcPr/>
                </a:tc>
                <a:tc>
                  <a:txBody>
                    <a:bodyPr/>
                    <a:lstStyle/>
                    <a:p>
                      <a:r>
                        <a:rPr lang="en-US" sz="1000" b="1" dirty="0" smtClean="0"/>
                        <a:t>Attorney client privilege </a:t>
                      </a:r>
                      <a:endParaRPr lang="en-US" sz="1000" b="1" dirty="0"/>
                    </a:p>
                  </a:txBody>
                  <a:tcPr/>
                </a:tc>
                <a:tc>
                  <a:txBody>
                    <a:bodyPr/>
                    <a:lstStyle/>
                    <a:p>
                      <a:r>
                        <a:rPr lang="en-US" sz="1000" b="1" dirty="0" smtClean="0"/>
                        <a:t>Records</a:t>
                      </a:r>
                      <a:r>
                        <a:rPr lang="en-US" sz="1000" b="1" baseline="0" dirty="0" smtClean="0"/>
                        <a:t> that reveal the location of historic prehistoric paleontological records if security would be compromised </a:t>
                      </a:r>
                      <a:endParaRPr lang="en-US" sz="1000" b="1" dirty="0"/>
                    </a:p>
                  </a:txBody>
                  <a:tcPr/>
                </a:tc>
              </a:tr>
              <a:tr h="995706">
                <a:tc>
                  <a:txBody>
                    <a:bodyPr/>
                    <a:lstStyle/>
                    <a:p>
                      <a:r>
                        <a:rPr lang="en-US" sz="1000" b="1" dirty="0" smtClean="0"/>
                        <a:t>Transcripts and minutes of the closed portion of</a:t>
                      </a:r>
                      <a:r>
                        <a:rPr lang="en-US" sz="1000" b="1" baseline="0" dirty="0" smtClean="0"/>
                        <a:t> a closed meeting </a:t>
                      </a:r>
                      <a:endParaRPr lang="en-US" sz="1000" b="1" dirty="0"/>
                    </a:p>
                  </a:txBody>
                  <a:tcPr/>
                </a:tc>
                <a:tc>
                  <a:txBody>
                    <a:bodyPr/>
                    <a:lstStyle/>
                    <a:p>
                      <a:r>
                        <a:rPr lang="en-US" sz="1000" b="1" dirty="0" smtClean="0"/>
                        <a:t>Records that show the location of explosives</a:t>
                      </a:r>
                      <a:r>
                        <a:rPr lang="en-US" sz="1000" b="1" baseline="0" dirty="0" smtClean="0"/>
                        <a:t> </a:t>
                      </a:r>
                      <a:endParaRPr lang="en-US" sz="1000" b="1" dirty="0"/>
                    </a:p>
                  </a:txBody>
                  <a:tcPr/>
                </a:tc>
                <a:tc>
                  <a:txBody>
                    <a:bodyPr/>
                    <a:lstStyle/>
                    <a:p>
                      <a:r>
                        <a:rPr lang="en-US" sz="1000" b="1" dirty="0" smtClean="0"/>
                        <a:t>…AND LOTS OF OTHERS </a:t>
                      </a:r>
                      <a:endParaRPr lang="en-US" sz="1000" b="1" dirty="0"/>
                    </a:p>
                  </a:txBody>
                  <a:tcPr/>
                </a:tc>
              </a:tr>
            </a:tbl>
          </a:graphicData>
        </a:graphic>
      </p:graphicFrame>
      <p:sp>
        <p:nvSpPr>
          <p:cNvPr id="4" name="Slide Number Placeholder 3"/>
          <p:cNvSpPr>
            <a:spLocks noGrp="1"/>
          </p:cNvSpPr>
          <p:nvPr>
            <p:ph type="sldNum" sz="quarter" idx="12"/>
          </p:nvPr>
        </p:nvSpPr>
        <p:spPr/>
        <p:txBody>
          <a:bodyPr/>
          <a:lstStyle/>
          <a:p>
            <a:fld id="{0F34312E-D532-47E1-B7CD-145049FED826}" type="slidenum">
              <a:rPr lang="en-US" smtClean="0"/>
              <a:t>25</a:t>
            </a:fld>
            <a:endParaRPr lang="en-US" dirty="0"/>
          </a:p>
        </p:txBody>
      </p:sp>
      <p:sp>
        <p:nvSpPr>
          <p:cNvPr id="2" name="Title 1"/>
          <p:cNvSpPr>
            <a:spLocks noGrp="1"/>
          </p:cNvSpPr>
          <p:nvPr>
            <p:ph type="title"/>
          </p:nvPr>
        </p:nvSpPr>
        <p:spPr/>
        <p:txBody>
          <a:bodyPr>
            <a:normAutofit/>
          </a:bodyPr>
          <a:lstStyle/>
          <a:p>
            <a:r>
              <a:rPr lang="en-US" dirty="0" smtClean="0"/>
              <a:t>EXAMPLES OF PROTECTED RECORDS: </a:t>
            </a:r>
            <a:endParaRPr lang="en-US" dirty="0"/>
          </a:p>
        </p:txBody>
      </p:sp>
      <p:sp>
        <p:nvSpPr>
          <p:cNvPr id="5" name="Text Placeholder 4"/>
          <p:cNvSpPr>
            <a:spLocks noGrp="1"/>
          </p:cNvSpPr>
          <p:nvPr>
            <p:ph type="body" sz="half" idx="2"/>
          </p:nvPr>
        </p:nvSpPr>
        <p:spPr/>
        <p:txBody>
          <a:bodyPr/>
          <a:lstStyle/>
          <a:p>
            <a:r>
              <a:rPr lang="en-US" dirty="0" smtClean="0"/>
              <a:t>63G-2-305 </a:t>
            </a:r>
            <a:endParaRPr lang="en-US" dirty="0"/>
          </a:p>
        </p:txBody>
      </p:sp>
    </p:spTree>
    <p:extLst>
      <p:ext uri="{BB962C8B-B14F-4D97-AF65-F5344CB8AC3E}">
        <p14:creationId xmlns:p14="http://schemas.microsoft.com/office/powerpoint/2010/main" val="2429719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Internal Investigations: </a:t>
            </a:r>
            <a:br>
              <a:rPr lang="en-US" dirty="0" smtClean="0"/>
            </a:br>
            <a:r>
              <a:rPr lang="en-US" dirty="0" smtClean="0"/>
              <a:t>A protected record…sometimes…  </a:t>
            </a:r>
            <a:endParaRPr lang="en-US" dirty="0"/>
          </a:p>
        </p:txBody>
      </p:sp>
      <p:sp>
        <p:nvSpPr>
          <p:cNvPr id="3" name="Content Placeholder 2"/>
          <p:cNvSpPr>
            <a:spLocks noGrp="1"/>
          </p:cNvSpPr>
          <p:nvPr>
            <p:ph idx="1"/>
          </p:nvPr>
        </p:nvSpPr>
        <p:spPr/>
        <p:txBody>
          <a:bodyPr>
            <a:normAutofit/>
          </a:bodyPr>
          <a:lstStyle/>
          <a:p>
            <a:pPr>
              <a:lnSpc>
                <a:spcPct val="80000"/>
              </a:lnSpc>
            </a:pPr>
            <a:r>
              <a:rPr lang="en-US" altLang="en-US" dirty="0" smtClean="0">
                <a:latin typeface="Tw Cen MT" panose="020B0602020104020603" pitchFamily="34" charset="0"/>
                <a:cs typeface="Times New Roman" pitchFamily="18" charset="0"/>
              </a:rPr>
              <a:t>Records </a:t>
            </a:r>
            <a:r>
              <a:rPr lang="en-US" altLang="en-US" dirty="0">
                <a:latin typeface="Tw Cen MT" panose="020B0602020104020603" pitchFamily="34" charset="0"/>
                <a:cs typeface="Times New Roman" pitchFamily="18" charset="0"/>
              </a:rPr>
              <a:t>created or maintained for civil or administrative enforcement purposes or for discipline or  licensing, purposes are </a:t>
            </a:r>
            <a:r>
              <a:rPr lang="en-US" altLang="en-US" dirty="0">
                <a:solidFill>
                  <a:srgbClr val="FFFF00"/>
                </a:solidFill>
                <a:effectLst>
                  <a:outerShdw blurRad="38100" dist="38100" dir="2700000" algn="tl">
                    <a:srgbClr val="000000">
                      <a:alpha val="43137"/>
                    </a:srgbClr>
                  </a:outerShdw>
                </a:effectLst>
                <a:latin typeface="Tw Cen MT" panose="020B0602020104020603" pitchFamily="34" charset="0"/>
                <a:cs typeface="Times New Roman" pitchFamily="18" charset="0"/>
              </a:rPr>
              <a:t>PROTECTED </a:t>
            </a:r>
            <a:r>
              <a:rPr lang="en-US" altLang="en-US" u="sng" dirty="0">
                <a:solidFill>
                  <a:srgbClr val="FFFF00"/>
                </a:solidFill>
                <a:effectLst>
                  <a:outerShdw blurRad="38100" dist="38100" dir="2700000" algn="tl">
                    <a:srgbClr val="000000">
                      <a:alpha val="43137"/>
                    </a:srgbClr>
                  </a:outerShdw>
                </a:effectLst>
                <a:latin typeface="Tw Cen MT" panose="020B0602020104020603" pitchFamily="34" charset="0"/>
                <a:cs typeface="Times New Roman" pitchFamily="18" charset="0"/>
              </a:rPr>
              <a:t>IF</a:t>
            </a:r>
            <a:r>
              <a:rPr lang="en-US" altLang="en-US" dirty="0">
                <a:solidFill>
                  <a:srgbClr val="FFFF00"/>
                </a:solidFill>
                <a:effectLst>
                  <a:outerShdw blurRad="38100" dist="38100" dir="2700000" algn="tl">
                    <a:srgbClr val="000000">
                      <a:alpha val="43137"/>
                    </a:srgbClr>
                  </a:outerShdw>
                </a:effectLst>
                <a:latin typeface="Tw Cen MT" panose="020B0602020104020603" pitchFamily="34" charset="0"/>
                <a:cs typeface="Times New Roman" pitchFamily="18" charset="0"/>
              </a:rPr>
              <a:t>  </a:t>
            </a:r>
            <a:r>
              <a:rPr lang="en-US" altLang="en-US" dirty="0">
                <a:latin typeface="Tw Cen MT" panose="020B0602020104020603" pitchFamily="34" charset="0"/>
                <a:cs typeface="Times New Roman" pitchFamily="18" charset="0"/>
              </a:rPr>
              <a:t>release of the records:</a:t>
            </a:r>
          </a:p>
          <a:p>
            <a:pPr lvl="1">
              <a:lnSpc>
                <a:spcPct val="80000"/>
              </a:lnSpc>
            </a:pPr>
            <a:r>
              <a:rPr lang="en-US" altLang="en-US" dirty="0">
                <a:latin typeface="Tw Cen MT" panose="020B0602020104020603" pitchFamily="34" charset="0"/>
                <a:cs typeface="Times New Roman" pitchFamily="18" charset="0"/>
              </a:rPr>
              <a:t>could interfere with the investigation or the disciplinary, or enforcement proceedings; OR</a:t>
            </a:r>
          </a:p>
          <a:p>
            <a:pPr lvl="1">
              <a:lnSpc>
                <a:spcPct val="80000"/>
              </a:lnSpc>
            </a:pPr>
            <a:r>
              <a:rPr lang="en-US" altLang="en-US" dirty="0">
                <a:latin typeface="Tw Cen MT" panose="020B0602020104020603" pitchFamily="34" charset="0"/>
                <a:cs typeface="Times New Roman" pitchFamily="18" charset="0"/>
              </a:rPr>
              <a:t>would create a danger of depriving a person of a right to a fair trial or impartial hearing; OR </a:t>
            </a:r>
          </a:p>
          <a:p>
            <a:pPr lvl="1">
              <a:lnSpc>
                <a:spcPct val="80000"/>
              </a:lnSpc>
            </a:pPr>
            <a:r>
              <a:rPr lang="en-US" altLang="en-US" dirty="0">
                <a:latin typeface="Tw Cen MT" panose="020B0602020104020603" pitchFamily="34" charset="0"/>
                <a:cs typeface="Times New Roman" pitchFamily="18" charset="0"/>
              </a:rPr>
              <a:t>reasonably could be expected to disclose the identity of a source who is not generally known outside of government OR</a:t>
            </a:r>
          </a:p>
          <a:p>
            <a:pPr lvl="1">
              <a:lnSpc>
                <a:spcPct val="80000"/>
              </a:lnSpc>
            </a:pPr>
            <a:r>
              <a:rPr lang="en-US" altLang="en-US" dirty="0">
                <a:latin typeface="Tw Cen MT" panose="020B0602020104020603" pitchFamily="34" charset="0"/>
                <a:cs typeface="Times New Roman" pitchFamily="18" charset="0"/>
              </a:rPr>
              <a:t>reasonably could be expected to disclose investigative or audit techniques, procedures, policies, or orders not generally known outside of government if disclosure would interfere with enforcement or audit efforts. </a:t>
            </a:r>
          </a:p>
          <a:p>
            <a:r>
              <a:rPr lang="en-US" dirty="0" smtClean="0">
                <a:solidFill>
                  <a:schemeClr val="tx1"/>
                </a:solidFill>
                <a:latin typeface="Tw Cen MT" panose="020B0602020104020603" pitchFamily="34" charset="0"/>
              </a:rPr>
              <a:t>If you work with a law enforcement agency, be sure to review requests for investigations with an attorney</a:t>
            </a:r>
            <a:r>
              <a:rPr lang="en-US" dirty="0" smtClean="0">
                <a:latin typeface="Calibri" panose="020F0502020204030204" pitchFamily="34" charset="0"/>
              </a:rPr>
              <a:t>. </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F34312E-D532-47E1-B7CD-145049FED826}" type="slidenum">
              <a:rPr lang="en-US" smtClean="0"/>
              <a:t>26</a:t>
            </a:fld>
            <a:endParaRPr lang="en-US" dirty="0"/>
          </a:p>
        </p:txBody>
      </p:sp>
    </p:spTree>
    <p:extLst>
      <p:ext uri="{BB962C8B-B14F-4D97-AF65-F5344CB8AC3E}">
        <p14:creationId xmlns:p14="http://schemas.microsoft.com/office/powerpoint/2010/main" val="910359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CONTROLLED RECORDS </a:t>
            </a:r>
            <a:endParaRPr lang="en-US" dirty="0"/>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smtClean="0"/>
              <a:t>A record may be classified as CONTROLLED if: </a:t>
            </a:r>
          </a:p>
          <a:p>
            <a:pPr lvl="1"/>
            <a:r>
              <a:rPr lang="en-US" dirty="0" smtClean="0"/>
              <a:t>1.</a:t>
            </a:r>
            <a:r>
              <a:rPr lang="en-US" dirty="0"/>
              <a:t> </a:t>
            </a:r>
            <a:r>
              <a:rPr lang="en-US" dirty="0" smtClean="0"/>
              <a:t> </a:t>
            </a:r>
            <a:r>
              <a:rPr lang="en-US" dirty="0"/>
              <a:t>T</a:t>
            </a:r>
            <a:r>
              <a:rPr lang="en-US" dirty="0" smtClean="0"/>
              <a:t>he </a:t>
            </a:r>
            <a:r>
              <a:rPr lang="en-US" dirty="0"/>
              <a:t>record contains medical, psychiatric, or psychological data about an individual</a:t>
            </a:r>
            <a:r>
              <a:rPr lang="en-US" dirty="0" smtClean="0"/>
              <a:t>;</a:t>
            </a:r>
          </a:p>
          <a:p>
            <a:pPr lvl="1"/>
            <a:r>
              <a:rPr lang="en-US" dirty="0" smtClean="0"/>
              <a:t>2. </a:t>
            </a:r>
            <a:r>
              <a:rPr lang="en-US" dirty="0"/>
              <a:t>T</a:t>
            </a:r>
            <a:r>
              <a:rPr lang="en-US" dirty="0" smtClean="0"/>
              <a:t>he </a:t>
            </a:r>
            <a:r>
              <a:rPr lang="en-US" dirty="0"/>
              <a:t>governmental entity reasonably believes that:</a:t>
            </a:r>
          </a:p>
          <a:p>
            <a:pPr lvl="1"/>
            <a:r>
              <a:rPr lang="en-US" dirty="0"/>
              <a:t>(a) </a:t>
            </a:r>
            <a:r>
              <a:rPr lang="en-US" dirty="0" smtClean="0"/>
              <a:t>releasing </a:t>
            </a:r>
            <a:r>
              <a:rPr lang="en-US" dirty="0"/>
              <a:t>the information in the record to the subject of the record would be detrimental to the subject’s mental health or to the safety of </a:t>
            </a:r>
            <a:r>
              <a:rPr lang="en-US" dirty="0" smtClean="0"/>
              <a:t>any individual</a:t>
            </a:r>
            <a:r>
              <a:rPr lang="en-US" dirty="0"/>
              <a:t>; or</a:t>
            </a:r>
          </a:p>
          <a:p>
            <a:pPr lvl="1"/>
            <a:r>
              <a:rPr lang="en-US" dirty="0"/>
              <a:t>(b) </a:t>
            </a:r>
            <a:r>
              <a:rPr lang="en-US" dirty="0" smtClean="0"/>
              <a:t>releasing </a:t>
            </a:r>
            <a:r>
              <a:rPr lang="en-US" dirty="0"/>
              <a:t>the information would constitute a violation of normal professional practice and medical ethics; and</a:t>
            </a:r>
          </a:p>
          <a:p>
            <a:pPr lvl="1"/>
            <a:r>
              <a:rPr lang="en-US" dirty="0" smtClean="0"/>
              <a:t>3. </a:t>
            </a:r>
            <a:r>
              <a:rPr lang="en-US" dirty="0"/>
              <a:t>T</a:t>
            </a:r>
            <a:r>
              <a:rPr lang="en-US" dirty="0" smtClean="0"/>
              <a:t>he </a:t>
            </a:r>
            <a:r>
              <a:rPr lang="en-US" dirty="0"/>
              <a:t>governmental entity has properly classified the record.</a:t>
            </a:r>
          </a:p>
          <a:p>
            <a:r>
              <a:rPr lang="en-US" dirty="0" smtClean="0"/>
              <a:t>Psychological Evaluations and Plethysmographs are the most commonly classified Controlled Records. </a:t>
            </a:r>
          </a:p>
          <a:p>
            <a:r>
              <a:rPr lang="en-US" dirty="0" smtClean="0"/>
              <a:t>This category doesn’t come up too often—seek legal advice. </a:t>
            </a:r>
            <a:endParaRPr lang="en-US" dirty="0" smtClean="0"/>
          </a:p>
          <a:p>
            <a:r>
              <a:rPr lang="en-US" sz="1800" dirty="0" smtClean="0"/>
              <a:t>63G-2-304</a:t>
            </a:r>
            <a:endParaRPr lang="en-US" sz="1800" dirty="0" smtClean="0"/>
          </a:p>
        </p:txBody>
      </p:sp>
      <p:sp>
        <p:nvSpPr>
          <p:cNvPr id="4" name="Slide Number Placeholder 3"/>
          <p:cNvSpPr>
            <a:spLocks noGrp="1"/>
          </p:cNvSpPr>
          <p:nvPr>
            <p:ph type="sldNum" sz="quarter" idx="12"/>
          </p:nvPr>
        </p:nvSpPr>
        <p:spPr/>
        <p:txBody>
          <a:bodyPr/>
          <a:lstStyle/>
          <a:p>
            <a:fld id="{0F34312E-D532-47E1-B7CD-145049FED826}" type="slidenum">
              <a:rPr lang="en-US" smtClean="0"/>
              <a:t>27</a:t>
            </a:fld>
            <a:endParaRPr lang="en-US" dirty="0"/>
          </a:p>
        </p:txBody>
      </p:sp>
    </p:spTree>
    <p:extLst>
      <p:ext uri="{BB962C8B-B14F-4D97-AF65-F5344CB8AC3E}">
        <p14:creationId xmlns:p14="http://schemas.microsoft.com/office/powerpoint/2010/main" val="2049959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REVIEW</a:t>
            </a:r>
            <a:endParaRPr lang="en-US" sz="4800" dirty="0"/>
          </a:p>
        </p:txBody>
      </p:sp>
      <p:sp>
        <p:nvSpPr>
          <p:cNvPr id="3" name="Content Placeholder 2"/>
          <p:cNvSpPr>
            <a:spLocks noGrp="1"/>
          </p:cNvSpPr>
          <p:nvPr>
            <p:ph idx="1"/>
          </p:nvPr>
        </p:nvSpPr>
        <p:spPr/>
        <p:txBody>
          <a:bodyPr>
            <a:normAutofit/>
          </a:bodyPr>
          <a:lstStyle/>
          <a:p>
            <a:r>
              <a:rPr lang="en-US" dirty="0" smtClean="0"/>
              <a:t>Step 1: You determined it’s a GRAMA request </a:t>
            </a:r>
          </a:p>
          <a:p>
            <a:r>
              <a:rPr lang="en-US" dirty="0" smtClean="0"/>
              <a:t>Step 2: You established the deadlines </a:t>
            </a:r>
          </a:p>
          <a:p>
            <a:r>
              <a:rPr lang="en-US" dirty="0" smtClean="0"/>
              <a:t>Step 3: You gathered the Records—weeding out non-records </a:t>
            </a:r>
          </a:p>
          <a:p>
            <a:r>
              <a:rPr lang="en-US" dirty="0" smtClean="0"/>
              <a:t>Step 4: You classified the records, by </a:t>
            </a:r>
          </a:p>
          <a:p>
            <a:pPr lvl="1"/>
            <a:r>
              <a:rPr lang="en-US" dirty="0"/>
              <a:t>D</a:t>
            </a:r>
            <a:r>
              <a:rPr lang="en-US" dirty="0" smtClean="0"/>
              <a:t>etermining what is Exempt and what is governed by other more specific statutes or rules. </a:t>
            </a:r>
          </a:p>
          <a:p>
            <a:pPr lvl="1"/>
            <a:r>
              <a:rPr lang="en-US" dirty="0" smtClean="0"/>
              <a:t>You determined whether the remaining records were public, private, protected or controlled. </a:t>
            </a:r>
          </a:p>
          <a:p>
            <a:r>
              <a:rPr lang="en-US" dirty="0" smtClean="0"/>
              <a:t>Step 5: You are ready to respond! </a:t>
            </a:r>
          </a:p>
        </p:txBody>
      </p:sp>
      <p:sp>
        <p:nvSpPr>
          <p:cNvPr id="4" name="Slide Number Placeholder 3"/>
          <p:cNvSpPr>
            <a:spLocks noGrp="1"/>
          </p:cNvSpPr>
          <p:nvPr>
            <p:ph type="sldNum" sz="quarter" idx="12"/>
          </p:nvPr>
        </p:nvSpPr>
        <p:spPr/>
        <p:txBody>
          <a:bodyPr/>
          <a:lstStyle/>
          <a:p>
            <a:fld id="{0F34312E-D532-47E1-B7CD-145049FED826}" type="slidenum">
              <a:rPr lang="en-US" smtClean="0"/>
              <a:t>28</a:t>
            </a:fld>
            <a:endParaRPr lang="en-US" dirty="0"/>
          </a:p>
        </p:txBody>
      </p:sp>
    </p:spTree>
    <p:extLst>
      <p:ext uri="{BB962C8B-B14F-4D97-AF65-F5344CB8AC3E}">
        <p14:creationId xmlns:p14="http://schemas.microsoft.com/office/powerpoint/2010/main" val="3605636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RESPONDING TO A GRAMA REQUEST </a:t>
            </a:r>
            <a:endParaRPr lang="en-US" dirty="0"/>
          </a:p>
        </p:txBody>
      </p:sp>
      <p:sp>
        <p:nvSpPr>
          <p:cNvPr id="3" name="Content Placeholder 2"/>
          <p:cNvSpPr>
            <a:spLocks noGrp="1"/>
          </p:cNvSpPr>
          <p:nvPr>
            <p:ph idx="1"/>
          </p:nvPr>
        </p:nvSpPr>
        <p:spPr/>
        <p:txBody>
          <a:bodyPr/>
          <a:lstStyle/>
          <a:p>
            <a:r>
              <a:rPr lang="en-US" dirty="0" smtClean="0"/>
              <a:t>Suggested Procedure </a:t>
            </a:r>
          </a:p>
          <a:p>
            <a:pPr lvl="1"/>
            <a:r>
              <a:rPr lang="en-US" dirty="0" smtClean="0"/>
              <a:t>1. Gather ALL records that may be responsive to the request </a:t>
            </a:r>
          </a:p>
          <a:p>
            <a:pPr lvl="1"/>
            <a:r>
              <a:rPr lang="en-US" dirty="0" smtClean="0"/>
              <a:t>2. Review the records (yes, ALL OF THEM) </a:t>
            </a:r>
          </a:p>
          <a:p>
            <a:pPr lvl="2"/>
            <a:r>
              <a:rPr lang="en-US" dirty="0" smtClean="0"/>
              <a:t>Determine what’s exempt </a:t>
            </a:r>
          </a:p>
          <a:p>
            <a:pPr lvl="2"/>
            <a:r>
              <a:rPr lang="en-US" dirty="0" smtClean="0"/>
              <a:t>Determine what’s governed by other statutes </a:t>
            </a:r>
          </a:p>
          <a:p>
            <a:pPr lvl="1"/>
            <a:r>
              <a:rPr lang="en-US" dirty="0" smtClean="0"/>
              <a:t>3. Determine what </a:t>
            </a:r>
            <a:r>
              <a:rPr lang="en-US" b="1" u="sng" dirty="0" smtClean="0"/>
              <a:t>the Requestor </a:t>
            </a:r>
            <a:r>
              <a:rPr lang="en-US" dirty="0" smtClean="0"/>
              <a:t>can have: </a:t>
            </a:r>
          </a:p>
          <a:p>
            <a:pPr lvl="2"/>
            <a:r>
              <a:rPr lang="en-US" dirty="0" smtClean="0"/>
              <a:t>The requester may be entitled to everything, or nothing. </a:t>
            </a:r>
          </a:p>
          <a:p>
            <a:pPr lvl="2"/>
            <a:r>
              <a:rPr lang="en-US" dirty="0" smtClean="0"/>
              <a:t>The requester may be entitled to most records, but some records have to be denied, or some portions of records need to be redacted. </a:t>
            </a:r>
          </a:p>
          <a:p>
            <a:pPr lvl="1"/>
            <a:r>
              <a:rPr lang="en-US" dirty="0" smtClean="0"/>
              <a:t>4. Keep track of What you think they can have, what you think they can’t have and WHY. </a:t>
            </a: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29</a:t>
            </a:fld>
            <a:endParaRPr lang="en-US" dirty="0"/>
          </a:p>
        </p:txBody>
      </p:sp>
    </p:spTree>
    <p:extLst>
      <p:ext uri="{BB962C8B-B14F-4D97-AF65-F5344CB8AC3E}">
        <p14:creationId xmlns:p14="http://schemas.microsoft.com/office/powerpoint/2010/main" val="1098401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GRAMA </a:t>
            </a:r>
            <a:endParaRPr lang="en-US" dirty="0"/>
          </a:p>
        </p:txBody>
      </p:sp>
      <p:sp>
        <p:nvSpPr>
          <p:cNvPr id="3" name="Content Placeholder 2"/>
          <p:cNvSpPr>
            <a:spLocks noGrp="1"/>
          </p:cNvSpPr>
          <p:nvPr>
            <p:ph idx="1"/>
          </p:nvPr>
        </p:nvSpPr>
        <p:spPr/>
        <p:txBody>
          <a:bodyPr>
            <a:normAutofit lnSpcReduction="10000"/>
          </a:bodyPr>
          <a:lstStyle/>
          <a:p>
            <a:r>
              <a:rPr lang="en-US" dirty="0" smtClean="0"/>
              <a:t>GRAMA is the </a:t>
            </a:r>
            <a:r>
              <a:rPr lang="en-US" b="1" dirty="0" smtClean="0"/>
              <a:t>G</a:t>
            </a:r>
            <a:r>
              <a:rPr lang="en-US" dirty="0" smtClean="0"/>
              <a:t>OVERNMENT </a:t>
            </a:r>
            <a:r>
              <a:rPr lang="en-US" b="1" dirty="0" smtClean="0"/>
              <a:t>R</a:t>
            </a:r>
            <a:r>
              <a:rPr lang="en-US" dirty="0" smtClean="0"/>
              <a:t>ECORDS </a:t>
            </a:r>
            <a:r>
              <a:rPr lang="en-US" b="1" dirty="0" smtClean="0"/>
              <a:t>A</a:t>
            </a:r>
            <a:r>
              <a:rPr lang="en-US" dirty="0" smtClean="0"/>
              <a:t>CCESS AND </a:t>
            </a:r>
            <a:r>
              <a:rPr lang="en-US" b="1" dirty="0" smtClean="0"/>
              <a:t>M</a:t>
            </a:r>
            <a:r>
              <a:rPr lang="en-US" dirty="0" smtClean="0"/>
              <a:t>ANAGEMENT </a:t>
            </a:r>
            <a:r>
              <a:rPr lang="en-US" b="1" dirty="0" smtClean="0"/>
              <a:t>A</a:t>
            </a:r>
            <a:r>
              <a:rPr lang="en-US" dirty="0" smtClean="0"/>
              <a:t>CT. </a:t>
            </a:r>
          </a:p>
          <a:p>
            <a:r>
              <a:rPr lang="en-US" dirty="0" smtClean="0"/>
              <a:t>GRAMA governs how government records are: </a:t>
            </a:r>
          </a:p>
          <a:p>
            <a:pPr lvl="1"/>
            <a:r>
              <a:rPr lang="en-US" dirty="0" smtClean="0"/>
              <a:t>Classified (labeled) </a:t>
            </a:r>
          </a:p>
          <a:p>
            <a:pPr lvl="1"/>
            <a:r>
              <a:rPr lang="en-US" dirty="0" smtClean="0"/>
              <a:t>Retained </a:t>
            </a:r>
          </a:p>
          <a:p>
            <a:pPr lvl="1"/>
            <a:r>
              <a:rPr lang="en-US" dirty="0" smtClean="0"/>
              <a:t>Archived</a:t>
            </a:r>
          </a:p>
          <a:p>
            <a:pPr lvl="1"/>
            <a:r>
              <a:rPr lang="en-US" dirty="0" smtClean="0"/>
              <a:t>Destroyed </a:t>
            </a:r>
          </a:p>
          <a:p>
            <a:pPr lvl="1"/>
            <a:r>
              <a:rPr lang="en-US" dirty="0" smtClean="0"/>
              <a:t>Provided to the public </a:t>
            </a:r>
          </a:p>
          <a:p>
            <a:pPr lvl="1"/>
            <a:r>
              <a:rPr lang="en-US" dirty="0" smtClean="0"/>
              <a:t>Shared with other agencies </a:t>
            </a:r>
          </a:p>
          <a:p>
            <a:r>
              <a:rPr lang="en-US" dirty="0" smtClean="0"/>
              <a:t>TODAY, we are talking about </a:t>
            </a:r>
          </a:p>
          <a:p>
            <a:pPr marL="0" indent="0">
              <a:buNone/>
            </a:pPr>
            <a:r>
              <a:rPr lang="en-US" dirty="0" smtClean="0"/>
              <a:t>Responding to GRAMA requests… </a:t>
            </a:r>
          </a:p>
          <a:p>
            <a:pPr marL="0" indent="0">
              <a:buNone/>
            </a:pPr>
            <a:r>
              <a:rPr lang="en-US" dirty="0" smtClean="0"/>
              <a:t>But, there’s a lot more to GRAMA  </a:t>
            </a:r>
          </a:p>
          <a:p>
            <a:pPr marL="365760" lvl="1"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347179"/>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7067551" y="2511710"/>
            <a:ext cx="1909762" cy="1298448"/>
          </a:xfrm>
          <a:prstGeom prst="wedgeEllipseCallou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sz="1600" dirty="0" smtClean="0">
                <a:solidFill>
                  <a:srgbClr val="0070C0"/>
                </a:solidFill>
              </a:rPr>
              <a:t>This isn’t the GRAMA we are talking about… </a:t>
            </a:r>
            <a:endParaRPr lang="en-US" sz="1600" dirty="0">
              <a:solidFill>
                <a:srgbClr val="0070C0"/>
              </a:solidFill>
            </a:endParaRPr>
          </a:p>
        </p:txBody>
      </p:sp>
      <p:sp>
        <p:nvSpPr>
          <p:cNvPr id="5" name="Slide Number Placeholder 4"/>
          <p:cNvSpPr>
            <a:spLocks noGrp="1"/>
          </p:cNvSpPr>
          <p:nvPr>
            <p:ph type="sldNum" sz="quarter" idx="12"/>
          </p:nvPr>
        </p:nvSpPr>
        <p:spPr/>
        <p:txBody>
          <a:bodyPr/>
          <a:lstStyle/>
          <a:p>
            <a:fld id="{0F34312E-D532-47E1-B7CD-145049FED826}" type="slidenum">
              <a:rPr lang="en-US" smtClean="0"/>
              <a:t>3</a:t>
            </a:fld>
            <a:endParaRPr lang="en-US" dirty="0"/>
          </a:p>
        </p:txBody>
      </p:sp>
    </p:spTree>
    <p:extLst>
      <p:ext uri="{BB962C8B-B14F-4D97-AF65-F5344CB8AC3E}">
        <p14:creationId xmlns:p14="http://schemas.microsoft.com/office/powerpoint/2010/main" val="985094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REDACTION AND SEGREGATION </a:t>
            </a:r>
            <a:endParaRPr lang="en-US" dirty="0"/>
          </a:p>
        </p:txBody>
      </p:sp>
      <p:sp>
        <p:nvSpPr>
          <p:cNvPr id="3" name="Content Placeholder 2"/>
          <p:cNvSpPr>
            <a:spLocks noGrp="1"/>
          </p:cNvSpPr>
          <p:nvPr>
            <p:ph idx="1"/>
          </p:nvPr>
        </p:nvSpPr>
        <p:spPr/>
        <p:txBody>
          <a:bodyPr>
            <a:normAutofit fontScale="92500"/>
          </a:bodyPr>
          <a:lstStyle/>
          <a:p>
            <a:r>
              <a:rPr lang="en-US" dirty="0"/>
              <a:t>I</a:t>
            </a:r>
            <a:r>
              <a:rPr lang="en-US" dirty="0" smtClean="0"/>
              <a:t>f </a:t>
            </a:r>
            <a:r>
              <a:rPr lang="en-US" dirty="0"/>
              <a:t>a governmental entity receives a request for access to a record  that contains </a:t>
            </a:r>
            <a:r>
              <a:rPr lang="en-US" u="sng" dirty="0"/>
              <a:t>both</a:t>
            </a:r>
            <a:r>
              <a:rPr lang="en-US" dirty="0"/>
              <a:t> information that the requester is entitled to inspect and information that the requester is not entitled to inspect under this chapter, and, if the information the requester is entitled to inspect </a:t>
            </a:r>
            <a:r>
              <a:rPr lang="en-US" u="sng" dirty="0"/>
              <a:t>is intelligible</a:t>
            </a:r>
            <a:r>
              <a:rPr lang="en-US" dirty="0"/>
              <a:t>, the governmental entity:</a:t>
            </a:r>
          </a:p>
          <a:p>
            <a:pPr lvl="1"/>
            <a:r>
              <a:rPr lang="en-US" dirty="0"/>
              <a:t>(1) shall allow access to information in the record that the requester is entitled to inspect under this chapter; and</a:t>
            </a:r>
          </a:p>
          <a:p>
            <a:pPr lvl="1"/>
            <a:r>
              <a:rPr lang="en-US" dirty="0"/>
              <a:t>(2) may deny access to information in the record if the information is exempt from disclosure to the requester, issuing a notice of denial as provided in Section 63G-2-205.</a:t>
            </a:r>
          </a:p>
          <a:p>
            <a:r>
              <a:rPr lang="en-US" dirty="0" smtClean="0"/>
              <a:t>This is done through either “segregation” (taking a whole page or record out) or “redaction”(redacting certain portions of a document) </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30</a:t>
            </a:fld>
            <a:endParaRPr lang="en-US" dirty="0"/>
          </a:p>
        </p:txBody>
      </p:sp>
    </p:spTree>
    <p:extLst>
      <p:ext uri="{BB962C8B-B14F-4D97-AF65-F5344CB8AC3E}">
        <p14:creationId xmlns:p14="http://schemas.microsoft.com/office/powerpoint/2010/main" val="663254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Redaction and OVER-redaction </a:t>
            </a:r>
            <a:endParaRPr lang="en-US" dirty="0"/>
          </a:p>
        </p:txBody>
      </p:sp>
      <p:sp>
        <p:nvSpPr>
          <p:cNvPr id="3" name="Content Placeholder 2"/>
          <p:cNvSpPr>
            <a:spLocks noGrp="1"/>
          </p:cNvSpPr>
          <p:nvPr>
            <p:ph idx="1"/>
          </p:nvPr>
        </p:nvSpPr>
        <p:spPr/>
        <p:txBody>
          <a:bodyPr/>
          <a:lstStyle/>
          <a:p>
            <a:r>
              <a:rPr lang="en-US" dirty="0" smtClean="0"/>
              <a:t>1. DON’T be lazy about redaction—use adobe pro if possible. </a:t>
            </a:r>
          </a:p>
          <a:p>
            <a:r>
              <a:rPr lang="en-US" dirty="0" smtClean="0"/>
              <a:t>2. Over-Redaction: </a:t>
            </a:r>
          </a:p>
          <a:p>
            <a:pPr lvl="1"/>
            <a:r>
              <a:rPr lang="en-US" dirty="0" smtClean="0"/>
              <a:t>If, after redacting a document the only information is the requester’s name and the word “the,” then: </a:t>
            </a:r>
          </a:p>
          <a:p>
            <a:pPr lvl="2"/>
            <a:r>
              <a:rPr lang="en-US" dirty="0" smtClean="0"/>
              <a:t>You should probably have segregated the whole document, or </a:t>
            </a:r>
          </a:p>
          <a:p>
            <a:pPr lvl="2"/>
            <a:r>
              <a:rPr lang="en-US" dirty="0" smtClean="0"/>
              <a:t>You should send a denial letter for the entire document. 	</a:t>
            </a:r>
          </a:p>
          <a:p>
            <a:pPr marL="365760" lvl="1" indent="0" algn="ctr">
              <a:buNone/>
            </a:pPr>
            <a:r>
              <a:rPr lang="en-US" sz="2800" dirty="0" smtClean="0">
                <a:solidFill>
                  <a:srgbClr val="FFFF00"/>
                </a:solidFill>
                <a:effectLst>
                  <a:outerShdw blurRad="38100" dist="38100" dir="2700000" algn="tl">
                    <a:srgbClr val="000000">
                      <a:alpha val="43137"/>
                    </a:srgbClr>
                  </a:outerShdw>
                </a:effectLst>
              </a:rPr>
              <a:t>WHEN IN DOUBT, ASK AN ATTORNEY </a:t>
            </a:r>
            <a:endParaRPr lang="en-US" sz="2800"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F34312E-D532-47E1-B7CD-145049FED826}" type="slidenum">
              <a:rPr lang="en-US" smtClean="0"/>
              <a:t>31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131" y="4819013"/>
            <a:ext cx="1435737" cy="1675957"/>
          </a:xfrm>
          <a:prstGeom prst="rect">
            <a:avLst/>
          </a:prstGeom>
        </p:spPr>
      </p:pic>
    </p:spTree>
    <p:extLst>
      <p:ext uri="{BB962C8B-B14F-4D97-AF65-F5344CB8AC3E}">
        <p14:creationId xmlns:p14="http://schemas.microsoft.com/office/powerpoint/2010/main" val="280469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the GRAMA request 	</a:t>
            </a:r>
            <a:endParaRPr lang="en-US" dirty="0"/>
          </a:p>
        </p:txBody>
      </p:sp>
      <p:sp>
        <p:nvSpPr>
          <p:cNvPr id="3" name="Content Placeholder 2"/>
          <p:cNvSpPr>
            <a:spLocks noGrp="1"/>
          </p:cNvSpPr>
          <p:nvPr>
            <p:ph idx="1"/>
          </p:nvPr>
        </p:nvSpPr>
        <p:spPr/>
        <p:txBody>
          <a:bodyPr/>
          <a:lstStyle/>
          <a:p>
            <a:pPr lvl="1">
              <a:lnSpc>
                <a:spcPct val="90000"/>
              </a:lnSpc>
              <a:buNone/>
            </a:pPr>
            <a:endParaRPr lang="en-US" altLang="en-US" dirty="0"/>
          </a:p>
          <a:p>
            <a:pPr>
              <a:lnSpc>
                <a:spcPct val="90000"/>
              </a:lnSpc>
            </a:pPr>
            <a:r>
              <a:rPr lang="en-US" altLang="en-US" dirty="0" smtClean="0"/>
              <a:t>Once you have decided what the requester CAN have, </a:t>
            </a:r>
          </a:p>
          <a:p>
            <a:pPr lvl="1">
              <a:lnSpc>
                <a:spcPct val="90000"/>
              </a:lnSpc>
            </a:pPr>
            <a:r>
              <a:rPr lang="en-US" altLang="en-US" dirty="0" smtClean="0"/>
              <a:t>Make </a:t>
            </a:r>
            <a:r>
              <a:rPr lang="en-US" altLang="en-US" dirty="0"/>
              <a:t>a list of what you gave out, put it in a cover letter, </a:t>
            </a:r>
            <a:r>
              <a:rPr lang="en-US" altLang="en-US" dirty="0" smtClean="0"/>
              <a:t>If DHS has forms for this purpose—you them! </a:t>
            </a:r>
            <a:endParaRPr lang="en-US" altLang="en-US" dirty="0"/>
          </a:p>
          <a:p>
            <a:pPr>
              <a:lnSpc>
                <a:spcPct val="90000"/>
              </a:lnSpc>
            </a:pPr>
            <a:r>
              <a:rPr lang="en-US" altLang="en-US" dirty="0" smtClean="0"/>
              <a:t>Note </a:t>
            </a:r>
            <a:r>
              <a:rPr lang="en-US" altLang="en-US" dirty="0"/>
              <a:t>the date of your response, so that there will be no “timeliness” issues </a:t>
            </a:r>
            <a:endParaRPr lang="en-US" altLang="en-US" dirty="0" smtClean="0"/>
          </a:p>
          <a:p>
            <a:pPr marL="274320" lvl="1" indent="-274320">
              <a:lnSpc>
                <a:spcPct val="90000"/>
              </a:lnSpc>
            </a:pPr>
            <a:r>
              <a:rPr lang="en-US" altLang="en-US" dirty="0" smtClean="0"/>
              <a:t> Keep </a:t>
            </a:r>
            <a:r>
              <a:rPr lang="en-US" altLang="en-US" dirty="0"/>
              <a:t>a copy </a:t>
            </a:r>
            <a:r>
              <a:rPr lang="en-US" altLang="en-US" dirty="0" smtClean="0"/>
              <a:t>of what you provided so </a:t>
            </a:r>
            <a:r>
              <a:rPr lang="en-US" altLang="en-US" dirty="0"/>
              <a:t>that you know if you receive a duplicate request! </a:t>
            </a:r>
            <a:endParaRPr lang="en-US" altLang="en-US" dirty="0" smtClean="0"/>
          </a:p>
          <a:p>
            <a:pPr marL="0" lvl="1" indent="0">
              <a:lnSpc>
                <a:spcPct val="90000"/>
              </a:lnSpc>
              <a:buNone/>
            </a:pPr>
            <a:endParaRPr lang="en-US" altLang="en-US" dirty="0"/>
          </a:p>
          <a:p>
            <a:pPr>
              <a:lnSpc>
                <a:spcPct val="90000"/>
              </a:lnSpc>
            </a:pPr>
            <a:endParaRPr lang="en-US" altLang="en-US" dirty="0"/>
          </a:p>
          <a:p>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32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4032544"/>
            <a:ext cx="1857375" cy="2466975"/>
          </a:xfrm>
          <a:prstGeom prst="rect">
            <a:avLst/>
          </a:prstGeom>
        </p:spPr>
      </p:pic>
    </p:spTree>
    <p:extLst>
      <p:ext uri="{BB962C8B-B14F-4D97-AF65-F5344CB8AC3E}">
        <p14:creationId xmlns:p14="http://schemas.microsoft.com/office/powerpoint/2010/main" val="223606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DENYING the GRAMA Request </a:t>
            </a:r>
            <a:br>
              <a:rPr lang="en-US" dirty="0" smtClean="0"/>
            </a:br>
            <a:r>
              <a:rPr lang="en-US" dirty="0" smtClean="0"/>
              <a:t>(ALL or SOME) </a:t>
            </a:r>
            <a:endParaRPr lang="en-US" dirty="0"/>
          </a:p>
        </p:txBody>
      </p:sp>
      <p:sp>
        <p:nvSpPr>
          <p:cNvPr id="3" name="Content Placeholder 2"/>
          <p:cNvSpPr>
            <a:spLocks noGrp="1"/>
          </p:cNvSpPr>
          <p:nvPr>
            <p:ph idx="1"/>
          </p:nvPr>
        </p:nvSpPr>
        <p:spPr/>
        <p:txBody>
          <a:bodyPr/>
          <a:lstStyle/>
          <a:p>
            <a:pPr>
              <a:lnSpc>
                <a:spcPct val="80000"/>
              </a:lnSpc>
            </a:pPr>
            <a:r>
              <a:rPr lang="en-US" altLang="en-US" sz="2800" dirty="0"/>
              <a:t>Whenever you deny  (fail to provide </a:t>
            </a:r>
            <a:r>
              <a:rPr lang="en-US" altLang="en-US" sz="2800" u="sng" dirty="0"/>
              <a:t>or</a:t>
            </a:r>
            <a:r>
              <a:rPr lang="en-US" altLang="en-US" sz="2800" dirty="0"/>
              <a:t> redact) a document, you must provide a written denial. </a:t>
            </a:r>
          </a:p>
          <a:p>
            <a:pPr>
              <a:lnSpc>
                <a:spcPct val="80000"/>
              </a:lnSpc>
            </a:pPr>
            <a:r>
              <a:rPr lang="en-US" altLang="en-US" sz="2800" dirty="0"/>
              <a:t>The denial must include: </a:t>
            </a:r>
          </a:p>
          <a:p>
            <a:pPr lvl="1">
              <a:lnSpc>
                <a:spcPct val="90000"/>
              </a:lnSpc>
            </a:pPr>
            <a:r>
              <a:rPr lang="en-US" altLang="en-US" sz="2400" dirty="0">
                <a:solidFill>
                  <a:srgbClr val="000000"/>
                </a:solidFill>
                <a:cs typeface="Times New Roman" pitchFamily="18" charset="0"/>
              </a:rPr>
              <a:t> </a:t>
            </a:r>
            <a:r>
              <a:rPr lang="en-US" altLang="en-US" sz="2400" dirty="0">
                <a:ea typeface="Arial Unicode MS" pitchFamily="34" charset="-128"/>
                <a:cs typeface="Arial Unicode MS" pitchFamily="34" charset="-128"/>
              </a:rPr>
              <a:t>A description of what you denied and why. </a:t>
            </a:r>
          </a:p>
          <a:p>
            <a:pPr lvl="1">
              <a:lnSpc>
                <a:spcPct val="90000"/>
              </a:lnSpc>
            </a:pPr>
            <a:r>
              <a:rPr lang="en-US" altLang="en-US" sz="2400" dirty="0">
                <a:ea typeface="Arial Unicode MS" pitchFamily="34" charset="-128"/>
                <a:cs typeface="Arial Unicode MS" pitchFamily="34" charset="-128"/>
              </a:rPr>
              <a:t>Citations to the law(s) used (GRAMA, </a:t>
            </a:r>
            <a:r>
              <a:rPr lang="en-US" altLang="en-US" sz="2400" dirty="0" smtClean="0">
                <a:ea typeface="Arial Unicode MS" pitchFamily="34" charset="-128"/>
                <a:cs typeface="Arial Unicode MS" pitchFamily="34" charset="-128"/>
              </a:rPr>
              <a:t>ordinance, policy, </a:t>
            </a:r>
            <a:r>
              <a:rPr lang="en-US" altLang="en-US" sz="2400" dirty="0">
                <a:ea typeface="Arial Unicode MS" pitchFamily="34" charset="-128"/>
                <a:cs typeface="Arial Unicode MS" pitchFamily="34" charset="-128"/>
              </a:rPr>
              <a:t>Federal Law, </a:t>
            </a:r>
            <a:r>
              <a:rPr lang="en-US" altLang="en-US" sz="2400" dirty="0" smtClean="0">
                <a:ea typeface="Arial Unicode MS" pitchFamily="34" charset="-128"/>
                <a:cs typeface="Arial Unicode MS" pitchFamily="34" charset="-128"/>
              </a:rPr>
              <a:t>etc.) </a:t>
            </a:r>
            <a:r>
              <a:rPr lang="en-US" altLang="en-US" sz="2400" dirty="0">
                <a:ea typeface="Arial Unicode MS" pitchFamily="34" charset="-128"/>
                <a:cs typeface="Arial Unicode MS" pitchFamily="34" charset="-128"/>
              </a:rPr>
              <a:t>. </a:t>
            </a:r>
          </a:p>
          <a:p>
            <a:pPr lvl="1">
              <a:lnSpc>
                <a:spcPct val="90000"/>
              </a:lnSpc>
            </a:pPr>
            <a:r>
              <a:rPr lang="en-US" altLang="en-US" sz="2400" dirty="0">
                <a:latin typeface="Times New Roman" pitchFamily="18" charset="0"/>
                <a:cs typeface="Times New Roman" pitchFamily="18" charset="0"/>
              </a:rPr>
              <a:t> </a:t>
            </a:r>
            <a:r>
              <a:rPr lang="en-US" altLang="en-US" sz="2400" dirty="0">
                <a:ea typeface="Arial Unicode MS" pitchFamily="34" charset="-128"/>
                <a:cs typeface="Arial Unicode MS" pitchFamily="34" charset="-128"/>
              </a:rPr>
              <a:t>Notice of the person</a:t>
            </a:r>
            <a:r>
              <a:rPr lang="en-US" altLang="en-US" sz="2400" dirty="0">
                <a:latin typeface="Times New Roman" pitchFamily="18" charset="0"/>
                <a:ea typeface="Arial Unicode MS" pitchFamily="34" charset="-128"/>
                <a:cs typeface="Arial Unicode MS" pitchFamily="34" charset="-128"/>
              </a:rPr>
              <a:t>’</a:t>
            </a:r>
            <a:r>
              <a:rPr lang="en-US" altLang="en-US" sz="2400" dirty="0">
                <a:ea typeface="Arial Unicode MS" pitchFamily="34" charset="-128"/>
                <a:cs typeface="Arial Unicode MS" pitchFamily="34" charset="-128"/>
              </a:rPr>
              <a:t>s right to </a:t>
            </a:r>
            <a:r>
              <a:rPr lang="en-US" altLang="en-US" sz="2400" dirty="0" smtClean="0">
                <a:ea typeface="Arial Unicode MS" pitchFamily="34" charset="-128"/>
                <a:cs typeface="Arial Unicode MS" pitchFamily="34" charset="-128"/>
              </a:rPr>
              <a:t>appeal. </a:t>
            </a:r>
            <a:endParaRPr lang="en-US" altLang="en-US" sz="2400" dirty="0" smtClean="0">
              <a:ea typeface="Arial Unicode MS" pitchFamily="34" charset="-128"/>
              <a:cs typeface="Arial Unicode MS" pitchFamily="34" charset="-128"/>
            </a:endParaRPr>
          </a:p>
          <a:p>
            <a:pPr marL="365760" lvl="1" indent="0">
              <a:lnSpc>
                <a:spcPct val="90000"/>
              </a:lnSpc>
              <a:buNone/>
            </a:pPr>
            <a:r>
              <a:rPr lang="en-US" altLang="en-US" sz="1800" dirty="0" smtClean="0">
                <a:ea typeface="Arial Unicode MS" pitchFamily="34" charset="-128"/>
                <a:cs typeface="Arial Unicode MS" pitchFamily="34" charset="-128"/>
              </a:rPr>
              <a:t>63G-2-205</a:t>
            </a:r>
            <a:endParaRPr lang="en-US" altLang="en-US" sz="1800" dirty="0">
              <a:ea typeface="Arial Unicode MS" pitchFamily="34" charset="-128"/>
              <a:cs typeface="Arial Unicode MS" pitchFamily="34" charset="-128"/>
            </a:endParaRPr>
          </a:p>
          <a:p>
            <a:pPr marL="0" indent="0">
              <a:buNone/>
            </a:pP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33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293972"/>
            <a:ext cx="1828800" cy="1182782"/>
          </a:xfrm>
          <a:prstGeom prst="rect">
            <a:avLst/>
          </a:prstGeom>
        </p:spPr>
      </p:pic>
    </p:spTree>
    <p:extLst>
      <p:ext uri="{BB962C8B-B14F-4D97-AF65-F5344CB8AC3E}">
        <p14:creationId xmlns:p14="http://schemas.microsoft.com/office/powerpoint/2010/main" val="434750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a:t>
            </a:r>
            <a:br>
              <a:rPr lang="en-US" dirty="0" smtClean="0"/>
            </a:br>
            <a:r>
              <a:rPr lang="en-US" dirty="0" smtClean="0"/>
              <a:t>REDACTION= DENIAL </a:t>
            </a:r>
            <a:endParaRPr lang="en-US" dirty="0"/>
          </a:p>
        </p:txBody>
      </p:sp>
      <p:sp>
        <p:nvSpPr>
          <p:cNvPr id="3" name="Content Placeholder 2"/>
          <p:cNvSpPr>
            <a:spLocks noGrp="1"/>
          </p:cNvSpPr>
          <p:nvPr>
            <p:ph idx="1"/>
          </p:nvPr>
        </p:nvSpPr>
        <p:spPr/>
        <p:txBody>
          <a:bodyPr/>
          <a:lstStyle/>
          <a:p>
            <a:r>
              <a:rPr lang="en-US" altLang="en-US" sz="2800" dirty="0"/>
              <a:t>Whenever you redact something from a record, even if it’s just </a:t>
            </a:r>
            <a:r>
              <a:rPr lang="en-US" altLang="en-US" sz="2800" dirty="0" smtClean="0"/>
              <a:t>a social security number or taxpayer ID, </a:t>
            </a:r>
            <a:r>
              <a:rPr lang="en-US" altLang="en-US" sz="2800" dirty="0"/>
              <a:t>that is a DENIAL of that portion of the record. </a:t>
            </a:r>
          </a:p>
          <a:p>
            <a:pPr lvl="1"/>
            <a:r>
              <a:rPr lang="en-US" altLang="en-US" sz="2400" dirty="0"/>
              <a:t>You must note in your letter that you have made redactions and WHY. </a:t>
            </a:r>
          </a:p>
          <a:p>
            <a:r>
              <a:rPr lang="en-US" dirty="0" smtClean="0"/>
              <a:t>You should cite to the provision in GRAMA/Ordinance/Policy that supports your redaction (private, protected, or controlled) </a:t>
            </a:r>
          </a:p>
          <a:p>
            <a:pPr marL="0" indent="0">
              <a:buNone/>
            </a:pP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34</a:t>
            </a:fld>
            <a:endParaRPr lang="en-US" dirty="0"/>
          </a:p>
        </p:txBody>
      </p:sp>
    </p:spTree>
    <p:extLst>
      <p:ext uri="{BB962C8B-B14F-4D97-AF65-F5344CB8AC3E}">
        <p14:creationId xmlns:p14="http://schemas.microsoft.com/office/powerpoint/2010/main" val="2046337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PROVIDING THE RECORDS TO A REQUESTOR</a:t>
            </a:r>
            <a:endParaRPr lang="en-US" dirty="0"/>
          </a:p>
        </p:txBody>
      </p:sp>
      <p:sp>
        <p:nvSpPr>
          <p:cNvPr id="3" name="Content Placeholder 2"/>
          <p:cNvSpPr>
            <a:spLocks noGrp="1"/>
          </p:cNvSpPr>
          <p:nvPr>
            <p:ph idx="1"/>
          </p:nvPr>
        </p:nvSpPr>
        <p:spPr/>
        <p:txBody>
          <a:bodyPr/>
          <a:lstStyle/>
          <a:p>
            <a:r>
              <a:rPr lang="en-US" dirty="0" smtClean="0"/>
              <a:t>DISCUSSION: HOW DO YOU PROVIDE RECORDS TO A REQUESTOR????? </a:t>
            </a:r>
          </a:p>
          <a:p>
            <a:pPr lvl="1"/>
            <a:r>
              <a:rPr lang="en-US" dirty="0" smtClean="0"/>
              <a:t>By Mail? </a:t>
            </a:r>
          </a:p>
          <a:p>
            <a:pPr lvl="1"/>
            <a:r>
              <a:rPr lang="en-US" dirty="0" smtClean="0"/>
              <a:t>In person? </a:t>
            </a:r>
          </a:p>
          <a:p>
            <a:pPr lvl="1"/>
            <a:r>
              <a:rPr lang="en-US" dirty="0" smtClean="0"/>
              <a:t>By Email? </a:t>
            </a:r>
          </a:p>
          <a:p>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35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198427"/>
            <a:ext cx="1571625" cy="21455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198427"/>
            <a:ext cx="2705100" cy="21104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212" y="4363133"/>
            <a:ext cx="3199552" cy="214207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845" y="2777708"/>
            <a:ext cx="2466975" cy="2631440"/>
          </a:xfrm>
          <a:prstGeom prst="rect">
            <a:avLst/>
          </a:prstGeom>
        </p:spPr>
      </p:pic>
    </p:spTree>
    <p:extLst>
      <p:ext uri="{BB962C8B-B14F-4D97-AF65-F5344CB8AC3E}">
        <p14:creationId xmlns:p14="http://schemas.microsoft.com/office/powerpoint/2010/main" val="4242015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“Frequent Requester” </a:t>
            </a:r>
            <a:endParaRPr lang="en-US" dirty="0"/>
          </a:p>
        </p:txBody>
      </p:sp>
      <p:sp>
        <p:nvSpPr>
          <p:cNvPr id="3" name="Content Placeholder 2"/>
          <p:cNvSpPr>
            <a:spLocks noGrp="1"/>
          </p:cNvSpPr>
          <p:nvPr>
            <p:ph idx="1"/>
          </p:nvPr>
        </p:nvSpPr>
        <p:spPr/>
        <p:txBody>
          <a:bodyPr>
            <a:normAutofit fontScale="92500"/>
          </a:bodyPr>
          <a:lstStyle/>
          <a:p>
            <a:r>
              <a:rPr lang="en-US" dirty="0" smtClean="0"/>
              <a:t>Every agency has its “frequent requesters”– there are some protections in GRAMA: </a:t>
            </a:r>
            <a:endParaRPr lang="en-US" dirty="0"/>
          </a:p>
          <a:p>
            <a:pPr lvl="1"/>
            <a:r>
              <a:rPr lang="en-US" dirty="0"/>
              <a:t>1. GRAMA requests must be made with “reasonable specificity” </a:t>
            </a:r>
          </a:p>
          <a:p>
            <a:pPr lvl="1"/>
            <a:r>
              <a:rPr lang="en-US" dirty="0"/>
              <a:t>2. Government can charge reasonable FEES for GRAMA requests. </a:t>
            </a:r>
          </a:p>
          <a:p>
            <a:pPr lvl="2"/>
            <a:r>
              <a:rPr lang="en-US" dirty="0"/>
              <a:t>Note: County recorder fees are set in statute: Section 17-21-18.5. Other entities may have a “fee schedule” that sets the fees for copying and time. </a:t>
            </a:r>
          </a:p>
          <a:p>
            <a:pPr lvl="1"/>
            <a:r>
              <a:rPr lang="en-US" dirty="0"/>
              <a:t>3. If a request requires you to compile voluminous amounts of records, you can take extra time </a:t>
            </a:r>
          </a:p>
          <a:p>
            <a:pPr lvl="1"/>
            <a:r>
              <a:rPr lang="en-US" dirty="0"/>
              <a:t>4. You don’t have to respond to Duplicative requests from the same requester. </a:t>
            </a:r>
            <a:endParaRPr lang="en-US" dirty="0" smtClean="0"/>
          </a:p>
          <a:p>
            <a:pPr lvl="1"/>
            <a:r>
              <a:rPr lang="en-US" altLang="en-US" dirty="0" smtClean="0"/>
              <a:t>5. You </a:t>
            </a:r>
            <a:r>
              <a:rPr lang="en-US" altLang="en-US" dirty="0"/>
              <a:t>do NOT have to “create,” “compile,” or “summarize” a record in response to a GRAMA request. GRAMA is for existing records—it doesn’t require you to create records. </a:t>
            </a:r>
            <a:endParaRPr lang="en-US" dirty="0"/>
          </a:p>
          <a:p>
            <a:pPr lvl="1"/>
            <a:r>
              <a:rPr lang="en-US" dirty="0" smtClean="0">
                <a:solidFill>
                  <a:srgbClr val="FFFF00"/>
                </a:solidFill>
              </a:rPr>
              <a:t> </a:t>
            </a:r>
            <a:r>
              <a:rPr lang="en-US" dirty="0">
                <a:solidFill>
                  <a:srgbClr val="FFFF00"/>
                </a:solidFill>
              </a:rPr>
              <a:t>DISCUSSION—talking to the </a:t>
            </a:r>
            <a:r>
              <a:rPr lang="en-US" dirty="0" smtClean="0">
                <a:solidFill>
                  <a:srgbClr val="FFFF00"/>
                </a:solidFill>
              </a:rPr>
              <a:t>requester-good idea or bad idea? </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0F34312E-D532-47E1-B7CD-145049FED826}" type="slidenum">
              <a:rPr lang="en-US" smtClean="0"/>
              <a:t>36</a:t>
            </a:fld>
            <a:endParaRPr lang="en-US" dirty="0"/>
          </a:p>
        </p:txBody>
      </p:sp>
    </p:spTree>
    <p:extLst>
      <p:ext uri="{BB962C8B-B14F-4D97-AF65-F5344CB8AC3E}">
        <p14:creationId xmlns:p14="http://schemas.microsoft.com/office/powerpoint/2010/main" val="3153648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SHARING 	</a:t>
            </a:r>
            <a:endParaRPr lang="en-US" dirty="0"/>
          </a:p>
        </p:txBody>
      </p:sp>
      <p:sp>
        <p:nvSpPr>
          <p:cNvPr id="3" name="Content Placeholder 2"/>
          <p:cNvSpPr>
            <a:spLocks noGrp="1"/>
          </p:cNvSpPr>
          <p:nvPr>
            <p:ph idx="1"/>
          </p:nvPr>
        </p:nvSpPr>
        <p:spPr/>
        <p:txBody>
          <a:bodyPr/>
          <a:lstStyle/>
          <a:p>
            <a:pPr>
              <a:lnSpc>
                <a:spcPct val="80000"/>
              </a:lnSpc>
            </a:pPr>
            <a:r>
              <a:rPr lang="en-US" altLang="en-US" sz="2800" dirty="0"/>
              <a:t>It is possible to share records (even if they are private, protected or controlled) with other government and contract agencies: GRAMA details the situations when sharing is </a:t>
            </a:r>
            <a:r>
              <a:rPr lang="en-US" altLang="en-US" sz="2800" dirty="0" smtClean="0"/>
              <a:t>OK. </a:t>
            </a:r>
            <a:endParaRPr lang="en-US" altLang="en-US" sz="2800" dirty="0"/>
          </a:p>
          <a:p>
            <a:pPr>
              <a:lnSpc>
                <a:spcPct val="80000"/>
              </a:lnSpc>
            </a:pPr>
            <a:r>
              <a:rPr lang="en-US" altLang="en-US" sz="2800" dirty="0"/>
              <a:t>Generally, you can share records with any agency that litigates or investigates civil, criminal or administrative law, as long as the record is necessary for the investigation</a:t>
            </a:r>
            <a:r>
              <a:rPr lang="en-US" altLang="en-US" sz="2800" dirty="0" smtClean="0"/>
              <a:t>.</a:t>
            </a:r>
          </a:p>
          <a:p>
            <a:pPr>
              <a:lnSpc>
                <a:spcPct val="80000"/>
              </a:lnSpc>
            </a:pPr>
            <a:r>
              <a:rPr lang="en-US" altLang="en-US" sz="2800" dirty="0" smtClean="0"/>
              <a:t>If a record is not public, then the entity receiving the record should honor the sending entity’s classification</a:t>
            </a:r>
            <a:r>
              <a:rPr lang="en-US" altLang="en-US" sz="2800" dirty="0" smtClean="0"/>
              <a:t>.</a:t>
            </a:r>
          </a:p>
          <a:p>
            <a:pPr marL="0" indent="0">
              <a:lnSpc>
                <a:spcPct val="80000"/>
              </a:lnSpc>
              <a:buNone/>
            </a:pPr>
            <a:r>
              <a:rPr lang="en-US" altLang="en-US" sz="1800" dirty="0" smtClean="0"/>
              <a:t>63G-2-206</a:t>
            </a:r>
            <a:r>
              <a:rPr lang="en-US" altLang="en-US" sz="2800" dirty="0" smtClean="0"/>
              <a:t> </a:t>
            </a:r>
            <a:endParaRPr lang="en-US" altLang="en-US" sz="2800" dirty="0"/>
          </a:p>
        </p:txBody>
      </p:sp>
      <p:sp>
        <p:nvSpPr>
          <p:cNvPr id="4" name="Slide Number Placeholder 3"/>
          <p:cNvSpPr>
            <a:spLocks noGrp="1"/>
          </p:cNvSpPr>
          <p:nvPr>
            <p:ph type="sldNum" sz="quarter" idx="12"/>
          </p:nvPr>
        </p:nvSpPr>
        <p:spPr/>
        <p:txBody>
          <a:bodyPr/>
          <a:lstStyle/>
          <a:p>
            <a:fld id="{0F34312E-D532-47E1-B7CD-145049FED826}" type="slidenum">
              <a:rPr lang="en-US" smtClean="0"/>
              <a:t>37</a:t>
            </a:fld>
            <a:endParaRPr lang="en-US" dirty="0"/>
          </a:p>
        </p:txBody>
      </p:sp>
    </p:spTree>
    <p:extLst>
      <p:ext uri="{BB962C8B-B14F-4D97-AF65-F5344CB8AC3E}">
        <p14:creationId xmlns:p14="http://schemas.microsoft.com/office/powerpoint/2010/main" val="609726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SUBPOENAS AND COURT ORDERS: </a:t>
            </a:r>
            <a:br>
              <a:rPr lang="en-US" dirty="0" smtClean="0"/>
            </a:br>
            <a:r>
              <a:rPr lang="en-US" dirty="0" smtClean="0"/>
              <a:t>CONTACT AN ATTORNEY IMMEDIATELY!!!!!  </a:t>
            </a:r>
            <a:endParaRPr lang="en-US" dirty="0"/>
          </a:p>
        </p:txBody>
      </p:sp>
      <p:sp>
        <p:nvSpPr>
          <p:cNvPr id="3" name="Content Placeholder 2"/>
          <p:cNvSpPr>
            <a:spLocks noGrp="1"/>
          </p:cNvSpPr>
          <p:nvPr>
            <p:ph idx="1"/>
          </p:nvPr>
        </p:nvSpPr>
        <p:spPr/>
        <p:txBody>
          <a:bodyPr>
            <a:normAutofit/>
          </a:bodyPr>
          <a:lstStyle/>
          <a:p>
            <a:r>
              <a:rPr lang="en-US" altLang="en-US" b="1" dirty="0"/>
              <a:t>Court Orders </a:t>
            </a:r>
            <a:r>
              <a:rPr lang="en-US" altLang="en-US" dirty="0"/>
              <a:t>are signed by a </a:t>
            </a:r>
            <a:r>
              <a:rPr lang="en-US" altLang="en-US" dirty="0" smtClean="0"/>
              <a:t>JUDGE, </a:t>
            </a:r>
            <a:r>
              <a:rPr lang="en-US" altLang="en-US" b="1" dirty="0" smtClean="0"/>
              <a:t> </a:t>
            </a:r>
            <a:r>
              <a:rPr lang="en-US" altLang="en-US" b="1" dirty="0"/>
              <a:t>Subpoenas </a:t>
            </a:r>
            <a:r>
              <a:rPr lang="en-US" altLang="en-US" dirty="0"/>
              <a:t>can be signed either by a judge or by a lawyer (or by the party</a:t>
            </a:r>
            <a:r>
              <a:rPr lang="en-US" altLang="en-US" dirty="0" smtClean="0"/>
              <a:t>), but usually need immediate attention— </a:t>
            </a:r>
            <a:r>
              <a:rPr lang="en-US" altLang="en-US" dirty="0" smtClean="0">
                <a:solidFill>
                  <a:srgbClr val="FFFF00"/>
                </a:solidFill>
                <a:effectLst>
                  <a:outerShdw blurRad="38100" dist="38100" dir="2700000" algn="tl">
                    <a:srgbClr val="000000">
                      <a:alpha val="43137"/>
                    </a:srgbClr>
                  </a:outerShdw>
                </a:effectLst>
              </a:rPr>
              <a:t>contact your local attorney ASAP. </a:t>
            </a:r>
          </a:p>
          <a:p>
            <a:r>
              <a:rPr lang="en-US" altLang="en-US" dirty="0" smtClean="0">
                <a:solidFill>
                  <a:srgbClr val="FFFF00"/>
                </a:solidFill>
                <a:effectLst>
                  <a:outerShdw blurRad="38100" dist="38100" dir="2700000" algn="tl">
                    <a:srgbClr val="000000">
                      <a:alpha val="43137"/>
                    </a:srgbClr>
                  </a:outerShdw>
                </a:effectLst>
              </a:rPr>
              <a:t>Subpoenas have their own time limits—and can subject you or an agency to CONTEMPT –so time is of the essence. </a:t>
            </a:r>
          </a:p>
          <a:p>
            <a:r>
              <a:rPr lang="en-US" dirty="0">
                <a:solidFill>
                  <a:srgbClr val="FFC000"/>
                </a:solidFill>
              </a:rPr>
              <a:t>Note</a:t>
            </a:r>
            <a:r>
              <a:rPr lang="en-US" dirty="0"/>
              <a:t>: </a:t>
            </a:r>
            <a:r>
              <a:rPr lang="en-US" dirty="0">
                <a:solidFill>
                  <a:schemeClr val="accent5">
                    <a:lumMod val="75000"/>
                  </a:schemeClr>
                </a:solidFill>
              </a:rPr>
              <a:t>there are also subpoenas that Require you to APPEAR in </a:t>
            </a:r>
            <a:r>
              <a:rPr lang="en-US" dirty="0" smtClean="0">
                <a:solidFill>
                  <a:schemeClr val="accent5">
                    <a:lumMod val="75000"/>
                  </a:schemeClr>
                </a:solidFill>
              </a:rPr>
              <a:t>Court and those that require you to PROVIDE records… </a:t>
            </a:r>
            <a:r>
              <a:rPr lang="en-US" dirty="0">
                <a:solidFill>
                  <a:schemeClr val="accent5">
                    <a:lumMod val="75000"/>
                  </a:schemeClr>
                </a:solidFill>
              </a:rPr>
              <a:t>Read Subpoenas Carefully to make sure you know what you have…and ask an </a:t>
            </a:r>
            <a:r>
              <a:rPr lang="en-US" dirty="0" smtClean="0">
                <a:solidFill>
                  <a:schemeClr val="accent5">
                    <a:lumMod val="75000"/>
                  </a:schemeClr>
                </a:solidFill>
              </a:rPr>
              <a:t>attorney </a:t>
            </a:r>
            <a:r>
              <a:rPr lang="en-US" dirty="0">
                <a:solidFill>
                  <a:schemeClr val="accent5">
                    <a:lumMod val="75000"/>
                  </a:schemeClr>
                </a:solidFill>
              </a:rPr>
              <a:t>for help </a:t>
            </a:r>
          </a:p>
          <a:p>
            <a:pPr marL="0" indent="0">
              <a:buNone/>
            </a:pPr>
            <a:endParaRPr lang="en-US" altLang="en-US"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F34312E-D532-47E1-B7CD-145049FED826}" type="slidenum">
              <a:rPr lang="en-US" smtClean="0"/>
              <a:t>38</a:t>
            </a:fld>
            <a:endParaRPr lang="en-US" dirty="0"/>
          </a:p>
        </p:txBody>
      </p:sp>
    </p:spTree>
    <p:extLst>
      <p:ext uri="{BB962C8B-B14F-4D97-AF65-F5344CB8AC3E}">
        <p14:creationId xmlns:p14="http://schemas.microsoft.com/office/powerpoint/2010/main" val="2508687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0955"/>
            <a:ext cx="8229600" cy="1143000"/>
          </a:xfrm>
        </p:spPr>
        <p:txBody>
          <a:bodyPr/>
          <a:lstStyle/>
          <a:p>
            <a:pPr algn="ctr"/>
            <a:r>
              <a:rPr lang="en-US" dirty="0" smtClean="0"/>
              <a:t>APPEALS </a:t>
            </a:r>
            <a:endParaRPr lang="en-US" dirty="0"/>
          </a:p>
        </p:txBody>
      </p:sp>
      <p:sp>
        <p:nvSpPr>
          <p:cNvPr id="3" name="Content Placeholder 2"/>
          <p:cNvSpPr>
            <a:spLocks noGrp="1"/>
          </p:cNvSpPr>
          <p:nvPr>
            <p:ph idx="1"/>
          </p:nvPr>
        </p:nvSpPr>
        <p:spPr/>
        <p:txBody>
          <a:bodyPr>
            <a:normAutofit/>
          </a:bodyPr>
          <a:lstStyle/>
          <a:p>
            <a:r>
              <a:rPr lang="en-US" dirty="0" smtClean="0"/>
              <a:t>A requester can appeal a denial of records, or a denial of a fee waiver request, or a claim of extraordinary circumstances. </a:t>
            </a:r>
          </a:p>
          <a:p>
            <a:r>
              <a:rPr lang="en-US" dirty="0" smtClean="0"/>
              <a:t>Most appeals go first the to “chief administrative officer” and then to the State Records Committee . </a:t>
            </a:r>
          </a:p>
          <a:p>
            <a:r>
              <a:rPr lang="en-US" dirty="0" smtClean="0"/>
              <a:t>If you receive notice of an appeal, contact an attorney for help. </a:t>
            </a:r>
          </a:p>
          <a:p>
            <a:r>
              <a:rPr lang="en-US" dirty="0" smtClean="0"/>
              <a:t>Archives has a “records ombudsman” who helps requestors negotiate to get records. If the records ombudsman contacts you, </a:t>
            </a:r>
            <a:r>
              <a:rPr lang="en-US" dirty="0" smtClean="0"/>
              <a:t>seek direction from your attorney. </a:t>
            </a:r>
            <a:endParaRPr lang="en-US" dirty="0" smtClean="0"/>
          </a:p>
          <a:p>
            <a:pPr lvl="1"/>
            <a:r>
              <a:rPr lang="en-US" dirty="0" smtClean="0"/>
              <a:t>The current Records Ombudsman is </a:t>
            </a:r>
            <a:r>
              <a:rPr lang="en-US" sz="2400" dirty="0" smtClean="0">
                <a:solidFill>
                  <a:srgbClr val="CC00FF"/>
                </a:solidFill>
                <a:effectLst>
                  <a:outerShdw blurRad="38100" dist="38100" dir="2700000" algn="tl">
                    <a:srgbClr val="000000">
                      <a:alpha val="43137"/>
                    </a:srgbClr>
                  </a:outerShdw>
                </a:effectLst>
              </a:rPr>
              <a:t>Rosemary Cundiff. </a:t>
            </a:r>
          </a:p>
          <a:p>
            <a:pPr marL="0" indent="0">
              <a:buNone/>
            </a:pP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39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634116"/>
            <a:ext cx="1179678" cy="8729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3361" y="654545"/>
            <a:ext cx="838200" cy="8321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390" y="654545"/>
            <a:ext cx="1291278" cy="870730"/>
          </a:xfrm>
          <a:prstGeom prst="rect">
            <a:avLst/>
          </a:prstGeom>
        </p:spPr>
      </p:pic>
    </p:spTree>
    <p:extLst>
      <p:ext uri="{BB962C8B-B14F-4D97-AF65-F5344CB8AC3E}">
        <p14:creationId xmlns:p14="http://schemas.microsoft.com/office/powerpoint/2010/main" val="841232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FIRST IMPORTANT POINT:</a:t>
            </a:r>
            <a:br>
              <a:rPr lang="en-US" dirty="0" smtClean="0"/>
            </a:br>
            <a:r>
              <a:rPr lang="en-US" dirty="0" smtClean="0"/>
              <a:t>LEGISLATIVE INTENT  </a:t>
            </a:r>
            <a:endParaRPr lang="en-US" dirty="0"/>
          </a:p>
        </p:txBody>
      </p:sp>
      <p:sp>
        <p:nvSpPr>
          <p:cNvPr id="3" name="Content Placeholder 2"/>
          <p:cNvSpPr>
            <a:spLocks noGrp="1"/>
          </p:cNvSpPr>
          <p:nvPr>
            <p:ph idx="1"/>
          </p:nvPr>
        </p:nvSpPr>
        <p:spPr/>
        <p:txBody>
          <a:bodyPr/>
          <a:lstStyle/>
          <a:p>
            <a:pPr marL="0" indent="0">
              <a:buNone/>
            </a:pPr>
            <a:r>
              <a:rPr lang="en-US" dirty="0" smtClean="0"/>
              <a:t>GRAMA recognizes TWO constitutional rights: </a:t>
            </a:r>
          </a:p>
          <a:p>
            <a:r>
              <a:rPr lang="en-US" dirty="0" smtClean="0">
                <a:solidFill>
                  <a:srgbClr val="FFFF00"/>
                </a:solidFill>
              </a:rPr>
              <a:t>FIRST:  </a:t>
            </a:r>
            <a:r>
              <a:rPr lang="en-US" dirty="0"/>
              <a:t>the public’s right of access to information concerning the conduct of the public’s business; and</a:t>
            </a:r>
          </a:p>
          <a:p>
            <a:r>
              <a:rPr lang="en-US" dirty="0" smtClean="0">
                <a:solidFill>
                  <a:srgbClr val="FFFF00"/>
                </a:solidFill>
              </a:rPr>
              <a:t>SECOND</a:t>
            </a:r>
            <a:r>
              <a:rPr lang="en-US" dirty="0" smtClean="0"/>
              <a:t>: the </a:t>
            </a:r>
            <a:r>
              <a:rPr lang="en-US" dirty="0"/>
              <a:t>right of privacy in relation to personal data gathered by governmental entities</a:t>
            </a:r>
            <a:r>
              <a:rPr lang="en-US" dirty="0" smtClean="0"/>
              <a:t>.</a:t>
            </a:r>
          </a:p>
          <a:p>
            <a:pPr marL="0" indent="0">
              <a:buNone/>
            </a:pPr>
            <a:endParaRPr lang="en-US" dirty="0" smtClean="0"/>
          </a:p>
          <a:p>
            <a:r>
              <a:rPr lang="en-US" dirty="0" smtClean="0"/>
              <a:t>NOTE: When the 2 constitutional interests are “equal” …GRAMA favors ACCESS.   </a:t>
            </a:r>
            <a:endParaRPr lang="en-US" dirty="0"/>
          </a:p>
          <a:p>
            <a:pPr marL="0" indent="0">
              <a:buNone/>
            </a:pPr>
            <a:r>
              <a:rPr lang="en-US" sz="1800" dirty="0" smtClean="0"/>
              <a:t>63G-2-102</a:t>
            </a:r>
            <a:endParaRPr lang="en-US" sz="1800"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141" y="4572000"/>
            <a:ext cx="24003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F34312E-D532-47E1-B7CD-145049FED826}" type="slidenum">
              <a:rPr lang="en-US" smtClean="0"/>
              <a:t>4</a:t>
            </a:fld>
            <a:endParaRPr lang="en-US" dirty="0"/>
          </a:p>
        </p:txBody>
      </p:sp>
    </p:spTree>
    <p:extLst>
      <p:ext uri="{BB962C8B-B14F-4D97-AF65-F5344CB8AC3E}">
        <p14:creationId xmlns:p14="http://schemas.microsoft.com/office/powerpoint/2010/main" val="1528633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As a Records Officer </a:t>
            </a:r>
            <a:endParaRPr lang="en-US" dirty="0"/>
          </a:p>
        </p:txBody>
      </p:sp>
      <p:sp>
        <p:nvSpPr>
          <p:cNvPr id="3" name="Content Placeholder 2"/>
          <p:cNvSpPr>
            <a:spLocks noGrp="1"/>
          </p:cNvSpPr>
          <p:nvPr>
            <p:ph idx="1"/>
          </p:nvPr>
        </p:nvSpPr>
        <p:spPr/>
        <p:txBody>
          <a:bodyPr/>
          <a:lstStyle/>
          <a:p>
            <a:r>
              <a:rPr lang="en-US" b="1" dirty="0"/>
              <a:t>Certification of records officer: </a:t>
            </a:r>
            <a:r>
              <a:rPr lang="en-US" dirty="0"/>
              <a:t>Each records officer of a governmental entity or political subdivision shall, on </a:t>
            </a:r>
            <a:r>
              <a:rPr lang="en-US" dirty="0">
                <a:solidFill>
                  <a:schemeClr val="accent5">
                    <a:lumMod val="75000"/>
                  </a:schemeClr>
                </a:solidFill>
              </a:rPr>
              <a:t>an annual basis,</a:t>
            </a:r>
            <a:r>
              <a:rPr lang="en-US" dirty="0"/>
              <a:t> successfully complete online training and obtain certification </a:t>
            </a:r>
            <a:r>
              <a:rPr lang="en-US" dirty="0" smtClean="0"/>
              <a:t>from </a:t>
            </a:r>
            <a:r>
              <a:rPr lang="en-US" dirty="0"/>
              <a:t>state </a:t>
            </a:r>
            <a:r>
              <a:rPr lang="en-US" dirty="0" smtClean="0"/>
              <a:t>archives</a:t>
            </a:r>
          </a:p>
          <a:p>
            <a:r>
              <a:rPr lang="en-US" dirty="0" smtClean="0"/>
              <a:t>The Good News: after today, you should pass your Records Quiz with FLYING COLORS! </a:t>
            </a: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40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3733800"/>
            <a:ext cx="1830586" cy="27437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153279"/>
            <a:ext cx="2647950" cy="214862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4271626"/>
            <a:ext cx="1828800" cy="1911927"/>
          </a:xfrm>
          <a:prstGeom prst="rect">
            <a:avLst/>
          </a:prstGeom>
        </p:spPr>
      </p:pic>
    </p:spTree>
    <p:extLst>
      <p:ext uri="{BB962C8B-B14F-4D97-AF65-F5344CB8AC3E}">
        <p14:creationId xmlns:p14="http://schemas.microsoft.com/office/powerpoint/2010/main" val="3320096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 The Death of Talking </a:t>
            </a:r>
            <a:endParaRPr lang="en-US" dirty="0"/>
          </a:p>
        </p:txBody>
      </p:sp>
      <p:sp>
        <p:nvSpPr>
          <p:cNvPr id="3" name="Content Placeholder 2"/>
          <p:cNvSpPr>
            <a:spLocks noGrp="1"/>
          </p:cNvSpPr>
          <p:nvPr>
            <p:ph idx="1"/>
          </p:nvPr>
        </p:nvSpPr>
        <p:spPr/>
        <p:txBody>
          <a:bodyPr/>
          <a:lstStyle/>
          <a:p>
            <a:r>
              <a:rPr lang="en-US" dirty="0" smtClean="0"/>
              <a:t>People now use EMAIL or text messages as the equivalent of “chatting” </a:t>
            </a:r>
          </a:p>
          <a:p>
            <a:r>
              <a:rPr lang="en-US" dirty="0" smtClean="0"/>
              <a:t>Unfortunately, once this “chatting” becomes a RECORD, it is subject to GRAMA. </a:t>
            </a:r>
          </a:p>
          <a:p>
            <a:r>
              <a:rPr lang="en-US" dirty="0" smtClean="0"/>
              <a:t>There is very little in GRAMA that protects a government person from the embarrassing things that they put in text messages or emails that they would NEVER put in an official government communication. </a:t>
            </a:r>
          </a:p>
          <a:p>
            <a:r>
              <a:rPr lang="en-US" dirty="0" smtClean="0">
                <a:solidFill>
                  <a:srgbClr val="FFFF00"/>
                </a:solidFill>
              </a:rPr>
              <a:t>TAKE-AWAY</a:t>
            </a:r>
            <a:r>
              <a:rPr lang="en-US" dirty="0" smtClean="0"/>
              <a:t>:DON’T PRESS SEND UNLESS YOU WOULD BE OK WITH THE EMAIL/TEXT/IM on THE COVER OF THE SL TRIBUNE </a:t>
            </a: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41</a:t>
            </a:fld>
            <a:endParaRPr lang="en-US" dirty="0"/>
          </a:p>
        </p:txBody>
      </p:sp>
    </p:spTree>
    <p:extLst>
      <p:ext uri="{BB962C8B-B14F-4D97-AF65-F5344CB8AC3E}">
        <p14:creationId xmlns:p14="http://schemas.microsoft.com/office/powerpoint/2010/main" val="4000509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END---SORT OF </a:t>
            </a:r>
            <a:endParaRPr lang="en-US" dirty="0"/>
          </a:p>
        </p:txBody>
      </p:sp>
      <p:sp>
        <p:nvSpPr>
          <p:cNvPr id="3" name="Content Placeholder 2"/>
          <p:cNvSpPr>
            <a:spLocks noGrp="1"/>
          </p:cNvSpPr>
          <p:nvPr>
            <p:ph idx="1"/>
          </p:nvPr>
        </p:nvSpPr>
        <p:spPr/>
        <p:txBody>
          <a:bodyPr/>
          <a:lstStyle/>
          <a:p>
            <a:r>
              <a:rPr lang="en-US" dirty="0" smtClean="0">
                <a:solidFill>
                  <a:srgbClr val="FFFF00"/>
                </a:solidFill>
                <a:effectLst>
                  <a:outerShdw blurRad="38100" dist="38100" dir="2700000" algn="tl">
                    <a:srgbClr val="000000">
                      <a:alpha val="43137"/>
                    </a:srgbClr>
                  </a:outerShdw>
                </a:effectLst>
              </a:rPr>
              <a:t>DISCUSSION</a:t>
            </a:r>
            <a:r>
              <a:rPr lang="en-US" dirty="0" smtClean="0">
                <a:solidFill>
                  <a:srgbClr val="FF0000"/>
                </a:solidFill>
              </a:rPr>
              <a:t> </a:t>
            </a:r>
            <a:r>
              <a:rPr lang="en-US" dirty="0" smtClean="0">
                <a:solidFill>
                  <a:schemeClr val="tx1"/>
                </a:solidFill>
              </a:rPr>
              <a:t>(time permitting): </a:t>
            </a:r>
            <a:r>
              <a:rPr lang="en-US" dirty="0" smtClean="0"/>
              <a:t>WHAT CAN WE DO TO MAKE GRAMA EASIER? </a:t>
            </a:r>
          </a:p>
          <a:p>
            <a:r>
              <a:rPr lang="en-US" dirty="0" smtClean="0">
                <a:solidFill>
                  <a:srgbClr val="FFFF00"/>
                </a:solidFill>
                <a:effectLst>
                  <a:outerShdw blurRad="38100" dist="38100" dir="2700000" algn="tl">
                    <a:srgbClr val="000000">
                      <a:alpha val="43137"/>
                    </a:srgbClr>
                  </a:outerShdw>
                </a:effectLst>
              </a:rPr>
              <a:t>DISCUSSION</a:t>
            </a:r>
            <a:r>
              <a:rPr lang="en-US" dirty="0" smtClean="0"/>
              <a:t>: What is the future of GRAMA in the age of electronics and governance by Twitter? </a:t>
            </a:r>
          </a:p>
          <a:p>
            <a:endParaRPr lang="en-US" dirty="0" smtClean="0"/>
          </a:p>
          <a:p>
            <a:r>
              <a:rPr lang="en-US" dirty="0" smtClean="0"/>
              <a:t> </a:t>
            </a:r>
          </a:p>
          <a:p>
            <a:pPr lvl="1"/>
            <a:endParaRPr lang="en-US" dirty="0" smtClean="0"/>
          </a:p>
        </p:txBody>
      </p:sp>
      <p:sp>
        <p:nvSpPr>
          <p:cNvPr id="4" name="Slide Number Placeholder 3"/>
          <p:cNvSpPr>
            <a:spLocks noGrp="1"/>
          </p:cNvSpPr>
          <p:nvPr>
            <p:ph type="sldNum" sz="quarter" idx="12"/>
          </p:nvPr>
        </p:nvSpPr>
        <p:spPr/>
        <p:txBody>
          <a:bodyPr/>
          <a:lstStyle/>
          <a:p>
            <a:fld id="{0F34312E-D532-47E1-B7CD-145049FED826}" type="slidenum">
              <a:rPr lang="en-US" smtClean="0"/>
              <a:t>42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842" y="3396966"/>
            <a:ext cx="6172200" cy="2667000"/>
          </a:xfrm>
          <a:prstGeom prst="rect">
            <a:avLst/>
          </a:prstGeom>
        </p:spPr>
      </p:pic>
    </p:spTree>
    <p:extLst>
      <p:ext uri="{BB962C8B-B14F-4D97-AF65-F5344CB8AC3E}">
        <p14:creationId xmlns:p14="http://schemas.microsoft.com/office/powerpoint/2010/main" val="1146925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GRAMA APPLY TO ME? </a:t>
            </a:r>
            <a:endParaRPr lang="en-US" dirty="0"/>
          </a:p>
        </p:txBody>
      </p:sp>
      <p:sp>
        <p:nvSpPr>
          <p:cNvPr id="3" name="Content Placeholder 2"/>
          <p:cNvSpPr>
            <a:spLocks noGrp="1"/>
          </p:cNvSpPr>
          <p:nvPr>
            <p:ph idx="1"/>
          </p:nvPr>
        </p:nvSpPr>
        <p:spPr/>
        <p:txBody>
          <a:bodyPr/>
          <a:lstStyle/>
          <a:p>
            <a:r>
              <a:rPr lang="en-US" b="1" dirty="0"/>
              <a:t>YES</a:t>
            </a:r>
            <a:r>
              <a:rPr lang="en-US" dirty="0"/>
              <a:t>: SOME PARTS OF GRAMA APPLY TO ALL POLITICAL SUBDIVISIONS. </a:t>
            </a:r>
          </a:p>
          <a:p>
            <a:pPr marL="0" indent="0">
              <a:buNone/>
            </a:pPr>
            <a:r>
              <a:rPr lang="en-US" dirty="0"/>
              <a:t>BUT </a:t>
            </a:r>
          </a:p>
          <a:p>
            <a:r>
              <a:rPr lang="en-US" dirty="0"/>
              <a:t>YOU NEED TO KNOW WHETHER YOUR POLITICAL SUBDIVISION FOLLOWS ALL OF GRAMA, OR WHETHER IT HAS ADOPTED ITS OWN ORDINANCES OR POLICIES REGARDING INFORMATION AND RECORDS </a:t>
            </a:r>
            <a:endParaRPr lang="en-US" dirty="0" smtClean="0"/>
          </a:p>
          <a:p>
            <a:r>
              <a:rPr lang="en-US" dirty="0" smtClean="0"/>
              <a:t>Even if your political subdivision has a slightly different ordinance or policy—today’s discussion should still be helpful, since the ordinance or policy should be “similar” to GRAMA. </a:t>
            </a:r>
            <a:endParaRPr lang="en-US" dirty="0" smtClean="0"/>
          </a:p>
          <a:p>
            <a:pPr marL="0" indent="0">
              <a:buNone/>
            </a:pPr>
            <a:r>
              <a:rPr lang="en-US" sz="1800" dirty="0" smtClean="0"/>
              <a:t>63G-2-701, et. seq. </a:t>
            </a:r>
            <a:endParaRPr lang="en-US" sz="1800" dirty="0"/>
          </a:p>
          <a:p>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5</a:t>
            </a:fld>
            <a:endParaRPr lang="en-US" dirty="0"/>
          </a:p>
        </p:txBody>
      </p:sp>
    </p:spTree>
    <p:extLst>
      <p:ext uri="{BB962C8B-B14F-4D97-AF65-F5344CB8AC3E}">
        <p14:creationId xmlns:p14="http://schemas.microsoft.com/office/powerpoint/2010/main" val="2883247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alpha val="98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9140"/>
            <a:ext cx="8229600" cy="1600200"/>
          </a:xfrm>
        </p:spPr>
        <p:txBody>
          <a:bodyPr>
            <a:normAutofit/>
          </a:bodyPr>
          <a:lstStyle/>
          <a:p>
            <a:r>
              <a:rPr lang="en-US" sz="4000" dirty="0" smtClean="0"/>
              <a:t>Responding to a GRAMA REQUEST: </a:t>
            </a:r>
            <a:br>
              <a:rPr lang="en-US" sz="4000" dirty="0" smtClean="0"/>
            </a:br>
            <a:r>
              <a:rPr lang="en-US" sz="3100" dirty="0" smtClean="0"/>
              <a:t>STEP 1: determine if it’s a GRAMA request</a:t>
            </a:r>
            <a:endParaRPr lang="en-US" sz="3100" dirty="0"/>
          </a:p>
        </p:txBody>
      </p:sp>
      <p:sp>
        <p:nvSpPr>
          <p:cNvPr id="3" name="Content Placeholder 2"/>
          <p:cNvSpPr>
            <a:spLocks noGrp="1"/>
          </p:cNvSpPr>
          <p:nvPr>
            <p:ph idx="1"/>
          </p:nvPr>
        </p:nvSpPr>
        <p:spPr>
          <a:xfrm>
            <a:off x="457200" y="1587536"/>
            <a:ext cx="8382000" cy="5270463"/>
          </a:xfrm>
        </p:spPr>
        <p:txBody>
          <a:bodyPr>
            <a:normAutofit/>
          </a:bodyPr>
          <a:lstStyle/>
          <a:p>
            <a:pPr marL="0" indent="0">
              <a:buNone/>
            </a:pPr>
            <a:r>
              <a:rPr lang="en-US" dirty="0" smtClean="0"/>
              <a:t>Step 1: Is it a GRAMA Request? </a:t>
            </a:r>
          </a:p>
          <a:p>
            <a:pPr marL="0" indent="0">
              <a:buNone/>
            </a:pPr>
            <a:r>
              <a:rPr lang="en-US" dirty="0" smtClean="0"/>
              <a:t>A GRAMA request must be: </a:t>
            </a:r>
          </a:p>
          <a:p>
            <a:pPr lvl="1"/>
            <a:r>
              <a:rPr lang="en-US" dirty="0" smtClean="0"/>
              <a:t>In writing </a:t>
            </a:r>
          </a:p>
          <a:p>
            <a:pPr lvl="1"/>
            <a:r>
              <a:rPr lang="en-US" dirty="0" smtClean="0"/>
              <a:t>A request must contain the name, address and telephone number (if available) of the requester </a:t>
            </a:r>
          </a:p>
          <a:p>
            <a:pPr lvl="1"/>
            <a:r>
              <a:rPr lang="en-US" dirty="0" smtClean="0"/>
              <a:t>A request must describe the records requested with “</a:t>
            </a:r>
            <a:r>
              <a:rPr lang="en-US" dirty="0" smtClean="0">
                <a:solidFill>
                  <a:srgbClr val="FFFF00"/>
                </a:solidFill>
                <a:effectLst>
                  <a:outerShdw blurRad="38100" dist="38100" dir="2700000" algn="tl">
                    <a:srgbClr val="000000">
                      <a:alpha val="43137"/>
                    </a:srgbClr>
                  </a:outerShdw>
                </a:effectLst>
              </a:rPr>
              <a:t>reasonable specificity</a:t>
            </a:r>
            <a:r>
              <a:rPr lang="en-US" dirty="0" smtClean="0"/>
              <a:t>”</a:t>
            </a:r>
            <a:r>
              <a:rPr lang="en-US" dirty="0" smtClean="0">
                <a:solidFill>
                  <a:srgbClr val="FF0000"/>
                </a:solidFill>
              </a:rPr>
              <a:t> </a:t>
            </a:r>
          </a:p>
          <a:p>
            <a:pPr marL="365760" lvl="1" indent="0" algn="ctr">
              <a:buNone/>
            </a:pPr>
            <a:endParaRPr lang="en-US" b="1" dirty="0" smtClean="0">
              <a:solidFill>
                <a:srgbClr val="FFFF00"/>
              </a:solidFill>
              <a:effectLst>
                <a:outerShdw blurRad="38100" dist="38100" dir="2700000" algn="tl">
                  <a:srgbClr val="000000">
                    <a:alpha val="43137"/>
                  </a:srgbClr>
                </a:outerShdw>
              </a:effectLst>
            </a:endParaRPr>
          </a:p>
          <a:p>
            <a:pPr marL="365760" lvl="1" indent="0" algn="ctr">
              <a:buNone/>
            </a:pPr>
            <a:endParaRPr lang="en-US" b="1" dirty="0">
              <a:solidFill>
                <a:srgbClr val="FFFF00"/>
              </a:solidFill>
              <a:effectLst>
                <a:outerShdw blurRad="38100" dist="38100" dir="2700000" algn="tl">
                  <a:srgbClr val="000000">
                    <a:alpha val="43137"/>
                  </a:srgbClr>
                </a:outerShdw>
              </a:effectLst>
            </a:endParaRPr>
          </a:p>
          <a:p>
            <a:pPr marL="365760" lvl="1" indent="0" algn="ctr">
              <a:buNone/>
            </a:pPr>
            <a:endParaRPr lang="en-US" b="1" dirty="0" smtClean="0">
              <a:solidFill>
                <a:srgbClr val="FFFF00"/>
              </a:solidFill>
              <a:effectLst>
                <a:outerShdw blurRad="38100" dist="38100" dir="2700000" algn="tl">
                  <a:srgbClr val="000000">
                    <a:alpha val="43137"/>
                  </a:srgbClr>
                </a:outerShdw>
              </a:effectLst>
            </a:endParaRPr>
          </a:p>
          <a:p>
            <a:pPr marL="365760" lvl="1" indent="0" algn="ctr">
              <a:buNone/>
            </a:pPr>
            <a:endParaRPr lang="en-US" b="1" dirty="0">
              <a:solidFill>
                <a:srgbClr val="FFFF00"/>
              </a:solidFill>
              <a:effectLst>
                <a:outerShdw blurRad="38100" dist="38100" dir="2700000" algn="tl">
                  <a:srgbClr val="000000">
                    <a:alpha val="43137"/>
                  </a:srgbClr>
                </a:outerShdw>
              </a:effectLst>
            </a:endParaRPr>
          </a:p>
          <a:p>
            <a:pPr marL="365760" lvl="1" indent="0" algn="ctr">
              <a:buNone/>
            </a:pPr>
            <a:endParaRPr lang="en-US" b="1" dirty="0" smtClean="0">
              <a:solidFill>
                <a:srgbClr val="FFFF00"/>
              </a:solidFill>
              <a:effectLst>
                <a:outerShdw blurRad="38100" dist="38100" dir="2700000" algn="tl">
                  <a:srgbClr val="000000">
                    <a:alpha val="43137"/>
                  </a:srgbClr>
                </a:outerShdw>
              </a:effectLst>
            </a:endParaRPr>
          </a:p>
          <a:p>
            <a:pPr marL="365760" lvl="1" indent="0" algn="ctr">
              <a:buNone/>
            </a:pPr>
            <a:endParaRPr lang="en-US" b="1" dirty="0">
              <a:solidFill>
                <a:srgbClr val="FFFF00"/>
              </a:solidFill>
              <a:effectLst>
                <a:outerShdw blurRad="38100" dist="38100" dir="2700000" algn="tl">
                  <a:srgbClr val="000000">
                    <a:alpha val="43137"/>
                  </a:srgbClr>
                </a:outerShdw>
              </a:effectLst>
            </a:endParaRPr>
          </a:p>
          <a:p>
            <a:pPr marL="365760" lvl="1" indent="0" algn="ctr">
              <a:buNone/>
            </a:pPr>
            <a:r>
              <a:rPr lang="en-US" b="1" dirty="0" smtClean="0">
                <a:solidFill>
                  <a:srgbClr val="FFFF00"/>
                </a:solidFill>
                <a:effectLst>
                  <a:outerShdw blurRad="38100" dist="38100" dir="2700000" algn="tl">
                    <a:srgbClr val="000000">
                      <a:alpha val="43137"/>
                    </a:srgbClr>
                  </a:outerShdw>
                </a:effectLst>
              </a:rPr>
              <a:t>When in Doubt, ask an attorney </a:t>
            </a:r>
            <a:endParaRPr lang="en-US" b="1" dirty="0" smtClean="0">
              <a:solidFill>
                <a:srgbClr val="FFFF00"/>
              </a:solidFill>
              <a:effectLst>
                <a:outerShdw blurRad="38100" dist="38100" dir="2700000" algn="tl">
                  <a:srgbClr val="000000">
                    <a:alpha val="43137"/>
                  </a:srgbClr>
                </a:outerShdw>
              </a:effectLst>
            </a:endParaRPr>
          </a:p>
          <a:p>
            <a:pPr marL="365760" lvl="1" indent="0">
              <a:buNone/>
            </a:pPr>
            <a:r>
              <a:rPr lang="en-US" sz="1800" dirty="0" smtClean="0"/>
              <a:t>63G-2-204</a:t>
            </a:r>
            <a:endParaRPr lang="en-US" sz="1800" dirty="0" smtClean="0"/>
          </a:p>
          <a:p>
            <a:pPr marL="365760" lvl="1" indent="0">
              <a:buNone/>
            </a:pPr>
            <a:endParaRPr lang="en-US" dirty="0" smtClean="0"/>
          </a:p>
        </p:txBody>
      </p:sp>
      <p:sp>
        <p:nvSpPr>
          <p:cNvPr id="4" name="Slide Number Placeholder 3"/>
          <p:cNvSpPr>
            <a:spLocks noGrp="1"/>
          </p:cNvSpPr>
          <p:nvPr>
            <p:ph type="sldNum" sz="quarter" idx="12"/>
          </p:nvPr>
        </p:nvSpPr>
        <p:spPr/>
        <p:txBody>
          <a:bodyPr/>
          <a:lstStyle/>
          <a:p>
            <a:fld id="{0F34312E-D532-47E1-B7CD-145049FED826}" type="slidenum">
              <a:rPr lang="en-US" smtClean="0"/>
              <a:t>6</a:t>
            </a:fld>
            <a:endParaRPr lang="en-US" dirty="0"/>
          </a:p>
        </p:txBody>
      </p:sp>
      <p:sp>
        <p:nvSpPr>
          <p:cNvPr id="5" name="Rectangle 4"/>
          <p:cNvSpPr/>
          <p:nvPr/>
        </p:nvSpPr>
        <p:spPr>
          <a:xfrm>
            <a:off x="914400" y="4038600"/>
            <a:ext cx="7543800" cy="1524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1">
              <a:spcBef>
                <a:spcPct val="20000"/>
              </a:spcBef>
              <a:buClr>
                <a:srgbClr val="759AA5">
                  <a:lumMod val="60000"/>
                  <a:lumOff val="40000"/>
                </a:srgbClr>
              </a:buClr>
            </a:pPr>
            <a:r>
              <a:rPr lang="en-US" sz="2000" b="1" dirty="0" smtClean="0">
                <a:solidFill>
                  <a:srgbClr val="0070C0"/>
                </a:solidFill>
              </a:rPr>
              <a:t>Note</a:t>
            </a:r>
            <a:r>
              <a:rPr lang="en-US" sz="2000" dirty="0">
                <a:solidFill>
                  <a:srgbClr val="0070C0"/>
                </a:solidFill>
              </a:rPr>
              <a:t>: </a:t>
            </a:r>
            <a:r>
              <a:rPr lang="en-US" sz="2000" b="1" dirty="0">
                <a:solidFill>
                  <a:prstClr val="white"/>
                </a:solidFill>
              </a:rPr>
              <a:t>A request to </a:t>
            </a:r>
            <a:r>
              <a:rPr lang="en-US" sz="2000" b="1" dirty="0" smtClean="0">
                <a:solidFill>
                  <a:prstClr val="white"/>
                </a:solidFill>
              </a:rPr>
              <a:t>MEET with the Mayor </a:t>
            </a:r>
            <a:r>
              <a:rPr lang="en-US" sz="2000" b="1" dirty="0">
                <a:solidFill>
                  <a:prstClr val="white"/>
                </a:solidFill>
              </a:rPr>
              <a:t>or a request to “answer my 10 questions about why </a:t>
            </a:r>
            <a:r>
              <a:rPr lang="en-US" sz="2000" b="1" dirty="0" smtClean="0">
                <a:solidFill>
                  <a:prstClr val="white"/>
                </a:solidFill>
              </a:rPr>
              <a:t>the town  </a:t>
            </a:r>
            <a:r>
              <a:rPr lang="en-US" sz="2000" b="1" dirty="0">
                <a:solidFill>
                  <a:prstClr val="white"/>
                </a:solidFill>
              </a:rPr>
              <a:t>is so </a:t>
            </a:r>
            <a:r>
              <a:rPr lang="en-US" sz="2000" b="1" dirty="0" smtClean="0">
                <a:solidFill>
                  <a:prstClr val="white"/>
                </a:solidFill>
              </a:rPr>
              <a:t>incompetent” </a:t>
            </a:r>
            <a:r>
              <a:rPr lang="en-US" sz="2000" b="1" dirty="0">
                <a:solidFill>
                  <a:prstClr val="white"/>
                </a:solidFill>
              </a:rPr>
              <a:t>is NOT a request for Records subject to GRAMA.</a:t>
            </a:r>
            <a:r>
              <a:rPr lang="en-US" sz="2000" dirty="0">
                <a:solidFill>
                  <a:prstClr val="white"/>
                </a:solidFill>
              </a:rPr>
              <a:t> </a:t>
            </a:r>
          </a:p>
        </p:txBody>
      </p:sp>
    </p:spTree>
    <p:extLst>
      <p:ext uri="{BB962C8B-B14F-4D97-AF65-F5344CB8AC3E}">
        <p14:creationId xmlns:p14="http://schemas.microsoft.com/office/powerpoint/2010/main" val="2829922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F0"/>
                </a:solidFill>
              </a:rPr>
              <a:t>REASONABLE SPECIFICITY: </a:t>
            </a:r>
            <a:r>
              <a:rPr lang="en-US" dirty="0" smtClean="0"/>
              <a:t/>
            </a:r>
            <a:br>
              <a:rPr lang="en-US" dirty="0" smtClean="0"/>
            </a:br>
            <a:r>
              <a:rPr lang="en-US" dirty="0" smtClean="0">
                <a:solidFill>
                  <a:srgbClr val="FFFF00"/>
                </a:solidFill>
              </a:rPr>
              <a:t>POP QUIZ  </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A record request must contain a written description of the record requested that “</a:t>
            </a:r>
            <a:r>
              <a:rPr lang="en-US" dirty="0" smtClean="0">
                <a:solidFill>
                  <a:srgbClr val="FFFF00"/>
                </a:solidFill>
                <a:effectLst>
                  <a:outerShdw blurRad="38100" dist="38100" dir="2700000" algn="tl">
                    <a:srgbClr val="000000">
                      <a:alpha val="43137"/>
                    </a:srgbClr>
                  </a:outerShdw>
                </a:effectLst>
              </a:rPr>
              <a:t>identifies the record with reasonable specificity</a:t>
            </a:r>
            <a:r>
              <a:rPr lang="en-US" dirty="0" smtClean="0">
                <a:solidFill>
                  <a:srgbClr val="FFFF00"/>
                </a:solidFill>
              </a:rPr>
              <a:t>.</a:t>
            </a:r>
            <a:r>
              <a:rPr lang="en-US" dirty="0" smtClean="0"/>
              <a:t>” </a:t>
            </a:r>
          </a:p>
          <a:p>
            <a:pPr marL="0" indent="0">
              <a:buNone/>
            </a:pPr>
            <a:r>
              <a:rPr lang="en-US" dirty="0" smtClean="0">
                <a:solidFill>
                  <a:srgbClr val="FFFF00"/>
                </a:solidFill>
              </a:rPr>
              <a:t>POP QUIZ:  </a:t>
            </a:r>
            <a:endParaRPr lang="en-US" dirty="0" smtClean="0">
              <a:solidFill>
                <a:schemeClr val="bg1"/>
              </a:solidFill>
            </a:endParaRPr>
          </a:p>
          <a:p>
            <a:r>
              <a:rPr lang="en-US" dirty="0" smtClean="0">
                <a:solidFill>
                  <a:schemeClr val="tx1"/>
                </a:solidFill>
              </a:rPr>
              <a:t>Please provide all records created by the City of Riverton since its incorporation. </a:t>
            </a:r>
          </a:p>
          <a:p>
            <a:r>
              <a:rPr lang="en-US" dirty="0" smtClean="0">
                <a:solidFill>
                  <a:schemeClr val="tx1"/>
                </a:solidFill>
              </a:rPr>
              <a:t>Please provide all records about my property located at 100 South Riverton Drive. </a:t>
            </a:r>
          </a:p>
          <a:p>
            <a:r>
              <a:rPr lang="en-US" dirty="0" smtClean="0">
                <a:solidFill>
                  <a:schemeClr val="tx1"/>
                </a:solidFill>
              </a:rPr>
              <a:t>Please provide all Emails even written by or about Mayor Smith</a:t>
            </a:r>
          </a:p>
          <a:p>
            <a:r>
              <a:rPr lang="en-US" dirty="0" smtClean="0">
                <a:solidFill>
                  <a:schemeClr val="tx1"/>
                </a:solidFill>
              </a:rPr>
              <a:t>Please explain to me why my garbage is picked up so late in the day and why your incompetent people can’t pick up my garbage sooner.</a:t>
            </a:r>
            <a:r>
              <a:rPr lang="en-US" dirty="0" smtClean="0">
                <a:solidFill>
                  <a:schemeClr val="bg1"/>
                </a:solidFill>
              </a:rPr>
              <a:t> </a:t>
            </a:r>
          </a:p>
        </p:txBody>
      </p:sp>
      <p:sp>
        <p:nvSpPr>
          <p:cNvPr id="4" name="Slide Number Placeholder 3"/>
          <p:cNvSpPr>
            <a:spLocks noGrp="1"/>
          </p:cNvSpPr>
          <p:nvPr>
            <p:ph type="sldNum" sz="quarter" idx="12"/>
          </p:nvPr>
        </p:nvSpPr>
        <p:spPr/>
        <p:txBody>
          <a:bodyPr/>
          <a:lstStyle/>
          <a:p>
            <a:fld id="{0F34312E-D532-47E1-B7CD-145049FED826}" type="slidenum">
              <a:rPr lang="en-US" smtClean="0"/>
              <a:t>7</a:t>
            </a:fld>
            <a:endParaRPr lang="en-US" dirty="0"/>
          </a:p>
        </p:txBody>
      </p:sp>
    </p:spTree>
    <p:extLst>
      <p:ext uri="{BB962C8B-B14F-4D97-AF65-F5344CB8AC3E}">
        <p14:creationId xmlns:p14="http://schemas.microsoft.com/office/powerpoint/2010/main" val="167600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about GRAMA Requests </a:t>
            </a:r>
            <a:endParaRPr lang="en-US" dirty="0"/>
          </a:p>
        </p:txBody>
      </p:sp>
      <p:sp>
        <p:nvSpPr>
          <p:cNvPr id="3" name="Content Placeholder 2"/>
          <p:cNvSpPr>
            <a:spLocks noGrp="1"/>
          </p:cNvSpPr>
          <p:nvPr>
            <p:ph idx="1"/>
          </p:nvPr>
        </p:nvSpPr>
        <p:spPr/>
        <p:txBody>
          <a:bodyPr>
            <a:normAutofit lnSpcReduction="10000"/>
          </a:bodyPr>
          <a:lstStyle/>
          <a:p>
            <a:r>
              <a:rPr lang="en-US" dirty="0" smtClean="0"/>
              <a:t>Can someone make a GRAMA request by phone? </a:t>
            </a:r>
          </a:p>
          <a:p>
            <a:pPr lvl="1"/>
            <a:r>
              <a:rPr lang="en-US" dirty="0" smtClean="0"/>
              <a:t>NO (unless due to a disability they cannot make the request in writing) </a:t>
            </a:r>
          </a:p>
          <a:p>
            <a:r>
              <a:rPr lang="en-US" dirty="0" smtClean="0"/>
              <a:t>Can someone make a GRAMA request by EMAIL? </a:t>
            </a:r>
          </a:p>
          <a:p>
            <a:pPr lvl="1"/>
            <a:r>
              <a:rPr lang="en-US" dirty="0" smtClean="0"/>
              <a:t>YES (that is in writing) </a:t>
            </a:r>
          </a:p>
          <a:p>
            <a:r>
              <a:rPr lang="en-US" dirty="0" smtClean="0"/>
              <a:t>Does a GRAMA request have to come in on a particular form? </a:t>
            </a:r>
          </a:p>
          <a:p>
            <a:pPr lvl="1"/>
            <a:r>
              <a:rPr lang="en-US" dirty="0" smtClean="0"/>
              <a:t>NO –all GRAMA requires is a writing, with identifying details and reasonable specificity.  (But you can provide a form to help people) </a:t>
            </a:r>
          </a:p>
          <a:p>
            <a:r>
              <a:rPr lang="en-US" dirty="0" smtClean="0"/>
              <a:t>Can a person request to come in and LOOK at the records, as opposed to me copying them? </a:t>
            </a:r>
          </a:p>
          <a:p>
            <a:pPr lvl="1"/>
            <a:r>
              <a:rPr lang="en-US" dirty="0" smtClean="0"/>
              <a:t>YES—if the record is PUBLIC, every person has the right to inspect a public record during regular business hours. </a:t>
            </a:r>
          </a:p>
          <a:p>
            <a:pPr marL="365760" lvl="1"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8</a:t>
            </a:fld>
            <a:endParaRPr lang="en-US" dirty="0"/>
          </a:p>
        </p:txBody>
      </p:sp>
    </p:spTree>
    <p:extLst>
      <p:ext uri="{BB962C8B-B14F-4D97-AF65-F5344CB8AC3E}">
        <p14:creationId xmlns:p14="http://schemas.microsoft.com/office/powerpoint/2010/main" val="196866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1" y="457200"/>
            <a:ext cx="8762999" cy="1295400"/>
          </a:xfrm>
        </p:spPr>
        <p:txBody>
          <a:bodyPr>
            <a:normAutofit/>
          </a:bodyPr>
          <a:lstStyle/>
          <a:p>
            <a:r>
              <a:rPr lang="en-US" sz="4000" dirty="0" smtClean="0"/>
              <a:t>RESPONDING TO A GRAMA REQUEST </a:t>
            </a:r>
            <a:r>
              <a:rPr lang="en-US" dirty="0" smtClean="0"/>
              <a:t/>
            </a:r>
            <a:br>
              <a:rPr lang="en-US" dirty="0" smtClean="0"/>
            </a:br>
            <a:r>
              <a:rPr lang="en-US" sz="3100" dirty="0" smtClean="0"/>
              <a:t>STEP 2: Establishing the deadline </a:t>
            </a:r>
            <a:r>
              <a:rPr lang="en-US" dirty="0" smtClean="0"/>
              <a:t>	</a:t>
            </a:r>
            <a:endParaRPr lang="en-US" dirty="0"/>
          </a:p>
        </p:txBody>
      </p:sp>
      <p:sp>
        <p:nvSpPr>
          <p:cNvPr id="3" name="Content Placeholder 2"/>
          <p:cNvSpPr>
            <a:spLocks noGrp="1"/>
          </p:cNvSpPr>
          <p:nvPr>
            <p:ph idx="1"/>
          </p:nvPr>
        </p:nvSpPr>
        <p:spPr>
          <a:xfrm>
            <a:off x="457200" y="1752600"/>
            <a:ext cx="8382000" cy="4800600"/>
          </a:xfrm>
        </p:spPr>
        <p:txBody>
          <a:bodyPr>
            <a:normAutofit/>
          </a:bodyPr>
          <a:lstStyle/>
          <a:p>
            <a:pPr marL="0" indent="0">
              <a:buNone/>
            </a:pPr>
            <a:r>
              <a:rPr lang="en-US" dirty="0" smtClean="0"/>
              <a:t>HOW LONG DO I HAVE TO RESPOND TO A GRAMA REQUEST? </a:t>
            </a:r>
          </a:p>
          <a:p>
            <a:pPr lvl="1"/>
            <a:r>
              <a:rPr lang="en-US" b="1" dirty="0" smtClean="0"/>
              <a:t>10 BUSINESS DAYS: MORE OR LESS</a:t>
            </a:r>
            <a:r>
              <a:rPr lang="en-US" dirty="0" smtClean="0"/>
              <a:t>. </a:t>
            </a:r>
          </a:p>
          <a:p>
            <a:r>
              <a:rPr lang="en-US" dirty="0" smtClean="0"/>
              <a:t>If the requester asks for an “expedited” response, AND shows that expediting the request “benefits the public” that </a:t>
            </a:r>
            <a:r>
              <a:rPr lang="en-US" dirty="0" smtClean="0"/>
              <a:t>shortens time to </a:t>
            </a:r>
            <a:r>
              <a:rPr lang="en-US" b="1" dirty="0" smtClean="0">
                <a:solidFill>
                  <a:schemeClr val="tx1"/>
                </a:solidFill>
              </a:rPr>
              <a:t>5 </a:t>
            </a:r>
            <a:r>
              <a:rPr lang="en-US" b="1" dirty="0" smtClean="0">
                <a:solidFill>
                  <a:schemeClr val="tx1"/>
                </a:solidFill>
              </a:rPr>
              <a:t>business days </a:t>
            </a:r>
          </a:p>
          <a:p>
            <a:pPr lvl="1"/>
            <a:r>
              <a:rPr lang="en-US" dirty="0" smtClean="0"/>
              <a:t>Any </a:t>
            </a:r>
            <a:r>
              <a:rPr lang="en-US" dirty="0"/>
              <a:t>person who requests a record to obtain information for a story or report for publication or broadcast to the general public is presumed to be acting to benefit the public rather than a person</a:t>
            </a:r>
            <a:r>
              <a:rPr lang="en-US" dirty="0" smtClean="0"/>
              <a:t>. (63G-2-204) </a:t>
            </a:r>
            <a:endParaRPr lang="en-US" dirty="0" smtClean="0"/>
          </a:p>
          <a:p>
            <a:pPr marL="0" indent="0">
              <a:buNone/>
            </a:pPr>
            <a:r>
              <a:rPr lang="en-US" dirty="0" smtClean="0">
                <a:solidFill>
                  <a:srgbClr val="FFFF00"/>
                </a:solidFill>
                <a:effectLst>
                  <a:outerShdw blurRad="38100" dist="38100" dir="2700000" algn="tl">
                    <a:srgbClr val="000000">
                      <a:alpha val="43137"/>
                    </a:srgbClr>
                  </a:outerShdw>
                </a:effectLst>
              </a:rPr>
              <a:t>DISCUSSION</a:t>
            </a:r>
            <a:r>
              <a:rPr lang="en-US" dirty="0" smtClean="0"/>
              <a:t>:  What  is “a story for publication?”</a:t>
            </a:r>
          </a:p>
          <a:p>
            <a:pPr marL="0" indent="0">
              <a:buNone/>
            </a:pPr>
            <a:r>
              <a:rPr lang="en-US" dirty="0"/>
              <a:t>	</a:t>
            </a:r>
            <a:r>
              <a:rPr lang="en-US" dirty="0" smtClean="0"/>
              <a:t>Bloggers? </a:t>
            </a:r>
          </a:p>
          <a:p>
            <a:pPr marL="0" indent="0">
              <a:buNone/>
            </a:pPr>
            <a:r>
              <a:rPr lang="en-US" dirty="0"/>
              <a:t>	</a:t>
            </a:r>
            <a:r>
              <a:rPr lang="en-US" dirty="0" smtClean="0"/>
              <a:t>Facebook? </a:t>
            </a:r>
          </a:p>
          <a:p>
            <a:pPr marL="0" indent="0">
              <a:buNone/>
            </a:pPr>
            <a:r>
              <a:rPr lang="en-US" dirty="0"/>
              <a:t>	</a:t>
            </a:r>
            <a:r>
              <a:rPr lang="en-US" dirty="0" smtClean="0"/>
              <a:t>Twitter?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F34312E-D532-47E1-B7CD-145049FED826}" type="slidenum">
              <a:rPr lang="en-US" smtClean="0"/>
              <a:t>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5308293"/>
            <a:ext cx="1321843" cy="117644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952" y="5089331"/>
            <a:ext cx="1974945" cy="157569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0223" y="5308293"/>
            <a:ext cx="1469725" cy="10715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491" y="5198811"/>
            <a:ext cx="926909" cy="1395403"/>
          </a:xfrm>
          <a:prstGeom prst="rect">
            <a:avLst/>
          </a:prstGeom>
        </p:spPr>
      </p:pic>
    </p:spTree>
    <p:extLst>
      <p:ext uri="{BB962C8B-B14F-4D97-AF65-F5344CB8AC3E}">
        <p14:creationId xmlns:p14="http://schemas.microsoft.com/office/powerpoint/2010/main" val="2198462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699</TotalTime>
  <Words>3984</Words>
  <Application>Microsoft Office PowerPoint</Application>
  <PresentationFormat>On-screen Show (4:3)</PresentationFormat>
  <Paragraphs>391</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Thatch</vt:lpstr>
      <vt:lpstr>GOVERNMENT RECORDS </vt:lpstr>
      <vt:lpstr>INTRODUCTORY THOUGHTS  </vt:lpstr>
      <vt:lpstr>WHAT IS GRAMA </vt:lpstr>
      <vt:lpstr>FIRST IMPORTANT POINT: LEGISLATIVE INTENT  </vt:lpstr>
      <vt:lpstr>DOES GRAMA APPLY TO ME? </vt:lpstr>
      <vt:lpstr>Responding to a GRAMA REQUEST:  STEP 1: determine if it’s a GRAMA request</vt:lpstr>
      <vt:lpstr>REASONABLE SPECIFICITY:  POP QUIZ  </vt:lpstr>
      <vt:lpstr>FAQS about GRAMA Requests </vt:lpstr>
      <vt:lpstr>RESPONDING TO A GRAMA REQUEST  STEP 2: Establishing the deadline  </vt:lpstr>
      <vt:lpstr>“EXTRAORDINARY CIRCUMSTANCES” 7 ways to get more time to respond  </vt:lpstr>
      <vt:lpstr>EXTRAORDINARY CIRCUMSTANCES  </vt:lpstr>
      <vt:lpstr>Responding to a record request:  Step 3: Gathering RECORDS </vt:lpstr>
      <vt:lpstr>WHAT IS A RECORD?   WHAT IS NOT A RECORD?  </vt:lpstr>
      <vt:lpstr>POP QUIZ:  IS THIS A RECORD? </vt:lpstr>
      <vt:lpstr>RESPONDING TO A GRAMA REQUEST:  Step 3 : locating and gathering the Records </vt:lpstr>
      <vt:lpstr>Responding to a Records Request:  Step 4: CLASSIFYING THE RECORD </vt:lpstr>
      <vt:lpstr>CLASSIFYING RECORDS</vt:lpstr>
      <vt:lpstr>CLASSIFICATIONS:  EXEMPT RECORDS </vt:lpstr>
      <vt:lpstr>Classifying under GRAMA, Continued </vt:lpstr>
      <vt:lpstr>Public Records: </vt:lpstr>
      <vt:lpstr>PRIVATE RECORDS</vt:lpstr>
      <vt:lpstr>Voter Registration Records </vt:lpstr>
      <vt:lpstr>MORE EXAMPLES OF PRIVATE RECORDS </vt:lpstr>
      <vt:lpstr>PROTECTED RECORDS</vt:lpstr>
      <vt:lpstr>EXAMPLES OF PROTECTED RECORDS: </vt:lpstr>
      <vt:lpstr>Internal Investigations:  A protected record…sometimes…  </vt:lpstr>
      <vt:lpstr>CONTROLLED RECORDS </vt:lpstr>
      <vt:lpstr>REVIEW</vt:lpstr>
      <vt:lpstr>RESPONDING TO A GRAMA REQUEST </vt:lpstr>
      <vt:lpstr>REDACTION AND SEGREGATION </vt:lpstr>
      <vt:lpstr>Redaction and OVER-redaction </vt:lpstr>
      <vt:lpstr>GRANTING the GRAMA request  </vt:lpstr>
      <vt:lpstr>DENYING the GRAMA Request  (ALL or SOME) </vt:lpstr>
      <vt:lpstr>Remember:  REDACTION= DENIAL </vt:lpstr>
      <vt:lpstr>PROVIDING THE RECORDS TO A REQUESTOR</vt:lpstr>
      <vt:lpstr>The “Frequent Requester” </vt:lpstr>
      <vt:lpstr>RECORD SHARING  </vt:lpstr>
      <vt:lpstr>SUBPOENAS AND COURT ORDERS:  CONTACT AN ATTORNEY IMMEDIATELY!!!!!  </vt:lpstr>
      <vt:lpstr>APPEALS </vt:lpstr>
      <vt:lpstr>Certification As a Records Officer </vt:lpstr>
      <vt:lpstr>Final Thought: The Death of Talking </vt:lpstr>
      <vt:lpstr>THE END---SORT OF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RECORDS</dc:title>
  <dc:creator>Susan Eisenman</dc:creator>
  <cp:lastModifiedBy>Susan Eisenman</cp:lastModifiedBy>
  <cp:revision>70</cp:revision>
  <dcterms:created xsi:type="dcterms:W3CDTF">2015-06-29T21:45:26Z</dcterms:created>
  <dcterms:modified xsi:type="dcterms:W3CDTF">2017-03-09T21:35:41Z</dcterms:modified>
</cp:coreProperties>
</file>