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63" r:id="rId5"/>
    <p:sldId id="284" r:id="rId6"/>
    <p:sldId id="264" r:id="rId7"/>
    <p:sldId id="265" r:id="rId8"/>
    <p:sldId id="258" r:id="rId9"/>
    <p:sldId id="269" r:id="rId10"/>
    <p:sldId id="260" r:id="rId11"/>
    <p:sldId id="271" r:id="rId12"/>
    <p:sldId id="268" r:id="rId13"/>
    <p:sldId id="261" r:id="rId14"/>
    <p:sldId id="270" r:id="rId15"/>
    <p:sldId id="259" r:id="rId16"/>
    <p:sldId id="266" r:id="rId17"/>
    <p:sldId id="267" r:id="rId18"/>
    <p:sldId id="272" r:id="rId19"/>
    <p:sldId id="273" r:id="rId20"/>
    <p:sldId id="274" r:id="rId21"/>
    <p:sldId id="275" r:id="rId22"/>
    <p:sldId id="276" r:id="rId23"/>
    <p:sldId id="283" r:id="rId24"/>
    <p:sldId id="277" r:id="rId25"/>
    <p:sldId id="278" r:id="rId26"/>
    <p:sldId id="281" r:id="rId27"/>
    <p:sldId id="279" r:id="rId28"/>
    <p:sldId id="280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-112" y="-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3EBBA-F077-7C47-94C9-A59B78D4D7F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0A5FB-85E0-C04E-80AD-8F0EBDA2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3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0A5FB-85E0-C04E-80AD-8F0EBDA23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2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0A5FB-85E0-C04E-80AD-8F0EBDA235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foic.org/rtk.html%23102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Don’t Tweet That!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social media policies &amp; safeguards</a:t>
            </a:r>
          </a:p>
          <a:p>
            <a:r>
              <a:rPr lang="en-US" dirty="0" smtClean="0"/>
              <a:t>Dan Metcalf, Jr. </a:t>
            </a:r>
            <a:r>
              <a:rPr lang="mr-IN" dirty="0" smtClean="0"/>
              <a:t>–</a:t>
            </a:r>
            <a:r>
              <a:rPr lang="en-US" dirty="0" smtClean="0"/>
              <a:t> Cottonwood Heights P.R.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Stand up For Tammy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I Have a Dream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What’s a Dongle</a:t>
            </a:r>
            <a:r>
              <a:rPr lang="en-US" sz="40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Crowd Control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4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201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" y="1087394"/>
            <a:ext cx="12179432" cy="43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Stand up For Tammy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I Have a Dream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What’s a Dongle?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Crowd Control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 smtClean="0"/>
              <a:t>#</a:t>
            </a:r>
            <a:r>
              <a:rPr lang="en-US" sz="4000" dirty="0" err="1"/>
              <a:t>HasJustineLandedYet</a:t>
            </a:r>
            <a:endParaRPr lang="en-US" sz="4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9542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3" y="250224"/>
            <a:ext cx="4979773" cy="3734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50" y="3985054"/>
            <a:ext cx="3835400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50" y="250224"/>
            <a:ext cx="3443898" cy="51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Stand up For Tammy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I Have a Dream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What’s a Dongle?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 smtClean="0"/>
              <a:t>Crowd Control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 smtClean="0"/>
              <a:t>#</a:t>
            </a:r>
            <a:r>
              <a:rPr lang="en-US" sz="4000" dirty="0" err="1"/>
              <a:t>HasJustineLandedYet</a:t>
            </a:r>
            <a:endParaRPr lang="en-US" sz="4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 smtClean="0"/>
              <a:t>A Little Respect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4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2217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43" y="123568"/>
            <a:ext cx="7963586" cy="60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Stand up For Tammy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I Have a Dream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 smtClean="0"/>
              <a:t>What’s </a:t>
            </a:r>
            <a:r>
              <a:rPr lang="en-US" sz="4000" dirty="0"/>
              <a:t>a Dongle</a:t>
            </a:r>
            <a:r>
              <a:rPr lang="en-US" sz="4000" dirty="0" smtClean="0"/>
              <a:t>?</a:t>
            </a:r>
            <a:r>
              <a:rPr lang="en-US" sz="4000" dirty="0"/>
              <a:t> </a:t>
            </a:r>
            <a:endParaRPr lang="en-US" sz="40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 smtClean="0"/>
              <a:t>Crowd </a:t>
            </a:r>
            <a:r>
              <a:rPr lang="en-US" sz="4000" dirty="0"/>
              <a:t>Control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#</a:t>
            </a:r>
            <a:r>
              <a:rPr lang="en-US" sz="4000" dirty="0" err="1"/>
              <a:t>HasJustineLandedYet</a:t>
            </a:r>
            <a:endParaRPr lang="en-US" sz="4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Arlington </a:t>
            </a:r>
            <a:r>
              <a:rPr lang="en-US" sz="4000" dirty="0" smtClean="0"/>
              <a:t>respect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Justice for </a:t>
            </a:r>
            <a:r>
              <a:rPr lang="en-US" sz="4000" dirty="0" smtClean="0"/>
              <a:t>All  </a:t>
            </a:r>
            <a:endParaRPr lang="en-US" sz="4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4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4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9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04" y="63527"/>
            <a:ext cx="7271265" cy="61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Stand up For Tammy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I Have a Dream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What’s a Dongle?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#</a:t>
            </a:r>
            <a:r>
              <a:rPr lang="en-US" sz="4000" dirty="0" err="1"/>
              <a:t>HasJustineLandedYet</a:t>
            </a:r>
            <a:endParaRPr lang="en-US" sz="4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Arlington respect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Justice for All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You Seem Tense</a:t>
            </a:r>
          </a:p>
        </p:txBody>
      </p:sp>
    </p:spTree>
    <p:extLst>
      <p:ext uri="{BB962C8B-B14F-4D97-AF65-F5344CB8AC3E}">
        <p14:creationId xmlns:p14="http://schemas.microsoft.com/office/powerpoint/2010/main" val="7797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9" y="978243"/>
            <a:ext cx="12051703" cy="48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“Anonymous” Megaphone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Social, or “anti” social media?</a:t>
            </a:r>
          </a:p>
          <a:p>
            <a:r>
              <a:rPr lang="en-US" sz="4000" dirty="0" smtClean="0"/>
              <a:t>Anonymous?</a:t>
            </a:r>
          </a:p>
          <a:p>
            <a:r>
              <a:rPr lang="en-US" sz="4000" dirty="0" smtClean="0"/>
              <a:t>Public</a:t>
            </a:r>
          </a:p>
          <a:p>
            <a:r>
              <a:rPr lang="en-US" sz="4000" dirty="0" smtClean="0"/>
              <a:t>Viral</a:t>
            </a:r>
          </a:p>
          <a:p>
            <a:r>
              <a:rPr lang="en-US" sz="4000" dirty="0" smtClean="0"/>
              <a:t>Eternal</a:t>
            </a:r>
          </a:p>
        </p:txBody>
      </p:sp>
    </p:spTree>
    <p:extLst>
      <p:ext uri="{BB962C8B-B14F-4D97-AF65-F5344CB8AC3E}">
        <p14:creationId xmlns:p14="http://schemas.microsoft.com/office/powerpoint/2010/main" val="14717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Policy: Internal &amp; 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Internal: </a:t>
            </a:r>
          </a:p>
          <a:p>
            <a:r>
              <a:rPr lang="en-US" sz="4000" dirty="0" smtClean="0"/>
              <a:t>Employee policy/manual</a:t>
            </a:r>
          </a:p>
          <a:p>
            <a:r>
              <a:rPr lang="en-US" sz="4000" dirty="0" smtClean="0"/>
              <a:t>Training</a:t>
            </a:r>
          </a:p>
          <a:p>
            <a:r>
              <a:rPr lang="en-US" sz="4000" dirty="0" smtClean="0"/>
              <a:t>Monitoring</a:t>
            </a:r>
          </a:p>
          <a:p>
            <a:r>
              <a:rPr lang="en-US" sz="4000" dirty="0" smtClean="0"/>
              <a:t>Best Practices</a:t>
            </a:r>
          </a:p>
          <a:p>
            <a:r>
              <a:rPr lang="en-US" sz="4000" dirty="0" smtClean="0"/>
              <a:t>Number of people with access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56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Policy: Internal &amp; 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External:</a:t>
            </a:r>
          </a:p>
          <a:p>
            <a:r>
              <a:rPr lang="en-US" sz="4000" dirty="0" smtClean="0"/>
              <a:t>Definitions</a:t>
            </a:r>
          </a:p>
          <a:p>
            <a:pPr lvl="1"/>
            <a:r>
              <a:rPr lang="en-US" sz="3800" dirty="0"/>
              <a:t>“Provider”</a:t>
            </a:r>
          </a:p>
          <a:p>
            <a:pPr lvl="1"/>
            <a:r>
              <a:rPr lang="en-US" sz="3800" dirty="0" smtClean="0"/>
              <a:t>“User”</a:t>
            </a:r>
          </a:p>
          <a:p>
            <a:pPr lvl="1"/>
            <a:r>
              <a:rPr lang="en-US" sz="3800" dirty="0" smtClean="0"/>
              <a:t>“Page” (channel)</a:t>
            </a:r>
          </a:p>
          <a:p>
            <a:pPr lvl="1"/>
            <a:r>
              <a:rPr lang="en-US" sz="3800" dirty="0" smtClean="0"/>
              <a:t>Liability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05355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Policy: Internal &amp; 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 numCol="2">
            <a:normAutofit fontScale="62500" lnSpcReduction="20000"/>
          </a:bodyPr>
          <a:lstStyle/>
          <a:p>
            <a:r>
              <a:rPr lang="en-US" sz="6400" dirty="0" smtClean="0"/>
              <a:t>Posting Policy:</a:t>
            </a:r>
          </a:p>
          <a:p>
            <a:r>
              <a:rPr lang="en-US" sz="6400" dirty="0" smtClean="0"/>
              <a:t>(justification for removal)</a:t>
            </a:r>
          </a:p>
          <a:p>
            <a:pPr lvl="1"/>
            <a:r>
              <a:rPr lang="en-US" sz="6400" dirty="0" smtClean="0"/>
              <a:t>Off-topic</a:t>
            </a:r>
          </a:p>
          <a:p>
            <a:pPr lvl="1"/>
            <a:r>
              <a:rPr lang="en-US" sz="6400" dirty="0" smtClean="0"/>
              <a:t>Political candidate/cause</a:t>
            </a:r>
          </a:p>
          <a:p>
            <a:pPr lvl="1"/>
            <a:r>
              <a:rPr lang="en-US" sz="6400" dirty="0" smtClean="0"/>
              <a:t>Discrimination</a:t>
            </a:r>
          </a:p>
          <a:p>
            <a:pPr lvl="1"/>
            <a:r>
              <a:rPr lang="en-US" sz="6400" dirty="0" smtClean="0"/>
              <a:t>Personal attacks</a:t>
            </a:r>
          </a:p>
          <a:p>
            <a:pPr lvl="1"/>
            <a:r>
              <a:rPr lang="en-US" sz="6400" dirty="0" smtClean="0"/>
              <a:t>Obscenity</a:t>
            </a:r>
            <a:endParaRPr lang="en-US" sz="6400" dirty="0"/>
          </a:p>
          <a:p>
            <a:pPr lvl="1"/>
            <a:endParaRPr lang="en-US" sz="6400" dirty="0" smtClean="0"/>
          </a:p>
          <a:p>
            <a:pPr lvl="1"/>
            <a:endParaRPr lang="en-US" sz="6400" dirty="0" smtClean="0"/>
          </a:p>
          <a:p>
            <a:pPr lvl="1"/>
            <a:r>
              <a:rPr lang="en-US" sz="6400" dirty="0" smtClean="0"/>
              <a:t>Spam/advertising</a:t>
            </a:r>
          </a:p>
          <a:p>
            <a:pPr lvl="1"/>
            <a:r>
              <a:rPr lang="en-US" sz="6400" dirty="0" smtClean="0"/>
              <a:t>Copyright</a:t>
            </a:r>
          </a:p>
          <a:p>
            <a:pPr lvl="1"/>
            <a:r>
              <a:rPr lang="en-US" sz="6400" dirty="0" smtClean="0"/>
              <a:t>Provider policy</a:t>
            </a:r>
          </a:p>
          <a:p>
            <a:pPr lvl="1"/>
            <a:r>
              <a:rPr lang="en-US" sz="6400" dirty="0" smtClean="0"/>
              <a:t>Security/</a:t>
            </a:r>
            <a:r>
              <a:rPr lang="en-US" sz="5700" dirty="0" smtClean="0"/>
              <a:t>safety</a:t>
            </a:r>
          </a:p>
          <a:p>
            <a:pPr lvl="1"/>
            <a:r>
              <a:rPr lang="en-US" sz="5700" dirty="0" smtClean="0"/>
              <a:t>(Contact)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92" y="0"/>
            <a:ext cx="3780888" cy="6180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8" y="56793"/>
            <a:ext cx="3534309" cy="617618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Does social media content fall under state open records laws?</a:t>
            </a:r>
          </a:p>
          <a:p>
            <a:r>
              <a:rPr lang="en-US" sz="4000" dirty="0" smtClean="0"/>
              <a:t>(maybe)</a:t>
            </a:r>
          </a:p>
          <a:p>
            <a:pPr lvl="1"/>
            <a:r>
              <a:rPr lang="en-US" sz="3800" dirty="0" smtClean="0"/>
              <a:t>Content is part of public record</a:t>
            </a:r>
          </a:p>
          <a:p>
            <a:pPr lvl="1"/>
            <a:r>
              <a:rPr lang="en-US" sz="3800" dirty="0" smtClean="0"/>
              <a:t>Who owns the content? </a:t>
            </a:r>
          </a:p>
          <a:p>
            <a:pPr lvl="1"/>
            <a:r>
              <a:rPr lang="en-US" sz="3800" dirty="0" smtClean="0"/>
              <a:t>Oregon, North Carolina, Texas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3466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000" dirty="0"/>
              <a:t>From the </a:t>
            </a:r>
            <a:r>
              <a:rPr lang="en-US" sz="3000" dirty="0">
                <a:hlinkClick r:id="rId2"/>
              </a:rPr>
              <a:t>Pennsylvania Right to Know Law</a:t>
            </a:r>
            <a:r>
              <a:rPr lang="en-US" sz="3000" dirty="0"/>
              <a:t>:</a:t>
            </a:r>
          </a:p>
          <a:p>
            <a:pPr fontAlgn="base"/>
            <a:r>
              <a:rPr lang="en-US" sz="3000" dirty="0"/>
              <a:t>“Record.” Information, regardless of physical form or characteristics, that documents a transaction or activity of an agency and that is created, received or retained pursuant to law or in connection with a transaction, business or activity of the agency. The term includes a document, paper, letter, map, book, tape, photograph, film or sound recording, </a:t>
            </a:r>
            <a:r>
              <a:rPr lang="en-US" sz="3000" b="1" dirty="0"/>
              <a:t>information stored or maintained electronically</a:t>
            </a:r>
            <a:r>
              <a:rPr lang="en-US" sz="3000" dirty="0"/>
              <a:t> and a data-processed or image- processed document.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Utah’s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980300"/>
          </a:xfrm>
        </p:spPr>
        <p:txBody>
          <a:bodyPr>
            <a:noAutofit/>
          </a:bodyPr>
          <a:lstStyle/>
          <a:p>
            <a:r>
              <a:rPr lang="en-US" sz="3000" dirty="0" smtClean="0"/>
              <a:t>"</a:t>
            </a:r>
            <a:r>
              <a:rPr lang="en-US" sz="3000" dirty="0"/>
              <a:t>Record" means a book, letter, document, paper, map, plan, photograph, film, card, tape, recording, electronic data, or other documentary material regardless of physical form or characteristics</a:t>
            </a:r>
            <a:r>
              <a:rPr lang="en-US" sz="3000" dirty="0" smtClean="0"/>
              <a:t>:</a:t>
            </a:r>
          </a:p>
          <a:p>
            <a:r>
              <a:rPr lang="en-US" sz="3000" dirty="0" smtClean="0"/>
              <a:t>(</a:t>
            </a:r>
            <a:r>
              <a:rPr lang="en-US" sz="3000" dirty="0" err="1"/>
              <a:t>i</a:t>
            </a:r>
            <a:r>
              <a:rPr lang="en-US" sz="3000" dirty="0"/>
              <a:t>)that is prepared, owned, received, or retained by a governmental entity or political subdivision; </a:t>
            </a:r>
            <a:r>
              <a:rPr lang="en-US" sz="3000" dirty="0" smtClean="0"/>
              <a:t>and</a:t>
            </a:r>
          </a:p>
          <a:p>
            <a:r>
              <a:rPr lang="en-US" sz="3000" dirty="0" smtClean="0"/>
              <a:t>(</a:t>
            </a:r>
            <a:r>
              <a:rPr lang="en-US" sz="3000" dirty="0"/>
              <a:t>ii)where all of the information in the original is reproducible by photocopy or other mechanical or electronic means</a:t>
            </a:r>
            <a:r>
              <a:rPr lang="en-US" sz="3000" dirty="0" smtClean="0"/>
              <a:t>.</a:t>
            </a:r>
            <a:r>
              <a:rPr lang="en-US" sz="3000" dirty="0"/>
              <a:t> 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439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2014:</a:t>
            </a:r>
          </a:p>
          <a:p>
            <a:r>
              <a:rPr lang="en-US" sz="2800" dirty="0" smtClean="0"/>
              <a:t>After </a:t>
            </a:r>
            <a:r>
              <a:rPr lang="en-US" sz="2800" dirty="0"/>
              <a:t>two years of litigation, a Honolulu Federal Court </a:t>
            </a:r>
            <a:r>
              <a:rPr lang="en-US" sz="2800" dirty="0" smtClean="0"/>
              <a:t>ordered the </a:t>
            </a:r>
            <a:r>
              <a:rPr lang="en-US" sz="2800" dirty="0"/>
              <a:t>Honolulu Police Department to pay $</a:t>
            </a:r>
            <a:r>
              <a:rPr lang="en-US" sz="2800" dirty="0" smtClean="0"/>
              <a:t>31,000 </a:t>
            </a:r>
            <a:r>
              <a:rPr lang="en-US" sz="2800" dirty="0"/>
              <a:t>in attorneys fees to Second Amendment activists who </a:t>
            </a:r>
            <a:r>
              <a:rPr lang="en-US" sz="2800" dirty="0" smtClean="0"/>
              <a:t>sued, </a:t>
            </a:r>
            <a:r>
              <a:rPr lang="en-US" sz="2800" dirty="0"/>
              <a:t>alleging First Amendment violations after the HPD allegedly removed plaintiffs Facebook comments from an HPD Facebook page.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29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Archiving/Retention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 smtClean="0"/>
              <a:t>Archive Social</a:t>
            </a:r>
          </a:p>
          <a:p>
            <a:pPr lvl="1"/>
            <a:r>
              <a:rPr lang="en-US" sz="4000" dirty="0" err="1" smtClean="0"/>
              <a:t>Smarsh</a:t>
            </a:r>
            <a:endParaRPr lang="en-US" sz="4000" dirty="0" smtClean="0"/>
          </a:p>
          <a:p>
            <a:pPr lvl="1"/>
            <a:r>
              <a:rPr lang="en-US" sz="4000" dirty="0" err="1" smtClean="0"/>
              <a:t>PageFreezer</a:t>
            </a:r>
            <a:endParaRPr lang="en-US" sz="4000" dirty="0" smtClean="0"/>
          </a:p>
          <a:p>
            <a:pPr lvl="1"/>
            <a:r>
              <a:rPr lang="en-US" sz="4000" dirty="0" smtClean="0"/>
              <a:t>Do it yourself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Or:</a:t>
            </a:r>
          </a:p>
          <a:p>
            <a:r>
              <a:rPr lang="en-US" sz="4000" dirty="0" smtClean="0"/>
              <a:t>(“When will this guy shut up so we can take </a:t>
            </a:r>
            <a:r>
              <a:rPr lang="en-US" sz="4000" smtClean="0"/>
              <a:t>a break, already?”)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420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Stand up For Tammy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042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48" y="305354"/>
            <a:ext cx="7730181" cy="58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3" y="79364"/>
            <a:ext cx="8321040" cy="62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5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Stand up For Tammy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I Have a Dream</a:t>
            </a:r>
          </a:p>
        </p:txBody>
      </p:sp>
    </p:spTree>
    <p:extLst>
      <p:ext uri="{BB962C8B-B14F-4D97-AF65-F5344CB8AC3E}">
        <p14:creationId xmlns:p14="http://schemas.microsoft.com/office/powerpoint/2010/main" val="2374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12795"/>
            <a:ext cx="8493211" cy="59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Stand up For Tammy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/>
              <a:t>I Have a </a:t>
            </a:r>
            <a:r>
              <a:rPr lang="en-US" sz="4000" dirty="0" smtClean="0"/>
              <a:t>Dream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dirty="0" smtClean="0"/>
              <a:t>What’s a Dongle?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03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0"/>
            <a:ext cx="5603103" cy="62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2692</TotalTime>
  <Words>444</Words>
  <Application>Microsoft Macintosh PowerPoint</Application>
  <PresentationFormat>Custom</PresentationFormat>
  <Paragraphs>108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Retrospect</vt:lpstr>
      <vt:lpstr>Don’t Tweet That!</vt:lpstr>
      <vt:lpstr>The “Anonymous” Megaphone</vt:lpstr>
      <vt:lpstr>Examples</vt:lpstr>
      <vt:lpstr>PowerPoint Presentation</vt:lpstr>
      <vt:lpstr>PowerPoint Presentation</vt:lpstr>
      <vt:lpstr>Examples</vt:lpstr>
      <vt:lpstr>PowerPoint Presentation</vt:lpstr>
      <vt:lpstr>Examples</vt:lpstr>
      <vt:lpstr>PowerPoint Presentation</vt:lpstr>
      <vt:lpstr>Examples</vt:lpstr>
      <vt:lpstr>PowerPoint Presentation</vt:lpstr>
      <vt:lpstr>Examples</vt:lpstr>
      <vt:lpstr>PowerPoint Presentation</vt:lpstr>
      <vt:lpstr>Examples</vt:lpstr>
      <vt:lpstr>PowerPoint Presentation</vt:lpstr>
      <vt:lpstr>Examples</vt:lpstr>
      <vt:lpstr>PowerPoint Presentation</vt:lpstr>
      <vt:lpstr>Examples</vt:lpstr>
      <vt:lpstr>PowerPoint Presentation</vt:lpstr>
      <vt:lpstr>Policy: Internal &amp; External</vt:lpstr>
      <vt:lpstr>Policy: Internal &amp; External</vt:lpstr>
      <vt:lpstr>Policy: Internal &amp; External</vt:lpstr>
      <vt:lpstr>PowerPoint Presentation</vt:lpstr>
      <vt:lpstr>GRAMA</vt:lpstr>
      <vt:lpstr>GRAMA</vt:lpstr>
      <vt:lpstr>Utah’s Definition</vt:lpstr>
      <vt:lpstr>Risks</vt:lpstr>
      <vt:lpstr>Archiving/Retention</vt:lpstr>
      <vt:lpstr>Questions/Discussion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Tweet That!</dc:title>
  <dc:creator>Microsoft Office User</dc:creator>
  <cp:lastModifiedBy>Dan Metcalf</cp:lastModifiedBy>
  <cp:revision>34</cp:revision>
  <dcterms:created xsi:type="dcterms:W3CDTF">2017-01-25T18:14:03Z</dcterms:created>
  <dcterms:modified xsi:type="dcterms:W3CDTF">2017-03-22T23:23:52Z</dcterms:modified>
</cp:coreProperties>
</file>