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99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9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42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80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90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81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9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98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notesSlides/notesSlide10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3"/>
  </p:notesMasterIdLst>
  <p:handoutMasterIdLst>
    <p:handoutMasterId r:id="rId104"/>
  </p:handoutMasterIdLst>
  <p:sldIdLst>
    <p:sldId id="602" r:id="rId2"/>
    <p:sldId id="811" r:id="rId3"/>
    <p:sldId id="707" r:id="rId4"/>
    <p:sldId id="816" r:id="rId5"/>
    <p:sldId id="729" r:id="rId6"/>
    <p:sldId id="467" r:id="rId7"/>
    <p:sldId id="742" r:id="rId8"/>
    <p:sldId id="468" r:id="rId9"/>
    <p:sldId id="743" r:id="rId10"/>
    <p:sldId id="825" r:id="rId11"/>
    <p:sldId id="744" r:id="rId12"/>
    <p:sldId id="469" r:id="rId13"/>
    <p:sldId id="746" r:id="rId14"/>
    <p:sldId id="747" r:id="rId15"/>
    <p:sldId id="745" r:id="rId16"/>
    <p:sldId id="748" r:id="rId17"/>
    <p:sldId id="760" r:id="rId18"/>
    <p:sldId id="633" r:id="rId19"/>
    <p:sldId id="749" r:id="rId20"/>
    <p:sldId id="834" r:id="rId21"/>
    <p:sldId id="835" r:id="rId22"/>
    <p:sldId id="836" r:id="rId23"/>
    <p:sldId id="837" r:id="rId24"/>
    <p:sldId id="838" r:id="rId25"/>
    <p:sldId id="839" r:id="rId26"/>
    <p:sldId id="750" r:id="rId27"/>
    <p:sldId id="620" r:id="rId28"/>
    <p:sldId id="806" r:id="rId29"/>
    <p:sldId id="624" r:id="rId30"/>
    <p:sldId id="826" r:id="rId31"/>
    <p:sldId id="827" r:id="rId32"/>
    <p:sldId id="828" r:id="rId33"/>
    <p:sldId id="757" r:id="rId34"/>
    <p:sldId id="758" r:id="rId35"/>
    <p:sldId id="632" r:id="rId36"/>
    <p:sldId id="761" r:id="rId37"/>
    <p:sldId id="641" r:id="rId38"/>
    <p:sldId id="520" r:id="rId39"/>
    <p:sldId id="521" r:id="rId40"/>
    <p:sldId id="762" r:id="rId41"/>
    <p:sldId id="763" r:id="rId42"/>
    <p:sldId id="532" r:id="rId43"/>
    <p:sldId id="807" r:id="rId44"/>
    <p:sldId id="808" r:id="rId45"/>
    <p:sldId id="831" r:id="rId46"/>
    <p:sldId id="533" r:id="rId47"/>
    <p:sldId id="534" r:id="rId48"/>
    <p:sldId id="809" r:id="rId49"/>
    <p:sldId id="832" r:id="rId50"/>
    <p:sldId id="656" r:id="rId51"/>
    <p:sldId id="767" r:id="rId52"/>
    <p:sldId id="833" r:id="rId53"/>
    <p:sldId id="535" r:id="rId54"/>
    <p:sldId id="536" r:id="rId55"/>
    <p:sldId id="537" r:id="rId56"/>
    <p:sldId id="538" r:id="rId57"/>
    <p:sldId id="539" r:id="rId58"/>
    <p:sldId id="768" r:id="rId59"/>
    <p:sldId id="526" r:id="rId60"/>
    <p:sldId id="709" r:id="rId61"/>
    <p:sldId id="813" r:id="rId62"/>
    <p:sldId id="814" r:id="rId63"/>
    <p:sldId id="815" r:id="rId64"/>
    <p:sldId id="765" r:id="rId65"/>
    <p:sldId id="766" r:id="rId66"/>
    <p:sldId id="708" r:id="rId67"/>
    <p:sldId id="503" r:id="rId68"/>
    <p:sldId id="769" r:id="rId69"/>
    <p:sldId id="771" r:id="rId70"/>
    <p:sldId id="770" r:id="rId71"/>
    <p:sldId id="546" r:id="rId72"/>
    <p:sldId id="778" r:id="rId73"/>
    <p:sldId id="829" r:id="rId74"/>
    <p:sldId id="830" r:id="rId75"/>
    <p:sldId id="817" r:id="rId76"/>
    <p:sldId id="818" r:id="rId77"/>
    <p:sldId id="819" r:id="rId78"/>
    <p:sldId id="820" r:id="rId79"/>
    <p:sldId id="821" r:id="rId80"/>
    <p:sldId id="822" r:id="rId81"/>
    <p:sldId id="823" r:id="rId82"/>
    <p:sldId id="824" r:id="rId83"/>
    <p:sldId id="779" r:id="rId84"/>
    <p:sldId id="780" r:id="rId85"/>
    <p:sldId id="781" r:id="rId86"/>
    <p:sldId id="782" r:id="rId87"/>
    <p:sldId id="783" r:id="rId88"/>
    <p:sldId id="784" r:id="rId89"/>
    <p:sldId id="785" r:id="rId90"/>
    <p:sldId id="795" r:id="rId91"/>
    <p:sldId id="786" r:id="rId92"/>
    <p:sldId id="787" r:id="rId93"/>
    <p:sldId id="788" r:id="rId94"/>
    <p:sldId id="789" r:id="rId95"/>
    <p:sldId id="790" r:id="rId96"/>
    <p:sldId id="564" r:id="rId97"/>
    <p:sldId id="791" r:id="rId98"/>
    <p:sldId id="792" r:id="rId99"/>
    <p:sldId id="793" r:id="rId100"/>
    <p:sldId id="447" r:id="rId101"/>
    <p:sldId id="448" r:id="rId10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26100F"/>
    <a:srgbClr val="241818"/>
    <a:srgbClr val="1B0C09"/>
    <a:srgbClr val="FFFF66"/>
    <a:srgbClr val="FFFF00"/>
    <a:srgbClr val="FF0000"/>
    <a:srgbClr val="B3B3B3"/>
    <a:srgbClr val="00008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vertBarState="minimized" horzBarState="maximized">
    <p:restoredLeft sz="32787"/>
    <p:restoredTop sz="90929"/>
  </p:normalViewPr>
  <p:slideViewPr>
    <p:cSldViewPr>
      <p:cViewPr>
        <p:scale>
          <a:sx n="143" d="100"/>
          <a:sy n="143" d="100"/>
        </p:scale>
        <p:origin x="-2544" y="88"/>
      </p:cViewPr>
      <p:guideLst>
        <p:guide orient="horz" pos="96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62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notesMaster" Target="notesMasters/notesMaster1.xml"/><Relationship Id="rId104" Type="http://schemas.openxmlformats.org/officeDocument/2006/relationships/handoutMaster" Target="handoutMasters/handout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D8BFF1-61EE-BD45-8F0B-26B87B993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175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397A38-886B-FC4A-92FE-D228B34589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0294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41D59-25C6-48EA-8B3C-B2D513C5F07F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1</a:t>
            </a:fld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100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7E53B-FFB5-4DAB-A87D-CEC0ED8D544D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101</a:t>
            </a:fld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FFDBC-E28B-4126-82EF-C9988F9DCBD9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FFDBC-E28B-4126-82EF-C9988F9DCBD9}" type="slidenum">
              <a:rPr lang="en-US"/>
              <a:pPr/>
              <a:t>13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FFDBC-E28B-4126-82EF-C9988F9DCBD9}" type="slidenum">
              <a:rPr lang="en-US"/>
              <a:pPr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FFDBC-E28B-4126-82EF-C9988F9DCBD9}" type="slidenum">
              <a:rPr lang="en-US"/>
              <a:pPr/>
              <a:t>15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FFDBC-E28B-4126-82EF-C9988F9DCBD9}" type="slidenum">
              <a:rPr lang="en-US"/>
              <a:pPr/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17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C35A-0F1B-4D43-9601-A7B4E5098146}" type="slidenum">
              <a:rPr lang="en-US"/>
              <a:pPr/>
              <a:t>18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C35A-0F1B-4D43-9601-A7B4E5098146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DA7CC-EBDD-8D4C-AE5C-E2357AAEE7D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A5193-02E0-804A-933E-B7DA12916E27}" type="slidenum">
              <a:rPr lang="en-US"/>
              <a:pPr/>
              <a:t>20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6B949-4D13-9A4F-9476-174A34B5B494}" type="slidenum">
              <a:rPr lang="en-US"/>
              <a:pPr/>
              <a:t>21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7E581-34C4-FF4C-872F-D1134AC43672}" type="slidenum">
              <a:rPr lang="en-US"/>
              <a:pPr/>
              <a:t>22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35DB6-1722-4B4E-8E3D-543824A1345D}" type="slidenum">
              <a:rPr lang="en-US"/>
              <a:pPr/>
              <a:t>23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A5193-02E0-804A-933E-B7DA12916E27}" type="slidenum">
              <a:rPr lang="en-US"/>
              <a:pPr/>
              <a:t>24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12929-8FAD-5645-A519-A04118A4F8E3}" type="slidenum">
              <a:rPr lang="en-US"/>
              <a:pPr/>
              <a:t>25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C35A-0F1B-4D43-9601-A7B4E5098146}" type="slidenum">
              <a:rPr lang="en-US"/>
              <a:pPr/>
              <a:t>26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3C8E5-68E2-490F-BABA-BF54E12F8259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28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29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6BCF0-A1D1-4E0D-A2E7-00719F032C3F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3</a:t>
            </a:fld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30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31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32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33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0E8F-1FC7-47AB-AEFC-16B5615BA4C6}" type="slidenum">
              <a:rPr lang="en-US"/>
              <a:pPr/>
              <a:t>34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0EFFC-9597-2342-B125-A7FBB7755151}" type="slidenum">
              <a:rPr lang="en-US"/>
              <a:pPr/>
              <a:t>35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36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C35A-0F1B-4D43-9601-A7B4E5098146}" type="slidenum">
              <a:rPr lang="en-US"/>
              <a:pPr/>
              <a:t>37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38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39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41D59-25C6-48EA-8B3C-B2D513C5F07F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4</a:t>
            </a:fld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0EFFC-9597-2342-B125-A7FBB7755151}" type="slidenum">
              <a:rPr lang="en-US"/>
              <a:pPr/>
              <a:t>45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49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0EFFC-9597-2342-B125-A7FBB7755151}" type="slidenum">
              <a:rPr lang="en-US"/>
              <a:pPr/>
              <a:t>50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0EFFC-9597-2342-B125-A7FBB7755151}" type="slidenum">
              <a:rPr lang="en-US"/>
              <a:pPr/>
              <a:t>52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58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7E53B-FFB5-4DAB-A87D-CEC0ED8D544D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59</a:t>
            </a:fld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60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61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62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63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64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65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66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7E53B-FFB5-4DAB-A87D-CEC0ED8D544D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67</a:t>
            </a:fld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D471-BE64-0D4C-8447-460C908BAE91}" type="slidenum">
              <a:rPr lang="en-US"/>
              <a:pPr/>
              <a:t>68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7E53B-FFB5-4DAB-A87D-CEC0ED8D544D}" type="slidenum">
              <a:rPr lang="en-US">
                <a:latin typeface="Arial" pitchFamily="-28" charset="0"/>
                <a:ea typeface="ＭＳ Ｐゴシック" pitchFamily="-28" charset="-128"/>
                <a:cs typeface="ＭＳ Ｐゴシック" pitchFamily="-28" charset="-128"/>
              </a:rPr>
              <a:pPr/>
              <a:t>69</a:t>
            </a:fld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28" charset="0"/>
              <a:ea typeface="ＭＳ Ｐゴシック" pitchFamily="-28" charset="-128"/>
              <a:cs typeface="ＭＳ Ｐゴシック" pitchFamily="-2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70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79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89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F13BA-E2E6-FF4E-B88F-B4B230BBF58E}" type="slidenum">
              <a:rPr lang="en-US"/>
              <a:pPr/>
              <a:t>90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94739-A3DA-4E75-B576-88B3DBEDCBB2}" type="slidenum">
              <a:rPr lang="en-US"/>
              <a:pPr/>
              <a:t>95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091F-0BF3-466C-886E-CBFF32856CCA}" type="slidenum">
              <a:rPr lang="en-US"/>
              <a:pPr/>
              <a:t>99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-152400" y="-114300"/>
            <a:ext cx="9448800" cy="7086600"/>
          </a:xfrm>
          <a:prstGeom prst="rect">
            <a:avLst/>
          </a:prstGeom>
          <a:gradFill rotWithShape="0">
            <a:gsLst>
              <a:gs pos="0">
                <a:srgbClr val="36100F">
                  <a:alpha val="94000"/>
                </a:srgbClr>
              </a:gs>
              <a:gs pos="100000">
                <a:srgbClr val="36100F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-2768600" y="660400"/>
            <a:ext cx="8216900" cy="8534400"/>
            <a:chOff x="240" y="960"/>
            <a:chExt cx="5176" cy="5376"/>
          </a:xfrm>
        </p:grpSpPr>
        <p:sp>
          <p:nvSpPr>
            <p:cNvPr id="1037" name="Text Box 13"/>
            <p:cNvSpPr txBox="1">
              <a:spLocks noChangeArrowheads="1"/>
            </p:cNvSpPr>
            <p:nvPr userDrawn="1"/>
          </p:nvSpPr>
          <p:spPr bwMode="auto">
            <a:xfrm>
              <a:off x="240" y="960"/>
              <a:ext cx="4944" cy="4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5000">
                  <a:latin typeface="OvidiusLight" pitchFamily="-65" charset="0"/>
                </a:rPr>
                <a:t>J</a:t>
              </a:r>
            </a:p>
          </p:txBody>
        </p:sp>
        <p:sp>
          <p:nvSpPr>
            <p:cNvPr id="1038" name="Text Box 14"/>
            <p:cNvSpPr txBox="1">
              <a:spLocks noChangeArrowheads="1"/>
            </p:cNvSpPr>
            <p:nvPr userDrawn="1"/>
          </p:nvSpPr>
          <p:spPr bwMode="auto">
            <a:xfrm>
              <a:off x="472" y="1958"/>
              <a:ext cx="4944" cy="4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5000">
                  <a:latin typeface="OvidiusLight" pitchFamily="-65" charset="0"/>
                </a:rPr>
                <a:t>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31792" y="1337732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31792" y="2252132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Deliver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>
                    <a:lumMod val="50000"/>
                  </a:schemeClr>
                </a:solidFill>
                <a:latin typeface="Helvetica" pitchFamily="112" charset="0"/>
              </a:rPr>
              <a:t>End the workshop.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555429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12925" y="1329265"/>
            <a:ext cx="70559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The Very End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243665"/>
            <a:ext cx="75131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That’s it. </a:t>
            </a:r>
          </a:p>
          <a:p>
            <a:pPr marL="609600" indent="-609600"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This was fun. </a:t>
            </a:r>
          </a:p>
          <a:p>
            <a:pPr marL="609600" indent="-609600"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Thank you. 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40259" y="1337732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40259" y="2252132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Identify a model.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133633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83538" y="1333412"/>
            <a:ext cx="5410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Identify a Model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3538" y="2247812"/>
            <a:ext cx="687734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Think of the best presentations you’ve ever heard. 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87858" y="1330690"/>
            <a:ext cx="5410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Identify a Model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7858" y="2245090"/>
            <a:ext cx="687734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Think of the best presentations you’ve ever seen.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709949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87160" y="1330690"/>
            <a:ext cx="5410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Identify a Model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7160" y="2245090"/>
            <a:ext cx="687734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Think of the best presentations you’ve ever witnessed.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709949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87160" y="1332720"/>
            <a:ext cx="5410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Identify a Model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7160" y="2247120"/>
            <a:ext cx="687734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Think of the best presentations you’ve ever witnessed. 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What made them the best?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573223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82840" y="1329960"/>
            <a:ext cx="5410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Identify a Model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82840" y="2244360"/>
            <a:ext cx="6877342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These qualities—these values—are our model.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35556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13820" y="133272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13820" y="2247120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Deal with the fear.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86921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781799" y="1329441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Deal with the Fear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781799" y="2243841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Fear is a </a:t>
            </a:r>
            <a:r>
              <a:rPr lang="en-US" sz="3200" b="1" i="1">
                <a:solidFill>
                  <a:schemeClr val="bg1"/>
                </a:solidFill>
              </a:rPr>
              <a:t>natural </a:t>
            </a:r>
            <a:r>
              <a:rPr lang="en-US" sz="3200" b="1">
                <a:solidFill>
                  <a:schemeClr val="bg1"/>
                </a:solidFill>
              </a:rPr>
              <a:t>part of any threatening situation.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786116" y="1329092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Deal with the Fear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786116" y="2243492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Fear is a </a:t>
            </a:r>
            <a:r>
              <a:rPr lang="en-US" sz="3200" b="1" i="1">
                <a:solidFill>
                  <a:schemeClr val="bg1"/>
                </a:solidFill>
              </a:rPr>
              <a:t>natural </a:t>
            </a:r>
            <a:r>
              <a:rPr lang="en-US" sz="3200" b="1">
                <a:solidFill>
                  <a:schemeClr val="bg1"/>
                </a:solidFill>
              </a:rPr>
              <a:t>part of any threatening situation.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Why?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11397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315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22762" y="3532243"/>
            <a:ext cx="6324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“When I speak, the people say, ‘How well he speaks.’ </a:t>
            </a:r>
          </a:p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“But when Demosthenes speaks, the people say, “</a:t>
            </a:r>
            <a:r>
              <a:rPr lang="en-US" i="1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Let us march!</a:t>
            </a:r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’“ </a:t>
            </a:r>
          </a:p>
          <a:p>
            <a:pPr algn="r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—Pericles</a:t>
            </a:r>
          </a:p>
          <a:p>
            <a:pPr algn="r">
              <a:spcAft>
                <a:spcPts val="600"/>
              </a:spcAft>
            </a:pPr>
            <a:endParaRPr lang="en-US">
              <a:solidFill>
                <a:schemeClr val="bg1">
                  <a:lumMod val="65000"/>
                </a:schemeClr>
              </a:solidFill>
              <a:latin typeface="Palatino"/>
              <a:cs typeface="Palatino"/>
            </a:endParaRPr>
          </a:p>
          <a:p>
            <a:pPr algn="r">
              <a:spcAft>
                <a:spcPts val="600"/>
              </a:spcAft>
            </a:pPr>
            <a:endParaRPr lang="en-US">
              <a:solidFill>
                <a:schemeClr val="bg1">
                  <a:lumMod val="75000"/>
                </a:schemeClr>
              </a:solidFill>
              <a:latin typeface="Palatino"/>
              <a:cs typeface="Palatin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2762" y="1524000"/>
            <a:ext cx="6324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“Be sincere. </a:t>
            </a:r>
          </a:p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“Be brief. </a:t>
            </a:r>
          </a:p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“Be seated.”</a:t>
            </a:r>
          </a:p>
          <a:p>
            <a:pPr algn="r">
              <a:spcAft>
                <a:spcPts val="12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—Franklin D. Roosevelt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3881" y="1541762"/>
            <a:ext cx="6172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“The difference between success and failure is the ability to communicate clearly and effectively.”</a:t>
            </a:r>
          </a:p>
          <a:p>
            <a:pPr algn="r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—Aram Bakshian, Jr. (Ronald Reagan’s speechwriter)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762" y="3124200"/>
            <a:ext cx="5715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“It usually takes three weeks to prepare a good impromptu speech.” </a:t>
            </a:r>
          </a:p>
          <a:p>
            <a:pPr algn="r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—Mark Twain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9033" y="1546914"/>
            <a:ext cx="6400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“Make sure you have finished speaking before your audience has finished listening.” </a:t>
            </a:r>
          </a:p>
          <a:p>
            <a:pPr algn="r"/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—Dorothy Sarnoff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2762" y="1548221"/>
            <a:ext cx="6172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“I am not afraid . . . I was born to do this.” </a:t>
            </a:r>
          </a:p>
          <a:p>
            <a:pPr algn="r">
              <a:spcAft>
                <a:spcPts val="600"/>
              </a:spcAft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Palatino"/>
                <a:cs typeface="Palatino"/>
              </a:rPr>
              <a:t>—Joan of Arc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2762" y="3522962"/>
            <a:ext cx="64770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rgbClr val="BFBFBF"/>
                </a:solidFill>
                <a:latin typeface="Palatino"/>
                <a:cs typeface="Palatino"/>
              </a:rPr>
              <a:t>“There are always three speeches for every one you give. The one you practice, the one you give, and the one you wish you gave.” </a:t>
            </a:r>
          </a:p>
          <a:p>
            <a:pPr algn="r">
              <a:spcAft>
                <a:spcPts val="600"/>
              </a:spcAft>
            </a:pPr>
            <a:r>
              <a:rPr lang="en-US">
                <a:solidFill>
                  <a:srgbClr val="BFBFBF"/>
                </a:solidFill>
                <a:latin typeface="Palatino"/>
                <a:cs typeface="Palatino"/>
              </a:rPr>
              <a:t>—Dale Carnegie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3534995"/>
            <a:ext cx="67056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rgbClr val="BFBFBF"/>
                </a:solidFill>
                <a:latin typeface="Palatino"/>
                <a:cs typeface="Palatino"/>
              </a:rPr>
              <a:t>“As I listened to you speak a few moments ago, I understood more clearly than ever why you won in November, 1980, and I lost.”</a:t>
            </a:r>
          </a:p>
          <a:p>
            <a:pPr algn="r">
              <a:spcAft>
                <a:spcPts val="0"/>
              </a:spcAft>
            </a:pPr>
            <a:r>
              <a:rPr lang="en-US">
                <a:solidFill>
                  <a:srgbClr val="BFBFBF"/>
                </a:solidFill>
                <a:latin typeface="Palatino"/>
                <a:cs typeface="Palatino"/>
              </a:rPr>
              <a:t>—Jimmy Carter to Ronald Reagan, 1986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9033" y="1541762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“No plan survives the first assault.” </a:t>
            </a:r>
          </a:p>
          <a:p>
            <a:pPr algn="r"/>
            <a:r>
              <a:rPr lang="en-US">
                <a:solidFill>
                  <a:schemeClr val="bg1">
                    <a:lumMod val="75000"/>
                  </a:schemeClr>
                </a:solidFill>
                <a:latin typeface="Palatino"/>
                <a:cs typeface="Palatino"/>
              </a:rPr>
              <a:t>—Helmut von Moltke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012221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6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6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3225800" y="16129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and Stress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905000" y="25146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heart rate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breathing rate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Decreased skin temperature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perspiration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Dilated pupils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6129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Fear</a:t>
            </a:r>
            <a:endParaRPr lang="en-US" sz="44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556243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905000" y="1600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Great</a:t>
            </a:r>
            <a:r>
              <a:rPr lang="en-US" sz="4400" b="1" baseline="30000">
                <a:solidFill>
                  <a:srgbClr val="FFFF00"/>
                </a:solidFill>
              </a:rPr>
              <a:t>n</a:t>
            </a:r>
            <a:r>
              <a:rPr lang="en-US" sz="4400" b="1">
                <a:solidFill>
                  <a:srgbClr val="FFFF00"/>
                </a:solidFill>
              </a:rPr>
              <a:t> Grampa Og</a:t>
            </a:r>
            <a:endParaRPr lang="en-US" sz="4400" b="1">
              <a:solidFill>
                <a:schemeClr val="tx2"/>
              </a:solidFill>
            </a:endParaRPr>
          </a:p>
        </p:txBody>
      </p:sp>
      <p:pic>
        <p:nvPicPr>
          <p:cNvPr id="155652" name="Picture 4" descr="Caveman 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667000"/>
            <a:ext cx="2447925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295890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1905000" y="1600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Great</a:t>
            </a:r>
            <a:r>
              <a:rPr lang="en-US" sz="4400" b="1" baseline="30000">
                <a:solidFill>
                  <a:srgbClr val="FFFF00"/>
                </a:solidFill>
              </a:rPr>
              <a:t>n</a:t>
            </a:r>
            <a:r>
              <a:rPr lang="en-US" sz="4400" b="1">
                <a:solidFill>
                  <a:srgbClr val="FFFF00"/>
                </a:solidFill>
              </a:rPr>
              <a:t> Grampa Og</a:t>
            </a:r>
            <a:endParaRPr lang="en-US" sz="4400" b="1">
              <a:solidFill>
                <a:schemeClr val="tx2"/>
              </a:solidFill>
            </a:endParaRPr>
          </a:p>
        </p:txBody>
      </p:sp>
      <p:pic>
        <p:nvPicPr>
          <p:cNvPr id="157699" name="Picture 3" descr="Caveman 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667000"/>
            <a:ext cx="2447925" cy="2971800"/>
          </a:xfrm>
          <a:prstGeom prst="rect">
            <a:avLst/>
          </a:prstGeom>
          <a:noFill/>
        </p:spPr>
      </p:pic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953000" y="25146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Fight or . . .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91411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1905000" y="1600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Great</a:t>
            </a:r>
            <a:r>
              <a:rPr lang="en-US" sz="4400" b="1" baseline="30000">
                <a:solidFill>
                  <a:srgbClr val="FFFF00"/>
                </a:solidFill>
              </a:rPr>
              <a:t>n</a:t>
            </a:r>
            <a:r>
              <a:rPr lang="en-US" sz="4400" b="1">
                <a:solidFill>
                  <a:srgbClr val="FFFF00"/>
                </a:solidFill>
              </a:rPr>
              <a:t> Grampa Og</a:t>
            </a:r>
            <a:endParaRPr lang="en-US" sz="4400" b="1">
              <a:solidFill>
                <a:schemeClr val="tx2"/>
              </a:solidFill>
            </a:endParaRPr>
          </a:p>
        </p:txBody>
      </p:sp>
      <p:pic>
        <p:nvPicPr>
          <p:cNvPr id="159747" name="Picture 3" descr="Caveman 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667000"/>
            <a:ext cx="2447925" cy="2971800"/>
          </a:xfrm>
          <a:prstGeom prst="rect">
            <a:avLst/>
          </a:prstGeom>
          <a:noFill/>
        </p:spPr>
      </p:pic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953000" y="25146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Fight or flight syndrome.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155332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905000" y="1600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Fear and Stress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905000" y="25146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heart rate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breathing rate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Decreased skin temperature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Increased perspiration</a:t>
            </a:r>
          </a:p>
          <a:p>
            <a:pPr marL="609600" indent="-6096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Dilated pupils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452484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905000" y="1600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Great</a:t>
            </a:r>
            <a:r>
              <a:rPr lang="en-US" sz="4400" b="1" baseline="30000">
                <a:solidFill>
                  <a:srgbClr val="FFFF00"/>
                </a:solidFill>
              </a:rPr>
              <a:t>n</a:t>
            </a:r>
            <a:r>
              <a:rPr lang="en-US" sz="4400" b="1">
                <a:solidFill>
                  <a:srgbClr val="FFFF00"/>
                </a:solidFill>
              </a:rPr>
              <a:t> Grampa Og</a:t>
            </a:r>
            <a:endParaRPr lang="en-US" sz="4400" b="1">
              <a:solidFill>
                <a:schemeClr val="tx2"/>
              </a:solidFill>
            </a:endParaRPr>
          </a:p>
        </p:txBody>
      </p:sp>
      <p:pic>
        <p:nvPicPr>
          <p:cNvPr id="161795" name="Picture 3" descr="Caveman 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667000"/>
            <a:ext cx="2447925" cy="2971800"/>
          </a:xfrm>
          <a:prstGeom prst="rect">
            <a:avLst/>
          </a:prstGeom>
          <a:noFill/>
        </p:spPr>
      </p:pic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53000" y="2514600"/>
            <a:ext cx="4038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Fight or flight syndrome.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 i="1">
                <a:solidFill>
                  <a:schemeClr val="bg1"/>
                </a:solidFill>
              </a:rPr>
              <a:t>Some stress is good for you. 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650367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781796" y="1329092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Deal with the Fear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781796" y="2243492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Fear is a </a:t>
            </a:r>
            <a:r>
              <a:rPr lang="en-US" sz="3200" b="1" i="1">
                <a:solidFill>
                  <a:schemeClr val="bg1"/>
                </a:solidFill>
              </a:rPr>
              <a:t>natural </a:t>
            </a:r>
            <a:r>
              <a:rPr lang="en-US" sz="3200" b="1">
                <a:solidFill>
                  <a:schemeClr val="bg1"/>
                </a:solidFill>
              </a:rPr>
              <a:t>part of any threatening situation.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Why?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Is this a bad thing?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11397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1811260" y="1332720"/>
            <a:ext cx="6794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rgbClr val="FFFE00"/>
                </a:solidFill>
                <a:latin typeface="Helvetica" pitchFamily="-28" charset="0"/>
              </a:rPr>
              <a:t>The Curve</a:t>
            </a: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 rot="-5400000">
            <a:off x="911749" y="3612554"/>
            <a:ext cx="2112177" cy="338554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+mn-lt"/>
              </a:rPr>
              <a:t>Level of performance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3444797" y="4956566"/>
            <a:ext cx="1724150" cy="338554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+mn-lt"/>
              </a:rPr>
              <a:t>Amount of stress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2322435" y="3153054"/>
            <a:ext cx="1295400" cy="584776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+mn-lt"/>
              </a:rPr>
              <a:t>Not </a:t>
            </a:r>
            <a:r>
              <a:rPr lang="en-US" sz="1600" i="1" dirty="0">
                <a:solidFill>
                  <a:srgbClr val="FFFF00"/>
                </a:solidFill>
                <a:latin typeface="+mn-lt"/>
              </a:rPr>
              <a:t>enough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stress</a:t>
            </a: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4833860" y="3144012"/>
            <a:ext cx="1536700" cy="584776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FFFF00"/>
                </a:solidFill>
                <a:latin typeface="+mn-lt"/>
              </a:rPr>
              <a:t>Too </a:t>
            </a:r>
            <a:r>
              <a:rPr lang="en-US" sz="1600" i="1" dirty="0">
                <a:solidFill>
                  <a:srgbClr val="FFFF00"/>
                </a:solidFill>
                <a:latin typeface="+mn-lt"/>
              </a:rPr>
              <a:t>much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stress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3630535" y="3161522"/>
            <a:ext cx="1241425" cy="1766471"/>
            <a:chOff x="3918914" y="3708401"/>
            <a:chExt cx="1278714" cy="1766471"/>
          </a:xfrm>
        </p:grpSpPr>
        <p:sp>
          <p:nvSpPr>
            <p:cNvPr id="141333" name="Text Box 21"/>
            <p:cNvSpPr txBox="1">
              <a:spLocks noChangeArrowheads="1"/>
            </p:cNvSpPr>
            <p:nvPr/>
          </p:nvSpPr>
          <p:spPr bwMode="auto">
            <a:xfrm>
              <a:off x="3918914" y="3708401"/>
              <a:ext cx="1278714" cy="338554"/>
            </a:xfrm>
            <a:prstGeom prst="rect">
              <a:avLst/>
            </a:prstGeom>
            <a:noFill/>
            <a:ln w="635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FFFF00"/>
                  </a:solidFill>
                  <a:latin typeface="+mn-lt"/>
                </a:rPr>
                <a:t>“The Zone”</a:t>
              </a:r>
            </a:p>
          </p:txBody>
        </p:sp>
        <p:grpSp>
          <p:nvGrpSpPr>
            <p:cNvPr id="3" name="Group 15"/>
            <p:cNvGrpSpPr/>
            <p:nvPr/>
          </p:nvGrpSpPr>
          <p:grpSpPr>
            <a:xfrm>
              <a:off x="3961420" y="3921126"/>
              <a:ext cx="1210034" cy="1553746"/>
              <a:chOff x="3961420" y="3921126"/>
              <a:chExt cx="1210034" cy="1553746"/>
            </a:xfrm>
          </p:grpSpPr>
          <p:sp>
            <p:nvSpPr>
              <p:cNvPr id="141330" name="Line 18"/>
              <p:cNvSpPr>
                <a:spLocks noChangeShapeType="1"/>
              </p:cNvSpPr>
              <p:nvPr/>
            </p:nvSpPr>
            <p:spPr bwMode="auto">
              <a:xfrm>
                <a:off x="3961420" y="3937001"/>
                <a:ext cx="0" cy="1515646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lt"/>
                </a:endParaRPr>
              </a:p>
            </p:txBody>
          </p:sp>
          <p:sp>
            <p:nvSpPr>
              <p:cNvPr id="141332" name="Line 20"/>
              <p:cNvSpPr>
                <a:spLocks noChangeShapeType="1"/>
              </p:cNvSpPr>
              <p:nvPr/>
            </p:nvSpPr>
            <p:spPr bwMode="auto">
              <a:xfrm>
                <a:off x="3981042" y="4394201"/>
                <a:ext cx="1177330" cy="0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lt"/>
                </a:endParaRPr>
              </a:p>
            </p:txBody>
          </p:sp>
          <p:sp>
            <p:nvSpPr>
              <p:cNvPr id="141338" name="Line 26"/>
              <p:cNvSpPr>
                <a:spLocks noChangeShapeType="1"/>
              </p:cNvSpPr>
              <p:nvPr/>
            </p:nvSpPr>
            <p:spPr bwMode="auto">
              <a:xfrm>
                <a:off x="5171454" y="3921126"/>
                <a:ext cx="0" cy="1553746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3200" dirty="0">
                  <a:latin typeface="+mn-lt"/>
                </a:endParaRPr>
              </a:p>
            </p:txBody>
          </p:sp>
        </p:grpSp>
      </p:grpSp>
      <p:sp>
        <p:nvSpPr>
          <p:cNvPr id="71" name="Freeform 70"/>
          <p:cNvSpPr/>
          <p:nvPr/>
        </p:nvSpPr>
        <p:spPr bwMode="auto">
          <a:xfrm>
            <a:off x="2281159" y="2399520"/>
            <a:ext cx="3784600" cy="2514600"/>
          </a:xfrm>
          <a:custGeom>
            <a:avLst/>
            <a:gdLst>
              <a:gd name="connsiteX0" fmla="*/ 0 w 2870200"/>
              <a:gd name="connsiteY0" fmla="*/ 2511072 h 2511072"/>
              <a:gd name="connsiteX1" fmla="*/ 808567 w 2870200"/>
              <a:gd name="connsiteY1" fmla="*/ 1592439 h 2511072"/>
              <a:gd name="connsiteX2" fmla="*/ 1490134 w 2870200"/>
              <a:gd name="connsiteY2" fmla="*/ 705 h 2511072"/>
              <a:gd name="connsiteX3" fmla="*/ 2175934 w 2870200"/>
              <a:gd name="connsiteY3" fmla="*/ 1596672 h 2511072"/>
              <a:gd name="connsiteX4" fmla="*/ 2870200 w 2870200"/>
              <a:gd name="connsiteY4" fmla="*/ 2511072 h 251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200" h="2511072">
                <a:moveTo>
                  <a:pt x="0" y="2511072"/>
                </a:moveTo>
                <a:cubicBezTo>
                  <a:pt x="280105" y="2260952"/>
                  <a:pt x="560211" y="2010833"/>
                  <a:pt x="808567" y="1592439"/>
                </a:cubicBezTo>
                <a:cubicBezTo>
                  <a:pt x="1056923" y="1174045"/>
                  <a:pt x="1262240" y="0"/>
                  <a:pt x="1490134" y="705"/>
                </a:cubicBezTo>
                <a:cubicBezTo>
                  <a:pt x="1718028" y="1410"/>
                  <a:pt x="1945923" y="1178278"/>
                  <a:pt x="2175934" y="1596672"/>
                </a:cubicBezTo>
                <a:cubicBezTo>
                  <a:pt x="2405945" y="2015066"/>
                  <a:pt x="2870200" y="2511072"/>
                  <a:pt x="2870200" y="2511072"/>
                </a:cubicBezTo>
              </a:path>
            </a:pathLst>
          </a:cu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V="1">
            <a:off x="2268459" y="2568966"/>
            <a:ext cx="0" cy="234950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200" dirty="0">
              <a:latin typeface="+mn-lt"/>
            </a:endParaRPr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>
            <a:off x="2243060" y="4914120"/>
            <a:ext cx="4572000" cy="4346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3200" dirty="0">
              <a:latin typeface="+mn-lt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7" grpId="0"/>
      <p:bldP spid="141336" grpId="0"/>
      <p:bldP spid="141334" grpId="0"/>
      <p:bldP spid="141335" grpId="0"/>
      <p:bldP spid="7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150771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13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2300" y="223572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1905000" y="1422401"/>
            <a:ext cx="8077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 smtClean="0">
                <a:solidFill>
                  <a:srgbClr val="FFFE00"/>
                </a:solidFill>
                <a:latin typeface="Helvetica" pitchFamily="-28" charset="0"/>
              </a:rPr>
              <a:t>Welcome to Your </a:t>
            </a:r>
            <a:br>
              <a:rPr lang="en-US" sz="4400" b="1" dirty="0" smtClean="0">
                <a:solidFill>
                  <a:srgbClr val="FFFE00"/>
                </a:solidFill>
                <a:latin typeface="Helvetica" pitchFamily="-28" charset="0"/>
              </a:rPr>
            </a:br>
            <a:r>
              <a:rPr lang="en-US" sz="4400" b="1" dirty="0" smtClean="0">
                <a:solidFill>
                  <a:srgbClr val="FFFE00"/>
                </a:solidFill>
                <a:latin typeface="Helvetica" pitchFamily="-28" charset="0"/>
              </a:rPr>
              <a:t>Public Speaking and </a:t>
            </a:r>
            <a:r>
              <a:rPr lang="en-US" sz="4400" b="1" i="1" dirty="0" smtClean="0">
                <a:solidFill>
                  <a:srgbClr val="FFFE00"/>
                </a:solidFill>
                <a:latin typeface="Helvetica" pitchFamily="-28" charset="0"/>
              </a:rPr>
              <a:t>Effective Presentations</a:t>
            </a:r>
          </a:p>
          <a:p>
            <a:pPr algn="l"/>
            <a:r>
              <a:rPr lang="en-US" sz="4400" b="1" dirty="0" smtClean="0">
                <a:solidFill>
                  <a:srgbClr val="FFFE00"/>
                </a:solidFill>
                <a:latin typeface="Helvetica" pitchFamily="-28" charset="0"/>
              </a:rPr>
              <a:t>Workshop</a:t>
            </a:r>
            <a:endParaRPr lang="en-US" sz="4400" b="1" i="1" dirty="0">
              <a:solidFill>
                <a:srgbClr val="FFFE00"/>
              </a:solidFill>
              <a:latin typeface="Helvetica" pitchFamily="-2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4386635"/>
            <a:ext cx="7162800" cy="102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Thank you for coming. </a:t>
            </a:r>
          </a:p>
          <a:p>
            <a:pPr marL="609600" indent="-609600" algn="l"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We’re glad you’re here.</a:t>
            </a:r>
          </a:p>
          <a:p>
            <a:pPr marL="609600" indent="-609600" algn="l" eaLnBrk="1" hangingPunct="1">
              <a:spcBef>
                <a:spcPct val="2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It’s a beautiful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day in the neighborhood. 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13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2300" y="223572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  <a:p>
            <a:pPr algn="l" eaLnBrk="1" hangingPunct="1">
              <a:spcBef>
                <a:spcPct val="20000"/>
              </a:spcBef>
            </a:pP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76641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13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2300" y="223572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117445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13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2300" y="223572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Prepare.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963407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1520" y="132408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1520" y="223848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7F7F7F"/>
                </a:solidFill>
              </a:rPr>
              <a:t>Prepare.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FFFFFF"/>
                </a:solidFill>
              </a:rPr>
              <a:t>Think positively.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593884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812300" y="132408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Three Suggestions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812300" y="2238480"/>
            <a:ext cx="693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7F7F7F"/>
                </a:solidFill>
              </a:rPr>
              <a:t>Prepare.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7F7F7F"/>
                </a:solidFill>
              </a:rPr>
              <a:t>Think positively. </a:t>
            </a:r>
          </a:p>
          <a:p>
            <a:pPr marL="609600" indent="-60960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</a:rPr>
              <a:t>Move.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593884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09500" y="133272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09500" y="2247120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Prepare a presentation.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86921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1786116" y="1329265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Identify Your Purpose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5379" y="1346199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Only Two</a:t>
            </a:r>
            <a:r>
              <a:rPr lang="en-US" sz="4400" b="1" i="1">
                <a:solidFill>
                  <a:srgbClr val="FFFF00"/>
                </a:solidFill>
              </a:rPr>
              <a:t> </a:t>
            </a:r>
            <a:r>
              <a:rPr lang="en-US" sz="4400" b="1">
                <a:solidFill>
                  <a:srgbClr val="FFFF00"/>
                </a:solidFill>
              </a:rPr>
              <a:t>Purposes— 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5379" y="1346199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Only Two</a:t>
            </a:r>
            <a:r>
              <a:rPr lang="en-US" sz="4400" b="1" i="1">
                <a:solidFill>
                  <a:srgbClr val="FFFF00"/>
                </a:solidFill>
              </a:rPr>
              <a:t> </a:t>
            </a:r>
            <a:r>
              <a:rPr lang="en-US" sz="4400" b="1">
                <a:solidFill>
                  <a:srgbClr val="FFFF00"/>
                </a:solidFill>
              </a:rPr>
              <a:t>Purposes— 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5379" y="2260599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Action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138243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5379" y="1346199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Only Two</a:t>
            </a:r>
            <a:r>
              <a:rPr lang="en-US" sz="4400" b="1" i="1">
                <a:solidFill>
                  <a:srgbClr val="FFFF00"/>
                </a:solidFill>
              </a:rPr>
              <a:t> </a:t>
            </a:r>
            <a:r>
              <a:rPr lang="en-US" sz="4400" b="1">
                <a:solidFill>
                  <a:srgbClr val="FFFF00"/>
                </a:solidFill>
              </a:rPr>
              <a:t>Purposes— 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5379" y="2260599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Action</a:t>
            </a:r>
          </a:p>
          <a:p>
            <a:pPr marL="609600" indent="-609600" algn="l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Information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147647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5379" y="1346199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Only Two</a:t>
            </a:r>
            <a:r>
              <a:rPr lang="en-US" sz="4400" b="1" i="1">
                <a:solidFill>
                  <a:srgbClr val="FFFF00"/>
                </a:solidFill>
              </a:rPr>
              <a:t> </a:t>
            </a:r>
            <a:r>
              <a:rPr lang="en-US" sz="4400" b="1">
                <a:solidFill>
                  <a:srgbClr val="FFFF00"/>
                </a:solidFill>
              </a:rPr>
              <a:t>Purposes— 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5379" y="2260599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200" b="1">
                <a:solidFill>
                  <a:srgbClr val="595959"/>
                </a:solidFill>
                <a:latin typeface="Helvetica" pitchFamily="-65" charset="0"/>
              </a:rPr>
              <a:t>Action</a:t>
            </a:r>
          </a:p>
          <a:p>
            <a:pPr marL="609600" indent="-609600" algn="l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200" b="1">
                <a:solidFill>
                  <a:srgbClr val="595959"/>
                </a:solidFill>
                <a:latin typeface="Helvetica" pitchFamily="-65" charset="0"/>
              </a:rPr>
              <a:t>Information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That’s it.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Es todo.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104697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0367" y="133704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0367" y="2251440"/>
            <a:ext cx="635303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Think of a presentation you have to give. 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96047" y="133704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96047" y="2251440"/>
            <a:ext cx="635735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Think of a presentation you have to give.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Or would like to give.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140469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2880" y="13327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2880" y="2247120"/>
            <a:ext cx="635052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Think of a presentation you have to give.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Or would like to give.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Write a single, simple, declarative sentence describing what you want your audience to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do </a:t>
            </a: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or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know</a:t>
            </a: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140469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7407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3087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3087" y="22428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What do you know about left-brain/right-brain studies? 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3087" y="132564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3087" y="224004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  <a:t>Look at Ernie in the margin. </a:t>
            </a:r>
            <a:endParaRPr lang="en-US" sz="3200" b="1" dirty="0">
              <a:solidFill>
                <a:schemeClr val="bg1"/>
              </a:solidFill>
              <a:latin typeface="Helvetica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44397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3087" y="132564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3087" y="224004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  <a:t>Look at Ernie in the margin. </a:t>
            </a:r>
            <a:b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Helvetica" pitchFamily="-65" charset="0"/>
              </a:rPr>
              <a:t>Draw his brain.</a:t>
            </a:r>
            <a:endParaRPr lang="en-US" sz="3200" b="1" dirty="0">
              <a:solidFill>
                <a:schemeClr val="bg1"/>
              </a:solidFill>
              <a:latin typeface="Helvetica" pitchFamily="-65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44397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28800" y="1354666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Purpose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640554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0367" y="133704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0367" y="225144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Think of your presentation.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Brainstorm the supporting ideas for your presentation.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393348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1280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1280" y="22428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Consider “The 3-2-5 Principle”</a:t>
            </a:r>
            <a:endParaRPr lang="en-US" sz="3200" b="1" i="1">
              <a:solidFill>
                <a:schemeClr val="bg1"/>
              </a:solidFill>
              <a:latin typeface="Helvetica" pitchFamily="-65" charset="0"/>
            </a:endParaRP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3087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3087" y="22428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Consider “The 3-2-5 Principle”: 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Ideally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three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7407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7407" y="22428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Consider “The 3-2-5 Principle”: 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Ideally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three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 minimum of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two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7407" y="133272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7407" y="224712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Consider “The 3-2-5 Principle”: 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Ideally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three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 minimum of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two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 maximum of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five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87407" y="13284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Develop Your Support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87407" y="22428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Consider “The 3-2-5 Principle”: 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Ideally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three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 minimum of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two</a:t>
            </a:r>
          </a:p>
          <a:p>
            <a:pPr marL="971550" lvl="1" indent="-514350" algn="l" eaLnBrk="1" hangingPunct="1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A maximum of </a:t>
            </a:r>
            <a:r>
              <a:rPr lang="en-US" sz="3200" b="1" i="1">
                <a:solidFill>
                  <a:schemeClr val="bg1"/>
                </a:solidFill>
                <a:latin typeface="Helvetica" pitchFamily="-65" charset="0"/>
              </a:rPr>
              <a:t>five</a:t>
            </a:r>
          </a:p>
          <a:p>
            <a:pPr marL="514350" indent="-514350"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Otherwise . . . . 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804687" y="134136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04687" y="225576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Circle the three best ideas.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70211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31792" y="1346199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Purpose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31793" y="2260599"/>
            <a:ext cx="692309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You can deliver an outstanding presentation.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8671" y="1354666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Organize Your Presentation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5000" y="2362200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8070" y="25908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Introduce Your Presentation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Grab their attention.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State your purpose.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Preview your points.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14858" y="1346199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Grab Their Attention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14859" y="2260599"/>
            <a:ext cx="621153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Great leaders are great communicators. 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You can’t lead if you can’t communicate. </a:t>
            </a:r>
            <a:endParaRPr lang="en-US" sz="3200" b="1" i="1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787373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06391" y="1346199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State Your Purpose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06392" y="2260599"/>
            <a:ext cx="692309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You can deliver an outstanding presentation.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An </a:t>
            </a:r>
            <a:r>
              <a:rPr lang="en-US" sz="3200" b="1" i="1">
                <a:solidFill>
                  <a:schemeClr val="bg1"/>
                </a:solidFill>
                <a:latin typeface="Helvetica" pitchFamily="112" charset="0"/>
              </a:rPr>
              <a:t>outstanding </a:t>
            </a: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presentation.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844468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91735" y="1337732"/>
            <a:ext cx="594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Preview Your Points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91734" y="2252132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Deliver a presentation.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745880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09332" y="3190922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8671" y="1354666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Organize Your Presentation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5000" y="2362200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56932" y="3038522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8070" y="25908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Introduce Your Presentation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Grab their attention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State your purpose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Preview your points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2886122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7000" y="31242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Give Your First Point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State your point. 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Support your point.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Summarize your point.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836143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09332" y="3181444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8671" y="1354666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Organize Your Presentation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5000" y="2362200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56932" y="3029044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8070" y="25908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Introduce Your Presentation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Grab their attention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State your purpose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Preview your points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4532" y="2876644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7000" y="31242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Give Your First Point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State your point. 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Support your point.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Summarize your point.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84104" y="3402588"/>
            <a:ext cx="3001828" cy="1516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dist="254000" dir="2700000" algn="ctr" rotWithShape="0">
              <a:srgbClr val="000000">
                <a:alpha val="80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31070" y="3657600"/>
            <a:ext cx="77417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200" b="1">
                <a:latin typeface="Helvetica" pitchFamily="112" charset="0"/>
              </a:rPr>
              <a:t>Conclude Your Presentation</a:t>
            </a:r>
          </a:p>
          <a:p>
            <a:pPr algn="l">
              <a:lnSpc>
                <a:spcPct val="70000"/>
              </a:lnSpc>
            </a:pPr>
            <a:endParaRPr lang="en-US" sz="1200" b="1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 b="1">
                <a:latin typeface="Helvetica" pitchFamily="112" charset="0"/>
              </a:rPr>
              <a:t>	</a:t>
            </a:r>
            <a:r>
              <a:rPr lang="en-US" sz="1200">
                <a:latin typeface="Helvetica" pitchFamily="112" charset="0"/>
              </a:rPr>
              <a:t>1.	Review your points. 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2.	Restate your purpose.</a:t>
            </a: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endParaRPr lang="en-US" sz="1200">
              <a:latin typeface="Helvetica" pitchFamily="112" charset="0"/>
            </a:endParaRPr>
          </a:p>
          <a:p>
            <a:pPr algn="l">
              <a:lnSpc>
                <a:spcPct val="70000"/>
              </a:lnSpc>
              <a:tabLst>
                <a:tab pos="228600" algn="l"/>
                <a:tab pos="457200" algn="l"/>
              </a:tabLst>
            </a:pPr>
            <a:r>
              <a:rPr lang="en-US" sz="1200">
                <a:latin typeface="Helvetica" pitchFamily="112" charset="0"/>
              </a:rPr>
              <a:t>	3.	End well.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836143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16271" y="1332720"/>
            <a:ext cx="594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Closing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6270" y="224712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Review your points.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Restate your purpose.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End well.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797050" y="13335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Go Hands-on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797050" y="2247900"/>
            <a:ext cx="662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Think of your presentation. 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Brainstorm ways to grab your audience’s attention.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-65" charset="0"/>
              </a:rPr>
              <a:t>Identify the one you like best.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70211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-762000" y="-304800"/>
            <a:ext cx="10820400" cy="7848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401649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31792" y="1346199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Purpose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31793" y="2260599"/>
            <a:ext cx="692309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You can deliver an outstanding presentation.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An</a:t>
            </a:r>
            <a:r>
              <a:rPr lang="en-US" sz="3200" b="1" i="1">
                <a:solidFill>
                  <a:schemeClr val="bg1"/>
                </a:solidFill>
                <a:latin typeface="Helvetica" pitchFamily="112" charset="0"/>
              </a:rPr>
              <a:t> outstanding </a:t>
            </a: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presentation.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13672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11685" y="1330325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11685" y="2244725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Deliver a presentation.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853270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0" y="133032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Keep it simple.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7077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Keep It Simple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/>
                <a:cs typeface="Helvetica"/>
              </a:rPr>
              <a:t>The presenters had mistakenly been given the wrong category envelope and when discovered, was immediately corrected.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373905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Keep It Simple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45438" y="2241550"/>
            <a:ext cx="659872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/>
                <a:cs typeface="Helvetica"/>
              </a:rPr>
              <a:t>We gave the presenters the wrong envelope.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8357" y="3494782"/>
            <a:ext cx="586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/>
                <a:cs typeface="Helvetica"/>
              </a:rPr>
              <a:t>When we discovered our mistake, we corrected it.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737458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FFFFFF"/>
                </a:solidFill>
                <a:latin typeface="Helvetica" pitchFamily="112" charset="0"/>
              </a:rPr>
              <a:t>Repeat yourself.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FFFFFF"/>
                </a:solidFill>
                <a:latin typeface="Helvetica" pitchFamily="112" charset="0"/>
              </a:rPr>
              <a:t>Use markers. Signposts.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</a:t>
            </a:r>
          </a:p>
          <a:p>
            <a:pPr algn="l">
              <a:spcBef>
                <a:spcPct val="20000"/>
              </a:spcBef>
            </a:pPr>
            <a:endParaRPr lang="en-US" sz="3200" b="1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Handouts. </a:t>
            </a:r>
          </a:p>
          <a:p>
            <a:pPr algn="l">
              <a:spcBef>
                <a:spcPct val="20000"/>
              </a:spcBef>
            </a:pPr>
            <a:endParaRPr lang="en-US" sz="3200" b="1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Handouts. Powerpoints.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23325" y="1346199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23325" y="2260599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Deliver a presentation.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Handouts. Powerpoints. A white board.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Handouts. Powerpoints. A white board. A chalkboard. </a:t>
            </a:r>
            <a:br>
              <a:rPr lang="en-US" sz="3200" b="1">
                <a:solidFill>
                  <a:schemeClr val="bg1"/>
                </a:solidFill>
                <a:latin typeface="Helvetica" pitchFamily="112" charset="0"/>
              </a:rPr>
            </a:br>
            <a:endParaRPr lang="en-US" sz="3200" b="1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3271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Make Your Message Clear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3271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Keep it simple.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Repeat yourself.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Use markers. Signposts.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Reinforce your presentation. Handouts. Powerpoints. A white board. A chalkboard. </a:t>
            </a:r>
            <a:br>
              <a:rPr lang="en-US" sz="3200" b="1">
                <a:solidFill>
                  <a:schemeClr val="bg1"/>
                </a:solidFill>
                <a:latin typeface="Helvetica" pitchFamily="112" charset="0"/>
              </a:rPr>
            </a:b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Flip chart pages.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702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12925" y="132397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86704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9750" y="132397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09750" y="2238375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Ask a question.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6436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9750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09750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Ask a question.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Pause.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6436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12925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Ask a question.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Pause.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Call on someone.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6436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9750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09750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Ask a question.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Pause.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Call on someone.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Reward the individual.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6436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09750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09750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Ask a question.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Pause.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Call on someone.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Reward the individual.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Encourage more discussion.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6436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812925" y="132397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Talk </a:t>
            </a:r>
            <a:r>
              <a:rPr lang="en-US" sz="4400" b="1" i="1">
                <a:solidFill>
                  <a:srgbClr val="FFFF00"/>
                </a:solidFill>
                <a:latin typeface="Helvetica" pitchFamily="112" charset="0"/>
              </a:rPr>
              <a:t>With</a:t>
            </a:r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 Your Audience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238375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A</a:t>
            </a: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sk a question.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</a:t>
            </a: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ause.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C</a:t>
            </a: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all on someone.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R</a:t>
            </a: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eward the individual. </a:t>
            </a:r>
          </a:p>
          <a:p>
            <a:pPr marL="609600" indent="-609600" algn="l">
              <a:spcBef>
                <a:spcPct val="20000"/>
              </a:spcBef>
              <a:buFont typeface="Arial" pitchFamily="112" charset="0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E</a:t>
            </a: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ncourage more discussion.</a:t>
            </a: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858738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31792" y="1337732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31792" y="2252132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Deliver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>
                    <a:lumMod val="50000"/>
                  </a:schemeClr>
                </a:solidFill>
                <a:latin typeface="Helvetica" pitchFamily="112" charset="0"/>
              </a:rPr>
              <a:t>Take a nap.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089462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845731" y="1337732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hangingPunct="1"/>
            <a:r>
              <a:rPr lang="en-US" sz="4400" b="1">
                <a:solidFill>
                  <a:srgbClr val="FFFF00"/>
                </a:solidFill>
              </a:rPr>
              <a:t>Avoid the “CA” Approach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845731" y="2252132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C.	Call on someone.</a:t>
            </a:r>
          </a:p>
          <a:p>
            <a:pPr marL="609600" indent="-609600" algn="l" eaLnBrk="1" hangingPunct="1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</a:rPr>
              <a:t>A.	Ask a question.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074331" y="131232"/>
            <a:ext cx="4724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0" b="1">
                <a:solidFill>
                  <a:srgbClr val="FF0000"/>
                </a:solidFill>
                <a:sym typeface="Webdings" pitchFamily="-65" charset="2"/>
              </a:rPr>
              <a:t></a:t>
            </a:r>
            <a:endParaRPr lang="en-US" sz="4400" b="1">
              <a:solidFill>
                <a:srgbClr val="FFFF00"/>
              </a:solidFill>
              <a:sym typeface="Webdings" pitchFamily="-65" charset="2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417972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6921" y="132397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Look Good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46872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81175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Look Good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81175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Appearance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54501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6921" y="1330325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Look Good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76921" y="2244725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112" charset="0"/>
              </a:rPr>
              <a:t>Appearance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Gestures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54501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8000" y="1327150"/>
            <a:ext cx="70559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Look Good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78000" y="2241550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Appearance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Gestures</a:t>
            </a:r>
          </a:p>
          <a:p>
            <a:pPr algn="l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Movement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54501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06575" y="1328207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A Preview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806575" y="2242607"/>
            <a:ext cx="651634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Identify a model.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Deal with the fear.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Prepare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rgbClr val="595959"/>
                </a:solidFill>
                <a:latin typeface="Helvetica" pitchFamily="112" charset="0"/>
              </a:rPr>
              <a:t>Deliver a presentation.</a:t>
            </a:r>
          </a:p>
          <a:p>
            <a:pPr marL="609600" indent="-609600" algn="l">
              <a:spcBef>
                <a:spcPct val="20000"/>
              </a:spcBef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Helvetica" pitchFamily="112" charset="0"/>
              </a:rPr>
              <a:t>Get out of here.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39249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5885" y="1329265"/>
            <a:ext cx="75131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End the Workshop</a:t>
            </a:r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6921" y="1328207"/>
            <a:ext cx="75131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End the Workshop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76921" y="2242607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Helvetica" pitchFamily="112" charset="0"/>
              </a:rPr>
              <a:t>801</a:t>
            </a:r>
            <a:r>
              <a:rPr lang="en-US" sz="3200" b="1" dirty="0" smtClean="0">
                <a:solidFill>
                  <a:schemeClr val="bg1"/>
                </a:solidFill>
                <a:latin typeface="Helvetica" pitchFamily="112" charset="0"/>
              </a:rPr>
              <a:t> 898 3293</a:t>
            </a:r>
          </a:p>
          <a:p>
            <a:pPr marL="609600" indent="-609600" algn="l">
              <a:spcBef>
                <a:spcPct val="20000"/>
              </a:spcBef>
            </a:pPr>
            <a:endParaRPr lang="en-US" sz="3200" b="1" dirty="0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973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6940" y="1329265"/>
            <a:ext cx="75131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End the Workshop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76940" y="2243665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Helvetica" pitchFamily="112" charset="0"/>
              </a:rPr>
              <a:t>801</a:t>
            </a:r>
            <a:r>
              <a:rPr lang="en-US" sz="3200" b="1" dirty="0" smtClean="0">
                <a:solidFill>
                  <a:schemeClr val="bg1"/>
                </a:solidFill>
                <a:latin typeface="Helvetica" pitchFamily="11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Helvetica" pitchFamily="112" charset="0"/>
              </a:rPr>
              <a:t>898 3293</a:t>
            </a:r>
            <a:endParaRPr lang="en-US" sz="3200" b="1" dirty="0" smtClean="0">
              <a:solidFill>
                <a:schemeClr val="bg1"/>
              </a:solidFill>
              <a:latin typeface="Helvetica" pitchFamily="112" charset="0"/>
            </a:endParaRPr>
          </a:p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  <a:latin typeface="Helvetica" pitchFamily="112" charset="0"/>
              </a:rPr>
              <a:t>thad@</a:t>
            </a:r>
            <a:r>
              <a:rPr lang="en-US" sz="3200" b="1" dirty="0" err="1">
                <a:solidFill>
                  <a:schemeClr val="bg1"/>
                </a:solidFill>
                <a:latin typeface="Helvetica" pitchFamily="112" charset="0"/>
              </a:rPr>
              <a:t>jeffsmith.com</a:t>
            </a:r>
            <a:endParaRPr lang="en-US" sz="3200" b="1" dirty="0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973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76940" y="1329265"/>
            <a:ext cx="75131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  <a:latin typeface="Helvetica" pitchFamily="112" charset="0"/>
              </a:rPr>
              <a:t>End the Workshop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76940" y="2243665"/>
            <a:ext cx="685530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Helvetica" pitchFamily="112" charset="0"/>
              </a:rPr>
              <a:t>801</a:t>
            </a:r>
            <a:r>
              <a:rPr lang="en-US" sz="3200" b="1" dirty="0" smtClean="0">
                <a:solidFill>
                  <a:schemeClr val="bg1"/>
                </a:solidFill>
                <a:latin typeface="Helvetica" pitchFamily="112" charset="0"/>
              </a:rPr>
              <a:t> 898 3293</a:t>
            </a:r>
          </a:p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  <a:latin typeface="Helvetica" pitchFamily="112" charset="0"/>
              </a:rPr>
              <a:t>thad@</a:t>
            </a:r>
            <a:r>
              <a:rPr lang="en-US" sz="3200" b="1" dirty="0" err="1">
                <a:solidFill>
                  <a:schemeClr val="bg1"/>
                </a:solidFill>
                <a:latin typeface="Helvetica" pitchFamily="112" charset="0"/>
              </a:rPr>
              <a:t>jeffsmith.com</a:t>
            </a:r>
            <a:endParaRPr lang="en-US" sz="3200" b="1" dirty="0">
              <a:solidFill>
                <a:schemeClr val="bg1"/>
              </a:solidFill>
              <a:latin typeface="Helvetica" pitchFamily="112" charset="0"/>
            </a:endParaRPr>
          </a:p>
          <a:p>
            <a:pPr marL="609600" indent="-609600" algn="l">
              <a:spcBef>
                <a:spcPct val="20000"/>
              </a:spcBef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Helvetica" pitchFamily="112" charset="0"/>
              </a:rPr>
              <a:t>801 </a:t>
            </a:r>
            <a:r>
              <a:rPr lang="en-US" sz="3200" b="1" dirty="0" smtClean="0">
                <a:solidFill>
                  <a:schemeClr val="bg1"/>
                </a:solidFill>
                <a:latin typeface="Helvetica" pitchFamily="112" charset="0"/>
              </a:rPr>
              <a:t>282 3212</a:t>
            </a:r>
            <a:endParaRPr lang="en-US" sz="3200" b="1" dirty="0">
              <a:solidFill>
                <a:schemeClr val="bg1"/>
              </a:solidFill>
              <a:latin typeface="Helvetica" pitchFamily="112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9733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rgbClr val="FFFF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rgbClr val="FFFF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7525</TotalTime>
  <Words>1706</Words>
  <Application>Microsoft Macintosh PowerPoint</Application>
  <PresentationFormat>On-screen Show (4:3)</PresentationFormat>
  <Paragraphs>453</Paragraphs>
  <Slides>101</Slides>
  <Notes>101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</vt:vector>
  </TitlesOfParts>
  <Company>Jefferson Smith Training and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Weiland</dc:creator>
  <cp:lastModifiedBy>Thad Weiland</cp:lastModifiedBy>
  <cp:revision>115</cp:revision>
  <cp:lastPrinted>2008-06-10T19:04:23Z</cp:lastPrinted>
  <dcterms:created xsi:type="dcterms:W3CDTF">2017-03-23T22:42:30Z</dcterms:created>
  <dcterms:modified xsi:type="dcterms:W3CDTF">2017-03-23T22:43:31Z</dcterms:modified>
</cp:coreProperties>
</file>