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48" r:id="rId1"/>
    <p:sldMasterId id="2147483661" r:id="rId2"/>
  </p:sldMasterIdLst>
  <p:handoutMasterIdLst>
    <p:handoutMasterId r:id="rId41"/>
  </p:handoutMasterIdLst>
  <p:sldIdLst>
    <p:sldId id="295" r:id="rId3"/>
    <p:sldId id="292" r:id="rId4"/>
    <p:sldId id="291" r:id="rId5"/>
    <p:sldId id="293" r:id="rId6"/>
    <p:sldId id="275" r:id="rId7"/>
    <p:sldId id="261" r:id="rId8"/>
    <p:sldId id="264" r:id="rId9"/>
    <p:sldId id="265" r:id="rId10"/>
    <p:sldId id="277" r:id="rId11"/>
    <p:sldId id="276" r:id="rId12"/>
    <p:sldId id="278" r:id="rId13"/>
    <p:sldId id="279" r:id="rId14"/>
    <p:sldId id="280" r:id="rId15"/>
    <p:sldId id="281" r:id="rId16"/>
    <p:sldId id="282" r:id="rId17"/>
    <p:sldId id="283" r:id="rId18"/>
    <p:sldId id="290" r:id="rId19"/>
    <p:sldId id="284" r:id="rId20"/>
    <p:sldId id="296" r:id="rId21"/>
    <p:sldId id="289" r:id="rId22"/>
    <p:sldId id="297" r:id="rId23"/>
    <p:sldId id="298" r:id="rId24"/>
    <p:sldId id="299" r:id="rId25"/>
    <p:sldId id="300" r:id="rId26"/>
    <p:sldId id="285" r:id="rId27"/>
    <p:sldId id="267" r:id="rId28"/>
    <p:sldId id="287" r:id="rId29"/>
    <p:sldId id="286" r:id="rId30"/>
    <p:sldId id="266" r:id="rId31"/>
    <p:sldId id="294" r:id="rId32"/>
    <p:sldId id="288" r:id="rId33"/>
    <p:sldId id="302" r:id="rId34"/>
    <p:sldId id="303" r:id="rId35"/>
    <p:sldId id="304" r:id="rId36"/>
    <p:sldId id="305" r:id="rId37"/>
    <p:sldId id="306" r:id="rId38"/>
    <p:sldId id="307" r:id="rId39"/>
    <p:sldId id="308" r:id="rId40"/>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1313"/>
    <a:srgbClr val="663300"/>
    <a:srgbClr val="080808"/>
    <a:srgbClr val="7B9558"/>
    <a:srgbClr val="004B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82" autoAdjust="0"/>
    <p:restoredTop sz="94660"/>
  </p:normalViewPr>
  <p:slideViewPr>
    <p:cSldViewPr snapToGrid="0">
      <p:cViewPr varScale="1">
        <p:scale>
          <a:sx n="62" d="100"/>
          <a:sy n="62" d="100"/>
        </p:scale>
        <p:origin x="67" y="4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CF2A4B16-9C1A-40B8-A1AA-6B3E4EC804D8}" type="datetimeFigureOut">
              <a:rPr lang="en-US" smtClean="0"/>
              <a:t>3/21/2017</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38E0F75A-5CBD-4B4B-A514-78D50C75492D}" type="slidenum">
              <a:rPr lang="en-US" smtClean="0"/>
              <a:t>‹#›</a:t>
            </a:fld>
            <a:endParaRPr lang="en-US"/>
          </a:p>
        </p:txBody>
      </p:sp>
    </p:spTree>
    <p:extLst>
      <p:ext uri="{BB962C8B-B14F-4D97-AF65-F5344CB8AC3E}">
        <p14:creationId xmlns:p14="http://schemas.microsoft.com/office/powerpoint/2010/main" val="120685430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388C66A-2326-42E6-9E8A-C7D76074367D}" type="datetimeFigureOut">
              <a:rPr lang="en-US" smtClean="0">
                <a:solidFill>
                  <a:srgbClr val="DFDCB7"/>
                </a:solidFill>
              </a:rPr>
              <a:pPr/>
              <a:t>3/21/2017</a:t>
            </a:fld>
            <a:endParaRPr lang="en-US" dirty="0">
              <a:solidFill>
                <a:srgbClr val="DFDCB7"/>
              </a:solidFill>
            </a:endParaRPr>
          </a:p>
        </p:txBody>
      </p:sp>
      <p:sp>
        <p:nvSpPr>
          <p:cNvPr id="5" name="Footer Placeholder 4"/>
          <p:cNvSpPr>
            <a:spLocks noGrp="1"/>
          </p:cNvSpPr>
          <p:nvPr>
            <p:ph type="ftr" sz="quarter" idx="11"/>
          </p:nvPr>
        </p:nvSpPr>
        <p:spPr/>
        <p:txBody>
          <a:bodyPr/>
          <a:lstStyle/>
          <a:p>
            <a:endParaRPr lang="en-US" dirty="0">
              <a:solidFill>
                <a:srgbClr val="DFDCB7"/>
              </a:solidFill>
            </a:endParaRPr>
          </a:p>
        </p:txBody>
      </p:sp>
      <p:sp>
        <p:nvSpPr>
          <p:cNvPr id="6" name="Slide Number Placeholder 5"/>
          <p:cNvSpPr>
            <a:spLocks noGrp="1"/>
          </p:cNvSpPr>
          <p:nvPr>
            <p:ph type="sldNum" sz="quarter" idx="12"/>
          </p:nvPr>
        </p:nvSpPr>
        <p:spPr/>
        <p:txBody>
          <a:bodyPr/>
          <a:lstStyle/>
          <a:p>
            <a:fld id="{D71DBDB8-6D1B-4790-B707-53375A1BA3A8}" type="slidenum">
              <a:rPr lang="en-US" smtClean="0"/>
              <a:pPr/>
              <a:t>‹#›</a:t>
            </a:fld>
            <a:endParaRPr lang="en-US" dirty="0"/>
          </a:p>
        </p:txBody>
      </p:sp>
    </p:spTree>
    <p:extLst>
      <p:ext uri="{BB962C8B-B14F-4D97-AF65-F5344CB8AC3E}">
        <p14:creationId xmlns:p14="http://schemas.microsoft.com/office/powerpoint/2010/main" val="4040805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88C66A-2326-42E6-9E8A-C7D76074367D}" type="datetimeFigureOut">
              <a:rPr lang="en-US" smtClean="0">
                <a:solidFill>
                  <a:srgbClr val="DFDCB7"/>
                </a:solidFill>
              </a:rPr>
              <a:pPr/>
              <a:t>3/21/2017</a:t>
            </a:fld>
            <a:endParaRPr lang="en-US" dirty="0">
              <a:solidFill>
                <a:srgbClr val="DFDCB7"/>
              </a:solidFill>
            </a:endParaRPr>
          </a:p>
        </p:txBody>
      </p:sp>
      <p:sp>
        <p:nvSpPr>
          <p:cNvPr id="5" name="Footer Placeholder 4"/>
          <p:cNvSpPr>
            <a:spLocks noGrp="1"/>
          </p:cNvSpPr>
          <p:nvPr>
            <p:ph type="ftr" sz="quarter" idx="11"/>
          </p:nvPr>
        </p:nvSpPr>
        <p:spPr/>
        <p:txBody>
          <a:bodyPr/>
          <a:lstStyle/>
          <a:p>
            <a:endParaRPr lang="en-US" dirty="0">
              <a:solidFill>
                <a:srgbClr val="DFDCB7"/>
              </a:solidFill>
            </a:endParaRPr>
          </a:p>
        </p:txBody>
      </p:sp>
      <p:sp>
        <p:nvSpPr>
          <p:cNvPr id="6" name="Slide Number Placeholder 5"/>
          <p:cNvSpPr>
            <a:spLocks noGrp="1"/>
          </p:cNvSpPr>
          <p:nvPr>
            <p:ph type="sldNum" sz="quarter" idx="12"/>
          </p:nvPr>
        </p:nvSpPr>
        <p:spPr/>
        <p:txBody>
          <a:bodyPr/>
          <a:lstStyle/>
          <a:p>
            <a:fld id="{D71DBDB8-6D1B-4790-B707-53375A1BA3A8}" type="slidenum">
              <a:rPr lang="en-US" smtClean="0"/>
              <a:pPr/>
              <a:t>‹#›</a:t>
            </a:fld>
            <a:endParaRPr lang="en-US" dirty="0"/>
          </a:p>
        </p:txBody>
      </p:sp>
    </p:spTree>
    <p:extLst>
      <p:ext uri="{BB962C8B-B14F-4D97-AF65-F5344CB8AC3E}">
        <p14:creationId xmlns:p14="http://schemas.microsoft.com/office/powerpoint/2010/main" val="4286311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88C66A-2326-42E6-9E8A-C7D76074367D}" type="datetimeFigureOut">
              <a:rPr lang="en-US" smtClean="0">
                <a:solidFill>
                  <a:srgbClr val="DFDCB7"/>
                </a:solidFill>
              </a:rPr>
              <a:pPr/>
              <a:t>3/21/2017</a:t>
            </a:fld>
            <a:endParaRPr lang="en-US" dirty="0">
              <a:solidFill>
                <a:srgbClr val="DFDCB7"/>
              </a:solidFill>
            </a:endParaRPr>
          </a:p>
        </p:txBody>
      </p:sp>
      <p:sp>
        <p:nvSpPr>
          <p:cNvPr id="5" name="Footer Placeholder 4"/>
          <p:cNvSpPr>
            <a:spLocks noGrp="1"/>
          </p:cNvSpPr>
          <p:nvPr>
            <p:ph type="ftr" sz="quarter" idx="11"/>
          </p:nvPr>
        </p:nvSpPr>
        <p:spPr/>
        <p:txBody>
          <a:bodyPr/>
          <a:lstStyle/>
          <a:p>
            <a:endParaRPr lang="en-US" dirty="0">
              <a:solidFill>
                <a:srgbClr val="DFDCB7"/>
              </a:solidFill>
            </a:endParaRPr>
          </a:p>
        </p:txBody>
      </p:sp>
      <p:sp>
        <p:nvSpPr>
          <p:cNvPr id="6" name="Slide Number Placeholder 5"/>
          <p:cNvSpPr>
            <a:spLocks noGrp="1"/>
          </p:cNvSpPr>
          <p:nvPr>
            <p:ph type="sldNum" sz="quarter" idx="12"/>
          </p:nvPr>
        </p:nvSpPr>
        <p:spPr/>
        <p:txBody>
          <a:bodyPr/>
          <a:lstStyle/>
          <a:p>
            <a:fld id="{D71DBDB8-6D1B-4790-B707-53375A1BA3A8}" type="slidenum">
              <a:rPr lang="en-US" smtClean="0"/>
              <a:pPr/>
              <a:t>‹#›</a:t>
            </a:fld>
            <a:endParaRPr lang="en-US" dirty="0"/>
          </a:p>
        </p:txBody>
      </p:sp>
    </p:spTree>
    <p:extLst>
      <p:ext uri="{BB962C8B-B14F-4D97-AF65-F5344CB8AC3E}">
        <p14:creationId xmlns:p14="http://schemas.microsoft.com/office/powerpoint/2010/main" val="1456940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88C66A-2326-42E6-9E8A-C7D76074367D}" type="datetimeFigureOut">
              <a:rPr lang="en-US" smtClean="0">
                <a:solidFill>
                  <a:srgbClr val="DFDCB7"/>
                </a:solidFill>
              </a:rPr>
              <a:pPr/>
              <a:t>3/21/2017</a:t>
            </a:fld>
            <a:endParaRPr lang="en-US" dirty="0">
              <a:solidFill>
                <a:srgbClr val="DFDCB7"/>
              </a:solidFill>
            </a:endParaRPr>
          </a:p>
        </p:txBody>
      </p:sp>
      <p:sp>
        <p:nvSpPr>
          <p:cNvPr id="6" name="Footer Placeholder 5"/>
          <p:cNvSpPr>
            <a:spLocks noGrp="1"/>
          </p:cNvSpPr>
          <p:nvPr>
            <p:ph type="ftr" sz="quarter" idx="11"/>
          </p:nvPr>
        </p:nvSpPr>
        <p:spPr/>
        <p:txBody>
          <a:bodyPr/>
          <a:lstStyle/>
          <a:p>
            <a:endParaRPr lang="en-US" dirty="0">
              <a:solidFill>
                <a:srgbClr val="DFDCB7"/>
              </a:solidFill>
            </a:endParaRPr>
          </a:p>
        </p:txBody>
      </p:sp>
      <p:sp>
        <p:nvSpPr>
          <p:cNvPr id="7" name="Slide Number Placeholder 6"/>
          <p:cNvSpPr>
            <a:spLocks noGrp="1"/>
          </p:cNvSpPr>
          <p:nvPr>
            <p:ph type="sldNum" sz="quarter" idx="12"/>
          </p:nvPr>
        </p:nvSpPr>
        <p:spPr/>
        <p:txBody>
          <a:bodyPr/>
          <a:lstStyle/>
          <a:p>
            <a:fld id="{D71DBDB8-6D1B-4790-B707-53375A1BA3A8}" type="slidenum">
              <a:rPr lang="en-US" smtClean="0"/>
              <a:pPr/>
              <a:t>‹#›</a:t>
            </a:fld>
            <a:endParaRPr lang="en-US" dirty="0"/>
          </a:p>
        </p:txBody>
      </p:sp>
    </p:spTree>
    <p:extLst>
      <p:ext uri="{BB962C8B-B14F-4D97-AF65-F5344CB8AC3E}">
        <p14:creationId xmlns:p14="http://schemas.microsoft.com/office/powerpoint/2010/main" val="3945809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88C66A-2326-42E6-9E8A-C7D76074367D}" type="datetimeFigureOut">
              <a:rPr lang="en-US" smtClean="0">
                <a:solidFill>
                  <a:srgbClr val="DFDCB7"/>
                </a:solidFill>
              </a:rPr>
              <a:pPr/>
              <a:t>3/21/2017</a:t>
            </a:fld>
            <a:endParaRPr lang="en-US" dirty="0">
              <a:solidFill>
                <a:srgbClr val="DFDCB7"/>
              </a:solidFill>
            </a:endParaRPr>
          </a:p>
        </p:txBody>
      </p:sp>
      <p:sp>
        <p:nvSpPr>
          <p:cNvPr id="8" name="Footer Placeholder 7"/>
          <p:cNvSpPr>
            <a:spLocks noGrp="1"/>
          </p:cNvSpPr>
          <p:nvPr>
            <p:ph type="ftr" sz="quarter" idx="11"/>
          </p:nvPr>
        </p:nvSpPr>
        <p:spPr/>
        <p:txBody>
          <a:bodyPr/>
          <a:lstStyle/>
          <a:p>
            <a:endParaRPr lang="en-US" dirty="0">
              <a:solidFill>
                <a:srgbClr val="DFDCB7"/>
              </a:solidFill>
            </a:endParaRPr>
          </a:p>
        </p:txBody>
      </p:sp>
      <p:sp>
        <p:nvSpPr>
          <p:cNvPr id="9" name="Slide Number Placeholder 8"/>
          <p:cNvSpPr>
            <a:spLocks noGrp="1"/>
          </p:cNvSpPr>
          <p:nvPr>
            <p:ph type="sldNum" sz="quarter" idx="12"/>
          </p:nvPr>
        </p:nvSpPr>
        <p:spPr/>
        <p:txBody>
          <a:bodyPr/>
          <a:lstStyle/>
          <a:p>
            <a:fld id="{D71DBDB8-6D1B-4790-B707-53375A1BA3A8}" type="slidenum">
              <a:rPr lang="en-US" smtClean="0"/>
              <a:pPr/>
              <a:t>‹#›</a:t>
            </a:fld>
            <a:endParaRPr lang="en-US" dirty="0"/>
          </a:p>
        </p:txBody>
      </p:sp>
    </p:spTree>
    <p:extLst>
      <p:ext uri="{BB962C8B-B14F-4D97-AF65-F5344CB8AC3E}">
        <p14:creationId xmlns:p14="http://schemas.microsoft.com/office/powerpoint/2010/main" val="3566497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88C66A-2326-42E6-9E8A-C7D76074367D}" type="datetimeFigureOut">
              <a:rPr lang="en-US" smtClean="0">
                <a:solidFill>
                  <a:srgbClr val="DFDCB7"/>
                </a:solidFill>
              </a:rPr>
              <a:pPr/>
              <a:t>3/21/2017</a:t>
            </a:fld>
            <a:endParaRPr lang="en-US" dirty="0">
              <a:solidFill>
                <a:srgbClr val="DFDCB7"/>
              </a:solidFill>
            </a:endParaRPr>
          </a:p>
        </p:txBody>
      </p:sp>
      <p:sp>
        <p:nvSpPr>
          <p:cNvPr id="4" name="Footer Placeholder 3"/>
          <p:cNvSpPr>
            <a:spLocks noGrp="1"/>
          </p:cNvSpPr>
          <p:nvPr>
            <p:ph type="ftr" sz="quarter" idx="11"/>
          </p:nvPr>
        </p:nvSpPr>
        <p:spPr/>
        <p:txBody>
          <a:bodyPr/>
          <a:lstStyle/>
          <a:p>
            <a:endParaRPr lang="en-US" dirty="0">
              <a:solidFill>
                <a:srgbClr val="DFDCB7"/>
              </a:solidFill>
            </a:endParaRPr>
          </a:p>
        </p:txBody>
      </p:sp>
      <p:sp>
        <p:nvSpPr>
          <p:cNvPr id="5" name="Slide Number Placeholder 4"/>
          <p:cNvSpPr>
            <a:spLocks noGrp="1"/>
          </p:cNvSpPr>
          <p:nvPr>
            <p:ph type="sldNum" sz="quarter" idx="12"/>
          </p:nvPr>
        </p:nvSpPr>
        <p:spPr/>
        <p:txBody>
          <a:bodyPr/>
          <a:lstStyle/>
          <a:p>
            <a:fld id="{D71DBDB8-6D1B-4790-B707-53375A1BA3A8}" type="slidenum">
              <a:rPr lang="en-US" smtClean="0"/>
              <a:pPr/>
              <a:t>‹#›</a:t>
            </a:fld>
            <a:endParaRPr lang="en-US" dirty="0"/>
          </a:p>
        </p:txBody>
      </p:sp>
    </p:spTree>
    <p:extLst>
      <p:ext uri="{BB962C8B-B14F-4D97-AF65-F5344CB8AC3E}">
        <p14:creationId xmlns:p14="http://schemas.microsoft.com/office/powerpoint/2010/main" val="1200736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88C66A-2326-42E6-9E8A-C7D76074367D}" type="datetimeFigureOut">
              <a:rPr lang="en-US" smtClean="0">
                <a:solidFill>
                  <a:srgbClr val="DFDCB7"/>
                </a:solidFill>
              </a:rPr>
              <a:pPr/>
              <a:t>3/21/2017</a:t>
            </a:fld>
            <a:endParaRPr lang="en-US" dirty="0">
              <a:solidFill>
                <a:srgbClr val="DFDCB7"/>
              </a:solidFill>
            </a:endParaRPr>
          </a:p>
        </p:txBody>
      </p:sp>
      <p:sp>
        <p:nvSpPr>
          <p:cNvPr id="3" name="Footer Placeholder 2"/>
          <p:cNvSpPr>
            <a:spLocks noGrp="1"/>
          </p:cNvSpPr>
          <p:nvPr>
            <p:ph type="ftr" sz="quarter" idx="11"/>
          </p:nvPr>
        </p:nvSpPr>
        <p:spPr/>
        <p:txBody>
          <a:bodyPr/>
          <a:lstStyle/>
          <a:p>
            <a:endParaRPr lang="en-US" dirty="0">
              <a:solidFill>
                <a:srgbClr val="DFDCB7"/>
              </a:solidFill>
            </a:endParaRPr>
          </a:p>
        </p:txBody>
      </p:sp>
      <p:sp>
        <p:nvSpPr>
          <p:cNvPr id="4" name="Slide Number Placeholder 3"/>
          <p:cNvSpPr>
            <a:spLocks noGrp="1"/>
          </p:cNvSpPr>
          <p:nvPr>
            <p:ph type="sldNum" sz="quarter" idx="12"/>
          </p:nvPr>
        </p:nvSpPr>
        <p:spPr/>
        <p:txBody>
          <a:bodyPr/>
          <a:lstStyle/>
          <a:p>
            <a:fld id="{D71DBDB8-6D1B-4790-B707-53375A1BA3A8}" type="slidenum">
              <a:rPr lang="en-US" smtClean="0"/>
              <a:pPr/>
              <a:t>‹#›</a:t>
            </a:fld>
            <a:endParaRPr lang="en-US" dirty="0"/>
          </a:p>
        </p:txBody>
      </p:sp>
    </p:spTree>
    <p:extLst>
      <p:ext uri="{BB962C8B-B14F-4D97-AF65-F5344CB8AC3E}">
        <p14:creationId xmlns:p14="http://schemas.microsoft.com/office/powerpoint/2010/main" val="96644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88C66A-2326-42E6-9E8A-C7D76074367D}" type="datetimeFigureOut">
              <a:rPr lang="en-US" smtClean="0">
                <a:solidFill>
                  <a:srgbClr val="DFDCB7"/>
                </a:solidFill>
              </a:rPr>
              <a:pPr/>
              <a:t>3/21/2017</a:t>
            </a:fld>
            <a:endParaRPr lang="en-US" dirty="0">
              <a:solidFill>
                <a:srgbClr val="DFDCB7"/>
              </a:solidFill>
            </a:endParaRPr>
          </a:p>
        </p:txBody>
      </p:sp>
      <p:sp>
        <p:nvSpPr>
          <p:cNvPr id="6" name="Footer Placeholder 5"/>
          <p:cNvSpPr>
            <a:spLocks noGrp="1"/>
          </p:cNvSpPr>
          <p:nvPr>
            <p:ph type="ftr" sz="quarter" idx="11"/>
          </p:nvPr>
        </p:nvSpPr>
        <p:spPr/>
        <p:txBody>
          <a:bodyPr/>
          <a:lstStyle/>
          <a:p>
            <a:endParaRPr lang="en-US" dirty="0">
              <a:solidFill>
                <a:srgbClr val="DFDCB7"/>
              </a:solidFill>
            </a:endParaRPr>
          </a:p>
        </p:txBody>
      </p:sp>
      <p:sp>
        <p:nvSpPr>
          <p:cNvPr id="7" name="Slide Number Placeholder 6"/>
          <p:cNvSpPr>
            <a:spLocks noGrp="1"/>
          </p:cNvSpPr>
          <p:nvPr>
            <p:ph type="sldNum" sz="quarter" idx="12"/>
          </p:nvPr>
        </p:nvSpPr>
        <p:spPr/>
        <p:txBody>
          <a:bodyPr/>
          <a:lstStyle/>
          <a:p>
            <a:fld id="{D71DBDB8-6D1B-4790-B707-53375A1BA3A8}" type="slidenum">
              <a:rPr lang="en-US" smtClean="0"/>
              <a:pPr/>
              <a:t>‹#›</a:t>
            </a:fld>
            <a:endParaRPr lang="en-US" dirty="0"/>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9071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C388C66A-2326-42E6-9E8A-C7D76074367D}" type="datetimeFigureOut">
              <a:rPr lang="en-US" smtClean="0">
                <a:solidFill>
                  <a:srgbClr val="DFDCB7"/>
                </a:solidFill>
              </a:rPr>
              <a:pPr/>
              <a:t>3/21/2017</a:t>
            </a:fld>
            <a:endParaRPr lang="en-US" dirty="0">
              <a:solidFill>
                <a:srgbClr val="DFDCB7"/>
              </a:solidFill>
            </a:endParaRPr>
          </a:p>
        </p:txBody>
      </p:sp>
      <p:sp>
        <p:nvSpPr>
          <p:cNvPr id="9" name="Slide Number Placeholder 8"/>
          <p:cNvSpPr>
            <a:spLocks noGrp="1"/>
          </p:cNvSpPr>
          <p:nvPr>
            <p:ph type="sldNum" sz="quarter" idx="11"/>
          </p:nvPr>
        </p:nvSpPr>
        <p:spPr/>
        <p:txBody>
          <a:bodyPr/>
          <a:lstStyle/>
          <a:p>
            <a:fld id="{D71DBDB8-6D1B-4790-B707-53375A1BA3A8}"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solidFill>
                <a:srgbClr val="DFDCB7"/>
              </a:solidFill>
            </a:endParaRPr>
          </a:p>
        </p:txBody>
      </p:sp>
    </p:spTree>
    <p:extLst>
      <p:ext uri="{BB962C8B-B14F-4D97-AF65-F5344CB8AC3E}">
        <p14:creationId xmlns:p14="http://schemas.microsoft.com/office/powerpoint/2010/main" val="283290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88C66A-2326-42E6-9E8A-C7D76074367D}" type="datetimeFigureOut">
              <a:rPr lang="en-US" smtClean="0">
                <a:solidFill>
                  <a:srgbClr val="DFDCB7"/>
                </a:solidFill>
              </a:rPr>
              <a:pPr/>
              <a:t>3/21/2017</a:t>
            </a:fld>
            <a:endParaRPr lang="en-US" dirty="0">
              <a:solidFill>
                <a:srgbClr val="DFDCB7"/>
              </a:solidFill>
            </a:endParaRPr>
          </a:p>
        </p:txBody>
      </p:sp>
      <p:sp>
        <p:nvSpPr>
          <p:cNvPr id="5" name="Footer Placeholder 4"/>
          <p:cNvSpPr>
            <a:spLocks noGrp="1"/>
          </p:cNvSpPr>
          <p:nvPr>
            <p:ph type="ftr" sz="quarter" idx="11"/>
          </p:nvPr>
        </p:nvSpPr>
        <p:spPr/>
        <p:txBody>
          <a:bodyPr/>
          <a:lstStyle/>
          <a:p>
            <a:endParaRPr lang="en-US" dirty="0">
              <a:solidFill>
                <a:srgbClr val="DFDCB7"/>
              </a:solidFill>
            </a:endParaRPr>
          </a:p>
        </p:txBody>
      </p:sp>
      <p:sp>
        <p:nvSpPr>
          <p:cNvPr id="6" name="Slide Number Placeholder 5"/>
          <p:cNvSpPr>
            <a:spLocks noGrp="1"/>
          </p:cNvSpPr>
          <p:nvPr>
            <p:ph type="sldNum" sz="quarter" idx="12"/>
          </p:nvPr>
        </p:nvSpPr>
        <p:spPr/>
        <p:txBody>
          <a:bodyPr/>
          <a:lstStyle/>
          <a:p>
            <a:fld id="{D71DBDB8-6D1B-4790-B707-53375A1BA3A8}" type="slidenum">
              <a:rPr lang="en-US" smtClean="0"/>
              <a:pPr/>
              <a:t>‹#›</a:t>
            </a:fld>
            <a:endParaRPr lang="en-US" dirty="0"/>
          </a:p>
        </p:txBody>
      </p:sp>
    </p:spTree>
    <p:extLst>
      <p:ext uri="{BB962C8B-B14F-4D97-AF65-F5344CB8AC3E}">
        <p14:creationId xmlns:p14="http://schemas.microsoft.com/office/powerpoint/2010/main" val="4276437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88C66A-2326-42E6-9E8A-C7D76074367D}" type="datetimeFigureOut">
              <a:rPr lang="en-US" smtClean="0">
                <a:solidFill>
                  <a:srgbClr val="DFDCB7"/>
                </a:solidFill>
              </a:rPr>
              <a:pPr/>
              <a:t>3/21/2017</a:t>
            </a:fld>
            <a:endParaRPr lang="en-US" dirty="0">
              <a:solidFill>
                <a:srgbClr val="DFDCB7"/>
              </a:solidFill>
            </a:endParaRPr>
          </a:p>
        </p:txBody>
      </p:sp>
      <p:sp>
        <p:nvSpPr>
          <p:cNvPr id="5" name="Footer Placeholder 4"/>
          <p:cNvSpPr>
            <a:spLocks noGrp="1"/>
          </p:cNvSpPr>
          <p:nvPr>
            <p:ph type="ftr" sz="quarter" idx="11"/>
          </p:nvPr>
        </p:nvSpPr>
        <p:spPr/>
        <p:txBody>
          <a:bodyPr/>
          <a:lstStyle/>
          <a:p>
            <a:endParaRPr lang="en-US" dirty="0">
              <a:solidFill>
                <a:srgbClr val="DFDCB7"/>
              </a:solidFill>
            </a:endParaRPr>
          </a:p>
        </p:txBody>
      </p:sp>
      <p:sp>
        <p:nvSpPr>
          <p:cNvPr id="6" name="Slide Number Placeholder 5"/>
          <p:cNvSpPr>
            <a:spLocks noGrp="1"/>
          </p:cNvSpPr>
          <p:nvPr>
            <p:ph type="sldNum" sz="quarter" idx="12"/>
          </p:nvPr>
        </p:nvSpPr>
        <p:spPr/>
        <p:txBody>
          <a:bodyPr/>
          <a:lstStyle/>
          <a:p>
            <a:fld id="{D71DBDB8-6D1B-4790-B707-53375A1BA3A8}" type="slidenum">
              <a:rPr lang="en-US" smtClean="0"/>
              <a:pPr/>
              <a:t>‹#›</a:t>
            </a:fld>
            <a:endParaRPr lang="en-US" dirty="0"/>
          </a:p>
        </p:txBody>
      </p:sp>
    </p:spTree>
    <p:extLst>
      <p:ext uri="{BB962C8B-B14F-4D97-AF65-F5344CB8AC3E}">
        <p14:creationId xmlns:p14="http://schemas.microsoft.com/office/powerpoint/2010/main" val="2970951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3/21/2017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3/21/2017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3/21/2017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3/21/2017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3/21/2017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3/21/2017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3/21/2017</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D71DBDB8-6D1B-4790-B707-53375A1BA3A8}" type="slidenum">
              <a:rPr lang="en-US" smtClean="0"/>
              <a:pPr defTabSz="914400"/>
              <a:t>‹#›</a:t>
            </a:fld>
            <a:endParaRPr lang="en-US" dirty="0"/>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pPr defTabSz="914400"/>
            <a:endParaRPr lang="en-US" dirty="0">
              <a:solidFill>
                <a:srgbClr val="DFDCB7"/>
              </a:solidFill>
            </a:endParaRPr>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pPr defTabSz="914400"/>
            <a:fld id="{C388C66A-2326-42E6-9E8A-C7D76074367D}" type="datetimeFigureOut">
              <a:rPr lang="en-US" smtClean="0">
                <a:solidFill>
                  <a:srgbClr val="DFDCB7"/>
                </a:solidFill>
              </a:rPr>
              <a:pPr defTabSz="914400"/>
              <a:t>3/21/2017</a:t>
            </a:fld>
            <a:endParaRPr lang="en-US" dirty="0">
              <a:solidFill>
                <a:srgbClr val="DFDCB7"/>
              </a:solidFill>
            </a:endParaRPr>
          </a:p>
        </p:txBody>
      </p:sp>
    </p:spTree>
    <p:extLst>
      <p:ext uri="{BB962C8B-B14F-4D97-AF65-F5344CB8AC3E}">
        <p14:creationId xmlns:p14="http://schemas.microsoft.com/office/powerpoint/2010/main" val="2691281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rules.utah.gov/publicat/code/r436/r436-009.htm#E1"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hyperlink" Target="http://www.ufda.org/"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2" name="Picture 34" descr="http://previews.123rf.com/images/roystudio/roystudio1304/roystudio130400007/18931446-grunge-background-red-brick-wall-texture-bright-plaster-wall-and-blocks-road-sidewalk-abandoned-exte-Stock-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90" y="68826"/>
            <a:ext cx="12015020" cy="66171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17755" y="585216"/>
            <a:ext cx="10569677" cy="1499616"/>
          </a:xfrm>
          <a:effectLst>
            <a:outerShdw blurRad="88900" dist="38100" dir="2700000" algn="tl" rotWithShape="0">
              <a:srgbClr val="080808">
                <a:alpha val="40000"/>
              </a:srgbClr>
            </a:outerShdw>
          </a:effectLst>
        </p:spPr>
        <p:txBody>
          <a:bodyPr>
            <a:noAutofit/>
          </a:bodyPr>
          <a:lstStyle/>
          <a:p>
            <a:pPr algn="ctr"/>
            <a:r>
              <a:rPr lang="en-US" sz="6300" b="1" spc="300" dirty="0" smtClean="0">
                <a:ln w="19050">
                  <a:solidFill>
                    <a:schemeClr val="tx1"/>
                  </a:solidFill>
                </a:ln>
                <a:solidFill>
                  <a:schemeClr val="bg1"/>
                </a:solidFill>
                <a:effectLst>
                  <a:outerShdw blurRad="50800" dist="38100" dir="2700000" algn="tl" rotWithShape="0">
                    <a:schemeClr val="tx1">
                      <a:alpha val="27000"/>
                    </a:schemeClr>
                  </a:outerShdw>
                </a:effectLst>
              </a:rPr>
              <a:t>Cemeteries </a:t>
            </a:r>
            <a:r>
              <a:rPr lang="en-US" sz="6300" b="1" spc="300" dirty="0">
                <a:ln w="19050">
                  <a:solidFill>
                    <a:schemeClr val="tx1"/>
                  </a:solidFill>
                </a:ln>
                <a:solidFill>
                  <a:schemeClr val="bg1"/>
                </a:solidFill>
                <a:effectLst>
                  <a:outerShdw blurRad="50800" dist="38100" dir="2700000" algn="tl" rotWithShape="0">
                    <a:schemeClr val="tx1">
                      <a:alpha val="27000"/>
                    </a:schemeClr>
                  </a:outerShdw>
                </a:effectLst>
              </a:rPr>
              <a:t>&amp; the </a:t>
            </a:r>
            <a:r>
              <a:rPr lang="en-US" sz="6300" b="1" spc="300" dirty="0" smtClean="0">
                <a:ln w="19050">
                  <a:solidFill>
                    <a:schemeClr val="tx1"/>
                  </a:solidFill>
                </a:ln>
                <a:solidFill>
                  <a:schemeClr val="bg1"/>
                </a:solidFill>
                <a:effectLst>
                  <a:outerShdw blurRad="50800" dist="38100" dir="2700000" algn="tl" rotWithShape="0">
                    <a:schemeClr val="tx1">
                      <a:alpha val="27000"/>
                    </a:schemeClr>
                  </a:outerShdw>
                </a:effectLst>
              </a:rPr>
              <a:t>clerks- </a:t>
            </a:r>
            <a:r>
              <a:rPr lang="en-US" sz="6300" b="1" spc="300" dirty="0">
                <a:ln w="19050">
                  <a:solidFill>
                    <a:schemeClr val="tx1"/>
                  </a:solidFill>
                </a:ln>
                <a:solidFill>
                  <a:schemeClr val="bg1"/>
                </a:solidFill>
                <a:effectLst>
                  <a:outerShdw blurRad="50800" dist="38100" dir="2700000" algn="tl" rotWithShape="0">
                    <a:schemeClr val="tx1">
                      <a:alpha val="27000"/>
                    </a:schemeClr>
                  </a:outerShdw>
                </a:effectLst>
              </a:rPr>
              <a:t>recorders </a:t>
            </a:r>
            <a:r>
              <a:rPr lang="en-US" sz="6300" b="1" spc="300" dirty="0" smtClean="0">
                <a:ln w="19050">
                  <a:solidFill>
                    <a:schemeClr val="tx1"/>
                  </a:solidFill>
                </a:ln>
                <a:solidFill>
                  <a:schemeClr val="bg1"/>
                </a:solidFill>
                <a:effectLst>
                  <a:outerShdw blurRad="50800" dist="38100" dir="2700000" algn="tl" rotWithShape="0">
                    <a:schemeClr val="tx1">
                      <a:alpha val="27000"/>
                    </a:schemeClr>
                  </a:outerShdw>
                </a:effectLst>
              </a:rPr>
              <a:t>responsibilities</a:t>
            </a:r>
            <a:endParaRPr lang="en-US" sz="6300" spc="300" dirty="0">
              <a:ln w="19050">
                <a:solidFill>
                  <a:schemeClr val="tx1"/>
                </a:solidFill>
              </a:ln>
              <a:solidFill>
                <a:schemeClr val="bg1"/>
              </a:solidFill>
              <a:effectLst>
                <a:outerShdw blurRad="50800" dist="38100" dir="2700000" algn="tl" rotWithShape="0">
                  <a:schemeClr val="tx1">
                    <a:alpha val="27000"/>
                  </a:schemeClr>
                </a:outerShdw>
              </a:effectLst>
            </a:endParaRPr>
          </a:p>
        </p:txBody>
      </p:sp>
      <p:pic>
        <p:nvPicPr>
          <p:cNvPr id="2080" name="Picture 32" descr="https://ofgraveyardsandthings.files.wordpress.com/2012/08/cropped-allsaintschurchripleyengland.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2154173"/>
            <a:ext cx="10815484" cy="4265774"/>
          </a:xfrm>
          <a:prstGeom prst="rect">
            <a:avLst/>
          </a:prstGeom>
          <a:noFill/>
          <a:effectLst>
            <a:glow rad="63500">
              <a:schemeClr val="bg1">
                <a:lumMod val="50000"/>
                <a:alpha val="40000"/>
              </a:schemeClr>
            </a:glow>
            <a:softEdge rad="12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3335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pre07.deviantart.net/300a/th/pre/i/2012/059/5/6/brick_texture___44_by_agf81-d4r91h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129" y="281212"/>
            <a:ext cx="11493909" cy="62440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stretch>
            <a:fillRect/>
          </a:stretch>
        </p:blipFill>
        <p:spPr>
          <a:xfrm>
            <a:off x="2416629" y="522515"/>
            <a:ext cx="7176118" cy="5545182"/>
          </a:xfrm>
          <a:prstGeom prst="rect">
            <a:avLst/>
          </a:prstGeom>
          <a:ln cmpd="dbl">
            <a:solidFill>
              <a:schemeClr val="tx1"/>
            </a:solidFill>
          </a:ln>
        </p:spPr>
      </p:pic>
    </p:spTree>
    <p:extLst>
      <p:ext uri="{BB962C8B-B14F-4D97-AF65-F5344CB8AC3E}">
        <p14:creationId xmlns:p14="http://schemas.microsoft.com/office/powerpoint/2010/main" val="19587009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8290" y="655603"/>
            <a:ext cx="10231947" cy="5293757"/>
          </a:xfrm>
          <a:prstGeom prst="rect">
            <a:avLst/>
          </a:prstGeom>
        </p:spPr>
        <p:txBody>
          <a:bodyPr wrap="square">
            <a:spAutoFit/>
          </a:bodyPr>
          <a:lstStyle/>
          <a:p>
            <a:endParaRPr lang="en-US" b="1" i="1" dirty="0">
              <a:solidFill>
                <a:srgbClr val="FF0000"/>
              </a:solidFill>
            </a:endParaRPr>
          </a:p>
          <a:p>
            <a:r>
              <a:rPr lang="en-US" sz="2400" b="1" u="sng" dirty="0">
                <a:latin typeface="Arial Black" panose="020B0A04020102020204" pitchFamily="34" charset="0"/>
              </a:rPr>
              <a:t>CHAPTER  3 </a:t>
            </a:r>
            <a:r>
              <a:rPr lang="en-US" b="1" i="1" dirty="0">
                <a:solidFill>
                  <a:srgbClr val="C00000"/>
                </a:solidFill>
              </a:rPr>
              <a:t/>
            </a:r>
            <a:br>
              <a:rPr lang="en-US" b="1" i="1" dirty="0">
                <a:solidFill>
                  <a:srgbClr val="C00000"/>
                </a:solidFill>
              </a:rPr>
            </a:br>
            <a:r>
              <a:rPr lang="en-US" sz="2200" b="1" i="1" dirty="0">
                <a:solidFill>
                  <a:srgbClr val="C00000"/>
                </a:solidFill>
              </a:rPr>
              <a:t>EFFECTIVE 5/13/2014</a:t>
            </a:r>
            <a:r>
              <a:rPr lang="en-US" sz="2200" dirty="0"/>
              <a:t> </a:t>
            </a:r>
            <a:br>
              <a:rPr lang="en-US" sz="2200" dirty="0"/>
            </a:br>
            <a:r>
              <a:rPr lang="en-US" sz="2200" b="1" dirty="0" smtClean="0"/>
              <a:t>8-3-3.</a:t>
            </a:r>
            <a:r>
              <a:rPr lang="en-US" sz="2200" b="1" dirty="0"/>
              <a:t> </a:t>
            </a:r>
            <a:r>
              <a:rPr lang="en-US" sz="2200" b="1" dirty="0" smtClean="0"/>
              <a:t>TRANSCRIPTS TO BE FILED FOR RECORD</a:t>
            </a:r>
            <a:endParaRPr lang="en-US" sz="2200" b="1" i="1" dirty="0">
              <a:solidFill>
                <a:srgbClr val="FF0000"/>
              </a:solidFill>
            </a:endParaRPr>
          </a:p>
          <a:p>
            <a:r>
              <a:rPr lang="en-US" sz="2200" dirty="0"/>
              <a:t/>
            </a:r>
            <a:br>
              <a:rPr lang="en-US" sz="2200" dirty="0"/>
            </a:br>
            <a:r>
              <a:rPr lang="en-US" sz="2200" dirty="0"/>
              <a:t>(1) No later than January 1 and July 1 of each year, the executive officer of an organization in control of a cemetery, including a municipality or cemetery maintenance district, or an individual owner in control of a cemetery with burial lots for sale, shall file with the county recorder of the county within which the cemetery is situated a transcript, duly certified by the executive officer or individual owner, of a deed, certificate of sale, or evidence of burial rights issued by the executive officer, individual owner, or the officer’s or owner’s designee during the preceding six months.</a:t>
            </a:r>
          </a:p>
          <a:p>
            <a:r>
              <a:rPr lang="en-US" sz="2200" dirty="0"/>
              <a:t>(2) The county recorder shall file the transcript described in Subsection (1) without </a:t>
            </a:r>
            <a:r>
              <a:rPr lang="en-US" sz="2200" dirty="0" smtClean="0"/>
              <a:t>charge.</a:t>
            </a:r>
          </a:p>
          <a:p>
            <a:endParaRPr lang="en-US" dirty="0"/>
          </a:p>
          <a:p>
            <a:endParaRPr lang="en-US" dirty="0" smtClean="0"/>
          </a:p>
          <a:p>
            <a:endParaRPr lang="en-US" dirty="0" smtClean="0"/>
          </a:p>
        </p:txBody>
      </p:sp>
      <p:pic>
        <p:nvPicPr>
          <p:cNvPr id="3"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636" y="813269"/>
            <a:ext cx="711654" cy="858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137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96347" y="1871868"/>
            <a:ext cx="6096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944216" y="533040"/>
            <a:ext cx="5748131" cy="1338828"/>
          </a:xfrm>
          <a:prstGeom prst="rect">
            <a:avLst/>
          </a:prstGeom>
          <a:noFill/>
        </p:spPr>
        <p:txBody>
          <a:bodyPr wrap="square" rtlCol="0">
            <a:spAutoFit/>
          </a:bodyPr>
          <a:lstStyle/>
          <a:p>
            <a:pPr algn="ctr"/>
            <a:r>
              <a:rPr lang="en-US" sz="3500" b="1" dirty="0" smtClean="0"/>
              <a:t>Certify your transcript !</a:t>
            </a:r>
          </a:p>
          <a:p>
            <a:pPr algn="ctr"/>
            <a:r>
              <a:rPr lang="en-US" sz="2800" b="1" dirty="0" smtClean="0"/>
              <a:t>Submit before July 1 and January 1</a:t>
            </a:r>
            <a:endParaRPr lang="en-US" sz="2800" b="1" dirty="0"/>
          </a:p>
          <a:p>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7146" y="2378763"/>
            <a:ext cx="4744279" cy="3558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7086596" y="891269"/>
            <a:ext cx="4565377" cy="630942"/>
          </a:xfrm>
          <a:prstGeom prst="rect">
            <a:avLst/>
          </a:prstGeom>
          <a:noFill/>
        </p:spPr>
        <p:txBody>
          <a:bodyPr wrap="square" rtlCol="0">
            <a:spAutoFit/>
          </a:bodyPr>
          <a:lstStyle/>
          <a:p>
            <a:r>
              <a:rPr lang="en-US" sz="3500" b="1" dirty="0" smtClean="0"/>
              <a:t>   Mark your Calendar </a:t>
            </a:r>
            <a:endParaRPr lang="en-US" sz="3500" b="1" dirty="0"/>
          </a:p>
        </p:txBody>
      </p:sp>
    </p:spTree>
    <p:extLst>
      <p:ext uri="{BB962C8B-B14F-4D97-AF65-F5344CB8AC3E}">
        <p14:creationId xmlns:p14="http://schemas.microsoft.com/office/powerpoint/2010/main" val="33180182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8195" y="702418"/>
            <a:ext cx="9897806" cy="5370701"/>
          </a:xfrm>
          <a:prstGeom prst="rect">
            <a:avLst/>
          </a:prstGeom>
        </p:spPr>
        <p:txBody>
          <a:bodyPr wrap="square">
            <a:spAutoFit/>
          </a:bodyPr>
          <a:lstStyle/>
          <a:p>
            <a:r>
              <a:rPr lang="en-US" sz="2400" b="1" u="sng" dirty="0" smtClean="0">
                <a:latin typeface="Arial Black" panose="020B0A04020102020204" pitchFamily="34" charset="0"/>
              </a:rPr>
              <a:t>CHAPTER  4 </a:t>
            </a:r>
          </a:p>
          <a:p>
            <a:r>
              <a:rPr lang="en-US" sz="2400" b="1" dirty="0" smtClean="0"/>
              <a:t>ENDOWMENT CARE CEMETERIES</a:t>
            </a:r>
            <a:r>
              <a:rPr lang="en-US" b="1" i="1" dirty="0" smtClean="0">
                <a:solidFill>
                  <a:srgbClr val="C00000"/>
                </a:solidFill>
              </a:rPr>
              <a:t/>
            </a:r>
            <a:br>
              <a:rPr lang="en-US" b="1" i="1" dirty="0" smtClean="0">
                <a:solidFill>
                  <a:srgbClr val="C00000"/>
                </a:solidFill>
              </a:rPr>
            </a:br>
            <a:r>
              <a:rPr lang="en-US" dirty="0" smtClean="0"/>
              <a:t> </a:t>
            </a:r>
            <a:br>
              <a:rPr lang="en-US" dirty="0" smtClean="0"/>
            </a:br>
            <a:r>
              <a:rPr lang="en-US" sz="2400" b="1" dirty="0" smtClean="0"/>
              <a:t>8-4-1 </a:t>
            </a:r>
            <a:r>
              <a:rPr lang="en-US" sz="2400" dirty="0" smtClean="0"/>
              <a:t>Entities Subject To Chapter  (Public Cemeteries) – Definitions</a:t>
            </a:r>
            <a:r>
              <a:rPr lang="en-US" dirty="0" smtClean="0"/>
              <a:t> (1996) </a:t>
            </a:r>
          </a:p>
          <a:p>
            <a:r>
              <a:rPr lang="en-US" sz="2400" b="1" dirty="0" smtClean="0"/>
              <a:t>8-4-2</a:t>
            </a:r>
            <a:r>
              <a:rPr lang="en-US" sz="2400" dirty="0"/>
              <a:t> Endowment care cemetery trust </a:t>
            </a:r>
            <a:r>
              <a:rPr lang="en-US" sz="2400" dirty="0" smtClean="0"/>
              <a:t>funds (Finances, Investments, Requirements)  </a:t>
            </a:r>
            <a:r>
              <a:rPr lang="en-US" sz="2400" dirty="0"/>
              <a:t>-- Deposits in endowment fund -- Reports -- Penalties for failure to file -- Investment of trust fund money -- Attestation</a:t>
            </a:r>
            <a:r>
              <a:rPr lang="en-US" sz="2400" dirty="0" smtClean="0"/>
              <a:t>. </a:t>
            </a:r>
            <a:r>
              <a:rPr lang="en-US" dirty="0" smtClean="0"/>
              <a:t>(2010)</a:t>
            </a:r>
          </a:p>
          <a:p>
            <a:r>
              <a:rPr lang="en-US" sz="2400" b="1" dirty="0"/>
              <a:t>8-4-3</a:t>
            </a:r>
            <a:r>
              <a:rPr lang="en-US" sz="2400" dirty="0"/>
              <a:t> Withdrawals from endowment fund</a:t>
            </a:r>
            <a:r>
              <a:rPr lang="en-US" sz="2400" dirty="0" smtClean="0"/>
              <a:t>.</a:t>
            </a:r>
            <a:r>
              <a:rPr lang="en-US" sz="2300" dirty="0"/>
              <a:t> </a:t>
            </a:r>
            <a:r>
              <a:rPr lang="en-US" dirty="0" smtClean="0"/>
              <a:t>(2000)</a:t>
            </a:r>
            <a:r>
              <a:rPr lang="en-US" sz="2400" dirty="0"/>
              <a:t> </a:t>
            </a:r>
          </a:p>
          <a:p>
            <a:r>
              <a:rPr lang="en-US" sz="2400" b="1" dirty="0"/>
              <a:t>8-4-4 </a:t>
            </a:r>
            <a:r>
              <a:rPr lang="en-US" sz="2400" dirty="0"/>
              <a:t>Insufficiency in endowment fund</a:t>
            </a:r>
            <a:r>
              <a:rPr lang="en-US" sz="2400" dirty="0" smtClean="0"/>
              <a:t>. </a:t>
            </a:r>
            <a:r>
              <a:rPr lang="en-US" dirty="0" smtClean="0"/>
              <a:t>(1996)</a:t>
            </a:r>
            <a:endParaRPr lang="en-US" dirty="0"/>
          </a:p>
          <a:p>
            <a:endParaRPr lang="en-US" sz="2300" i="1" dirty="0">
              <a:solidFill>
                <a:srgbClr val="FF0000"/>
              </a:solidFill>
            </a:endParaRPr>
          </a:p>
          <a:p>
            <a:endParaRPr lang="en-US" sz="2300" b="1" i="1" dirty="0" smtClean="0">
              <a:solidFill>
                <a:srgbClr val="FF0000"/>
              </a:solidFill>
            </a:endParaRPr>
          </a:p>
          <a:p>
            <a:endParaRPr lang="en-US" sz="2300" b="1" i="1" dirty="0">
              <a:solidFill>
                <a:srgbClr val="FF0000"/>
              </a:solidFill>
            </a:endParaRPr>
          </a:p>
          <a:p>
            <a:endParaRPr lang="en-US" sz="2300" b="1" i="1" dirty="0" smtClean="0">
              <a:solidFill>
                <a:srgbClr val="FF0000"/>
              </a:solidFill>
            </a:endParaRPr>
          </a:p>
          <a:p>
            <a:endParaRPr lang="en-US" sz="2300" b="1" i="1" dirty="0">
              <a:solidFill>
                <a:srgbClr val="FF0000"/>
              </a:solidFill>
            </a:endParaRPr>
          </a:p>
          <a:p>
            <a:endParaRPr lang="en-US" b="1" i="1" dirty="0" smtClean="0">
              <a:solidFill>
                <a:srgbClr val="FF0000"/>
              </a:solidFill>
            </a:endParaRPr>
          </a:p>
        </p:txBody>
      </p:sp>
      <p:pic>
        <p:nvPicPr>
          <p:cNvPr id="3"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26" y="397618"/>
            <a:ext cx="1278195" cy="154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344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0374" y="622354"/>
            <a:ext cx="10047713" cy="6586675"/>
          </a:xfrm>
          <a:prstGeom prst="rect">
            <a:avLst/>
          </a:prstGeom>
        </p:spPr>
        <p:txBody>
          <a:bodyPr wrap="square">
            <a:spAutoFit/>
          </a:bodyPr>
          <a:lstStyle/>
          <a:p>
            <a:pPr>
              <a:lnSpc>
                <a:spcPct val="107000"/>
              </a:lnSpc>
            </a:pPr>
            <a:r>
              <a:rPr lang="en-US" sz="2400" b="1" u="sng" dirty="0" smtClean="0">
                <a:solidFill>
                  <a:srgbClr val="000000"/>
                </a:solidFill>
                <a:latin typeface="Arial Black" panose="020B0A04020102020204" pitchFamily="34" charset="0"/>
                <a:ea typeface="Times New Roman" panose="02020603050405020304" pitchFamily="18" charset="0"/>
                <a:cs typeface=""/>
              </a:rPr>
              <a:t>CHAPTER</a:t>
            </a:r>
            <a:r>
              <a:rPr lang="en-US" sz="2400" b="1" u="sng" dirty="0">
                <a:solidFill>
                  <a:srgbClr val="000000"/>
                </a:solidFill>
                <a:latin typeface="Arial Black" panose="020B0A04020102020204" pitchFamily="34" charset="0"/>
                <a:ea typeface="Times New Roman" panose="02020603050405020304" pitchFamily="18" charset="0"/>
                <a:cs typeface=""/>
              </a:rPr>
              <a:t> 5</a:t>
            </a:r>
            <a:r>
              <a:rPr lang="en-US" b="1" dirty="0">
                <a:solidFill>
                  <a:srgbClr val="000000"/>
                </a:solidFill>
                <a:latin typeface="Arial" panose="020B0604020202020204" pitchFamily="34" charset="0"/>
                <a:ea typeface="Times New Roman" panose="02020603050405020304" pitchFamily="18" charset="0"/>
                <a:cs typeface=""/>
              </a:rPr>
              <a:t/>
            </a:r>
            <a:br>
              <a:rPr lang="en-US" b="1" dirty="0">
                <a:solidFill>
                  <a:srgbClr val="000000"/>
                </a:solidFill>
                <a:latin typeface="Arial" panose="020B0604020202020204" pitchFamily="34" charset="0"/>
                <a:ea typeface="Times New Roman" panose="02020603050405020304" pitchFamily="18" charset="0"/>
                <a:cs typeface=""/>
              </a:rPr>
            </a:br>
            <a:r>
              <a:rPr lang="en-US" sz="2400" b="1" dirty="0">
                <a:solidFill>
                  <a:srgbClr val="000000"/>
                </a:solidFill>
                <a:ea typeface="Times New Roman" panose="02020603050405020304" pitchFamily="18" charset="0"/>
                <a:cs typeface=""/>
              </a:rPr>
              <a:t>Rights and Title to Cemetery </a:t>
            </a:r>
            <a:r>
              <a:rPr lang="en-US" sz="2400" b="1" dirty="0" smtClean="0">
                <a:solidFill>
                  <a:srgbClr val="000000"/>
                </a:solidFill>
                <a:ea typeface="Times New Roman" panose="02020603050405020304" pitchFamily="18" charset="0"/>
                <a:cs typeface=""/>
              </a:rPr>
              <a:t>Lots</a:t>
            </a:r>
          </a:p>
          <a:p>
            <a:endParaRPr lang="en-US" b="1" i="1" dirty="0">
              <a:solidFill>
                <a:srgbClr val="FF0000"/>
              </a:solidFill>
            </a:endParaRPr>
          </a:p>
          <a:p>
            <a:pPr algn="ctr">
              <a:lnSpc>
                <a:spcPct val="107000"/>
              </a:lnSpc>
            </a:pPr>
            <a:endParaRPr lang="en-US" sz="1400" b="1" dirty="0" smtClean="0">
              <a:solidFill>
                <a:srgbClr val="000000"/>
              </a:solidFill>
              <a:latin typeface="Arial" panose="020B0604020202020204" pitchFamily="34" charset="0"/>
              <a:cs typeface="Times New Roman" panose="02020603050405020304" pitchFamily="18" charset="0"/>
            </a:endParaRPr>
          </a:p>
          <a:p>
            <a:pPr>
              <a:lnSpc>
                <a:spcPct val="107000"/>
              </a:lnSpc>
            </a:pPr>
            <a:r>
              <a:rPr lang="en-US" sz="2400" b="1" dirty="0" smtClean="0"/>
              <a:t>8-5-1</a:t>
            </a:r>
            <a:r>
              <a:rPr lang="en-US" sz="2400" b="1" dirty="0"/>
              <a:t> </a:t>
            </a:r>
            <a:r>
              <a:rPr lang="en-US" sz="2400" dirty="0"/>
              <a:t>Unused or </a:t>
            </a:r>
            <a:r>
              <a:rPr lang="en-US" sz="2400" dirty="0" err="1"/>
              <a:t>unkept</a:t>
            </a:r>
            <a:r>
              <a:rPr lang="en-US" sz="2400" dirty="0"/>
              <a:t> lots </a:t>
            </a:r>
            <a:r>
              <a:rPr lang="en-US" sz="2400" dirty="0" smtClean="0"/>
              <a:t>– (60 year rule) </a:t>
            </a:r>
            <a:r>
              <a:rPr lang="en-US" sz="2400" dirty="0"/>
              <a:t>Notice procedures</a:t>
            </a:r>
            <a:r>
              <a:rPr lang="en-US" sz="2400" dirty="0" smtClean="0"/>
              <a:t>. (2002)</a:t>
            </a:r>
            <a:endPar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US" sz="2400" b="1" dirty="0"/>
              <a:t>8-5-2 </a:t>
            </a:r>
            <a:r>
              <a:rPr lang="en-US" sz="2400" dirty="0"/>
              <a:t>Action in district court for title to lots</a:t>
            </a:r>
            <a:r>
              <a:rPr lang="en-US" sz="2400" dirty="0" smtClean="0"/>
              <a:t>. (2002)</a:t>
            </a:r>
          </a:p>
          <a:p>
            <a:r>
              <a:rPr lang="en-US" sz="2400" b="1" dirty="0"/>
              <a:t>8-5-3 </a:t>
            </a:r>
            <a:r>
              <a:rPr lang="en-US" sz="2400" dirty="0"/>
              <a:t>Abandonment -- Standards -- Prima facie evidence</a:t>
            </a:r>
            <a:r>
              <a:rPr lang="en-US" sz="2400" dirty="0" smtClean="0"/>
              <a:t>.  (2002)</a:t>
            </a:r>
            <a:endParaRPr lang="en-US" sz="2400" dirty="0"/>
          </a:p>
          <a:p>
            <a:r>
              <a:rPr lang="en-US" sz="2400" b="1" dirty="0"/>
              <a:t>8-5-4 </a:t>
            </a:r>
            <a:r>
              <a:rPr lang="en-US" sz="2400" dirty="0"/>
              <a:t>Copy of judgment to be filed with county recorder</a:t>
            </a:r>
            <a:r>
              <a:rPr lang="en-US" sz="2400" dirty="0" smtClean="0"/>
              <a:t>. (1985)</a:t>
            </a:r>
          </a:p>
          <a:p>
            <a:r>
              <a:rPr lang="en-US" sz="2400" b="1" dirty="0"/>
              <a:t>8-5-5 </a:t>
            </a:r>
            <a:r>
              <a:rPr lang="en-US" sz="2400" dirty="0"/>
              <a:t>Proceeds of resale of lots</a:t>
            </a:r>
            <a:r>
              <a:rPr lang="en-US" sz="2400" dirty="0" smtClean="0"/>
              <a:t>.  (2007)</a:t>
            </a:r>
          </a:p>
          <a:p>
            <a:r>
              <a:rPr lang="en-US" sz="2400" b="1" dirty="0"/>
              <a:t>8-5-6 </a:t>
            </a:r>
            <a:r>
              <a:rPr lang="en-US" sz="2400" dirty="0"/>
              <a:t>Alternative council or board procedures for </a:t>
            </a:r>
            <a:r>
              <a:rPr lang="en-US" sz="2400" dirty="0" smtClean="0"/>
              <a:t>notice (publish for 3 weeks) </a:t>
            </a:r>
            <a:r>
              <a:rPr lang="en-US" sz="2400" dirty="0"/>
              <a:t>-- Termination of rights</a:t>
            </a:r>
            <a:r>
              <a:rPr lang="en-US" sz="2400" dirty="0" smtClean="0"/>
              <a:t>. (2009)</a:t>
            </a:r>
            <a:endParaRPr lang="en-US" sz="2400" dirty="0"/>
          </a:p>
          <a:p>
            <a:r>
              <a:rPr lang="en-US" sz="2400" b="1" dirty="0"/>
              <a:t>8-5-7 </a:t>
            </a:r>
            <a:r>
              <a:rPr lang="en-US" sz="2400" dirty="0"/>
              <a:t>Sale of only right to be buried</a:t>
            </a:r>
            <a:r>
              <a:rPr lang="en-US" sz="2400" dirty="0" smtClean="0"/>
              <a:t>. (2002)</a:t>
            </a:r>
            <a:endParaRPr lang="en-US" sz="2400" dirty="0"/>
          </a:p>
          <a:p>
            <a:r>
              <a:rPr lang="en-US" sz="2400" b="1" dirty="0"/>
              <a:t>8-5-8 </a:t>
            </a:r>
            <a:r>
              <a:rPr lang="en-US" sz="2400" dirty="0"/>
              <a:t>Municipal and maintenance district cemeteries </a:t>
            </a:r>
            <a:r>
              <a:rPr lang="en-US" sz="2400" dirty="0" smtClean="0"/>
              <a:t>– (sell back or exchange) Rights </a:t>
            </a:r>
            <a:r>
              <a:rPr lang="en-US" sz="2400" dirty="0"/>
              <a:t>of lot holders </a:t>
            </a:r>
            <a:r>
              <a:rPr lang="en-US" sz="2400" dirty="0" smtClean="0"/>
              <a:t>– Compensation </a:t>
            </a:r>
            <a:r>
              <a:rPr lang="en-US" sz="2400" dirty="0"/>
              <a:t>-- Perpetual care charges</a:t>
            </a:r>
            <a:r>
              <a:rPr lang="en-US" sz="2400" dirty="0" smtClean="0"/>
              <a:t>. (2002)</a:t>
            </a:r>
          </a:p>
          <a:p>
            <a:endParaRPr lang="en-US" sz="2400" dirty="0"/>
          </a:p>
          <a:p>
            <a:endParaRPr lang="en-US" b="1" dirty="0" smtClean="0"/>
          </a:p>
          <a:p>
            <a:endParaRPr lang="en-US" b="1" dirty="0"/>
          </a:p>
          <a:p>
            <a:endParaRPr lang="en-US" b="1" dirty="0" smtClean="0"/>
          </a:p>
          <a:p>
            <a:endParaRPr lang="en-US" b="1" dirty="0" smtClean="0"/>
          </a:p>
        </p:txBody>
      </p:sp>
      <p:pic>
        <p:nvPicPr>
          <p:cNvPr id="3"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4032"/>
            <a:ext cx="1237439" cy="1491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8594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7455" y="396279"/>
            <a:ext cx="10723418" cy="6261714"/>
          </a:xfrm>
          <a:prstGeom prst="rect">
            <a:avLst/>
          </a:prstGeom>
        </p:spPr>
        <p:txBody>
          <a:bodyPr wrap="square">
            <a:spAutoFit/>
          </a:bodyPr>
          <a:lstStyle/>
          <a:p>
            <a:pPr>
              <a:lnSpc>
                <a:spcPct val="107000"/>
              </a:lnSpc>
            </a:pPr>
            <a:r>
              <a:rPr lang="en-US" sz="2400" b="1" u="sng" dirty="0">
                <a:solidFill>
                  <a:srgbClr val="000000"/>
                </a:solidFill>
                <a:latin typeface="Arial Black" panose="020B0A04020102020204" pitchFamily="34" charset="0"/>
                <a:ea typeface="Times New Roman" panose="02020603050405020304" pitchFamily="18" charset="0"/>
                <a:cs typeface=""/>
              </a:rPr>
              <a:t>CHAPTER </a:t>
            </a:r>
            <a:r>
              <a:rPr lang="en-US" sz="2400" b="1" u="sng" dirty="0" smtClean="0">
                <a:solidFill>
                  <a:srgbClr val="000000"/>
                </a:solidFill>
                <a:latin typeface="Arial Black" panose="020B0A04020102020204" pitchFamily="34" charset="0"/>
                <a:ea typeface="Times New Roman" panose="02020603050405020304" pitchFamily="18" charset="0"/>
                <a:cs typeface=""/>
              </a:rPr>
              <a:t>6</a:t>
            </a:r>
          </a:p>
          <a:p>
            <a:pPr>
              <a:lnSpc>
                <a:spcPct val="107000"/>
              </a:lnSpc>
            </a:pPr>
            <a:r>
              <a:rPr lang="en-US" sz="2200" b="1" i="1" dirty="0">
                <a:solidFill>
                  <a:srgbClr val="C00000"/>
                </a:solidFill>
              </a:rPr>
              <a:t>EFFECTIVE 5/13/2014</a:t>
            </a:r>
            <a:r>
              <a:rPr lang="en-US" b="1" dirty="0">
                <a:solidFill>
                  <a:srgbClr val="000000"/>
                </a:solidFill>
                <a:latin typeface="Arial" panose="020B0604020202020204" pitchFamily="34" charset="0"/>
                <a:ea typeface="Times New Roman" panose="02020603050405020304" pitchFamily="18" charset="0"/>
                <a:cs typeface=""/>
              </a:rPr>
              <a:t/>
            </a:r>
            <a:br>
              <a:rPr lang="en-US" b="1" dirty="0">
                <a:solidFill>
                  <a:srgbClr val="000000"/>
                </a:solidFill>
                <a:latin typeface="Arial" panose="020B0604020202020204" pitchFamily="34" charset="0"/>
                <a:ea typeface="Times New Roman" panose="02020603050405020304" pitchFamily="18" charset="0"/>
                <a:cs typeface=""/>
              </a:rPr>
            </a:br>
            <a:r>
              <a:rPr lang="en-US" sz="2400" b="1" dirty="0" smtClean="0">
                <a:solidFill>
                  <a:srgbClr val="000000"/>
                </a:solidFill>
                <a:ea typeface="Times New Roman" panose="02020603050405020304" pitchFamily="18" charset="0"/>
                <a:cs typeface=""/>
              </a:rPr>
              <a:t>Policies and Records</a:t>
            </a:r>
          </a:p>
          <a:p>
            <a:r>
              <a:rPr lang="en-US" dirty="0"/>
              <a:t> </a:t>
            </a:r>
          </a:p>
          <a:p>
            <a:r>
              <a:rPr lang="en-US" sz="2200" b="1" dirty="0"/>
              <a:t>8-6-2 Policies adopted and records kept.</a:t>
            </a:r>
            <a:endParaRPr lang="en-US" sz="2200" dirty="0"/>
          </a:p>
          <a:p>
            <a:r>
              <a:rPr lang="en-US" sz="2200" dirty="0"/>
              <a:t>          A cemetery maintenance district, municipality, individual, or other person that controls a cemetery shall:</a:t>
            </a:r>
          </a:p>
          <a:p>
            <a:r>
              <a:rPr lang="en-US" sz="2200" dirty="0"/>
              <a:t>(1) adopt policies and procedures for the regulation of its affairs and the conduct of its business, including policies and procedures for the following:</a:t>
            </a:r>
          </a:p>
          <a:p>
            <a:r>
              <a:rPr lang="en-US" sz="2200" dirty="0"/>
              <a:t>(a) setting of prices and other charges for services;</a:t>
            </a:r>
          </a:p>
          <a:p>
            <a:r>
              <a:rPr lang="en-US" sz="2200" dirty="0"/>
              <a:t>(b) sale of burial rights;</a:t>
            </a:r>
          </a:p>
          <a:p>
            <a:r>
              <a:rPr lang="en-US" sz="2200" dirty="0"/>
              <a:t>(c) regulation of headstones;</a:t>
            </a:r>
          </a:p>
          <a:p>
            <a:r>
              <a:rPr lang="en-US" sz="2200" dirty="0"/>
              <a:t>(d) care of headstones;</a:t>
            </a:r>
          </a:p>
          <a:p>
            <a:r>
              <a:rPr lang="en-US" sz="2200" dirty="0"/>
              <a:t>(e) regulation of flowers, shrubs, or other foliage placed or planted on an individual burial site; and</a:t>
            </a:r>
          </a:p>
          <a:p>
            <a:r>
              <a:rPr lang="en-US" sz="2200" dirty="0"/>
              <a:t>(f) compliance with provisions of this title and other governing provisions of law; and</a:t>
            </a:r>
          </a:p>
          <a:p>
            <a:r>
              <a:rPr lang="en-US" sz="2200" dirty="0"/>
              <a:t>(2) establish </a:t>
            </a:r>
            <a:r>
              <a:rPr lang="en-US" sz="2200" dirty="0" smtClean="0"/>
              <a:t>a record keeping system, including a secure backup of the records that is regularly updated.</a:t>
            </a:r>
          </a:p>
        </p:txBody>
      </p:sp>
      <p:pic>
        <p:nvPicPr>
          <p:cNvPr id="3"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01" y="517705"/>
            <a:ext cx="711654" cy="858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3525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6598" y="390298"/>
            <a:ext cx="10905183" cy="6463308"/>
          </a:xfrm>
          <a:prstGeom prst="rect">
            <a:avLst/>
          </a:prstGeom>
        </p:spPr>
        <p:txBody>
          <a:bodyPr wrap="square">
            <a:spAutoFit/>
          </a:bodyPr>
          <a:lstStyle/>
          <a:p>
            <a:r>
              <a:rPr lang="en-US" b="1" u="sng" cap="all" dirty="0">
                <a:solidFill>
                  <a:srgbClr val="464646"/>
                </a:solidFill>
                <a:latin typeface="Arial" panose="020B0604020202020204" pitchFamily="34" charset="0"/>
              </a:rPr>
              <a:t>UTAH ADMINISTRATIVE </a:t>
            </a:r>
            <a:r>
              <a:rPr lang="en-US" b="1" u="sng" cap="all" dirty="0" smtClean="0">
                <a:solidFill>
                  <a:srgbClr val="464646"/>
                </a:solidFill>
                <a:latin typeface="Arial" panose="020B0604020202020204" pitchFamily="34" charset="0"/>
              </a:rPr>
              <a:t>CODE </a:t>
            </a:r>
          </a:p>
          <a:p>
            <a:r>
              <a:rPr lang="en-US" i="1" dirty="0" smtClean="0">
                <a:solidFill>
                  <a:srgbClr val="FF0000"/>
                </a:solidFill>
              </a:rPr>
              <a:t>As </a:t>
            </a:r>
            <a:r>
              <a:rPr lang="en-US" i="1" dirty="0">
                <a:solidFill>
                  <a:srgbClr val="FF0000"/>
                </a:solidFill>
              </a:rPr>
              <a:t>in effect on February 1, </a:t>
            </a:r>
            <a:r>
              <a:rPr lang="en-US" i="1" dirty="0" smtClean="0">
                <a:solidFill>
                  <a:srgbClr val="FF0000"/>
                </a:solidFill>
              </a:rPr>
              <a:t>2016</a:t>
            </a:r>
          </a:p>
          <a:p>
            <a:r>
              <a:rPr lang="en-US" sz="1900" b="1" u="sng" dirty="0">
                <a:solidFill>
                  <a:srgbClr val="080808"/>
                </a:solidFill>
                <a:hlinkClick r:id="rId2"/>
              </a:rPr>
              <a:t>R436-9-1. Persons and Institutions Required to Keep Monthly Listings of Vital Statistics Events.</a:t>
            </a:r>
            <a:endParaRPr lang="en-US" sz="1900" b="1" dirty="0">
              <a:solidFill>
                <a:srgbClr val="080808"/>
              </a:solidFill>
            </a:endParaRPr>
          </a:p>
          <a:p>
            <a:r>
              <a:rPr lang="en-US" sz="1900" dirty="0"/>
              <a:t>Hospitals, birthing centers, and maternity homes shall prepare a monthly listing of all births that occurred in their facilities. This listing shall include the date of birth, the parents' names, the sex of the child and the name of the medical attendant. The aforementioned facilities shall also gather and keep in their files all the information needed to complete the birth certificates for these deliveries. Hospitals are also required to include on the listing all induced abortions (names not required) occurring in their facility.</a:t>
            </a:r>
          </a:p>
          <a:p>
            <a:r>
              <a:rPr lang="en-US" sz="1900" dirty="0"/>
              <a:t>Hospitals and nursing homes shall prepare a monthly listing of all the deaths and fetal deaths that occurred in their institutions. The listing should include date of death, name of the deceased, age, name of the medical attendant, name of the funeral director or the person acting as such.</a:t>
            </a:r>
          </a:p>
          <a:p>
            <a:r>
              <a:rPr lang="en-US" sz="1900" dirty="0"/>
              <a:t>Funeral directors shall keep a listing of all deaths for which they conducted a funeral or provided a casket. The funeral director's listing shall include the county where the death occurred in addition to the required identifying information. </a:t>
            </a:r>
            <a:r>
              <a:rPr lang="en-US" sz="1900" dirty="0">
                <a:solidFill>
                  <a:srgbClr val="C00000"/>
                </a:solidFill>
              </a:rPr>
              <a:t>Sextons or other persons in charge of cemeteries shall prepare a listing of all burials and other dispositions in their cemeteries. The listing should include the date of death, name of the deceased, age, county where death occurred, and name of the funeral director or the person in charge of the burial.</a:t>
            </a:r>
          </a:p>
          <a:p>
            <a:r>
              <a:rPr lang="en-US" sz="1900" dirty="0"/>
              <a:t>The above listings shall be prepared in triplicate on forms provided by the State Registrar. One copy is to be sent to the State Registrar, one to the local registrar of the area where the facility is located, and the third is to be kept by the agency which prepared it.</a:t>
            </a:r>
          </a:p>
          <a:p>
            <a:r>
              <a:rPr lang="en-US" sz="1900" dirty="0"/>
              <a:t>These reports are to be mailed by the tenth of the month following the month of occurrence</a:t>
            </a:r>
            <a:r>
              <a:rPr lang="en-US" sz="1900" dirty="0" smtClean="0"/>
              <a:t>.  </a:t>
            </a:r>
            <a:r>
              <a:rPr lang="en-US" dirty="0" smtClean="0"/>
              <a:t>(1989)</a:t>
            </a:r>
            <a:endParaRPr lang="en-US" dirty="0"/>
          </a:p>
          <a:p>
            <a:endParaRPr lang="en-US" b="1" i="1" cap="all" dirty="0">
              <a:solidFill>
                <a:srgbClr val="FF0000"/>
              </a:solidFill>
              <a:latin typeface="Arial" panose="020B0604020202020204" pitchFamily="34" charset="0"/>
            </a:endParaRPr>
          </a:p>
          <a:p>
            <a:endParaRPr lang="en-US" b="1" i="1" cap="all" dirty="0" smtClean="0">
              <a:solidFill>
                <a:srgbClr val="FF0000"/>
              </a:solidFill>
              <a:latin typeface="Arial" panose="020B0604020202020204" pitchFamily="34" charset="0"/>
            </a:endParaRPr>
          </a:p>
        </p:txBody>
      </p:sp>
      <p:pic>
        <p:nvPicPr>
          <p:cNvPr id="3" name="Picture 4" descr="http://photos.gograph.com/thumbs/CSP/CSP522/k178225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0298"/>
            <a:ext cx="981080" cy="118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05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30429" y="2075421"/>
            <a:ext cx="5234362" cy="3925772"/>
          </a:xfrm>
          <a:prstGeom prst="rect">
            <a:avLst/>
          </a:prstGeom>
        </p:spPr>
      </p:pic>
      <p:sp>
        <p:nvSpPr>
          <p:cNvPr id="3" name="TextBox 2"/>
          <p:cNvSpPr txBox="1"/>
          <p:nvPr/>
        </p:nvSpPr>
        <p:spPr>
          <a:xfrm>
            <a:off x="905164" y="1182254"/>
            <a:ext cx="4211781" cy="3477875"/>
          </a:xfrm>
          <a:prstGeom prst="rect">
            <a:avLst/>
          </a:prstGeom>
          <a:noFill/>
        </p:spPr>
        <p:txBody>
          <a:bodyPr wrap="square" rtlCol="0">
            <a:spAutoFit/>
          </a:bodyPr>
          <a:lstStyle/>
          <a:p>
            <a:endParaRPr lang="en-US" sz="2800" b="1" dirty="0" smtClean="0"/>
          </a:p>
          <a:p>
            <a:endParaRPr lang="en-US" sz="2800" b="1" dirty="0"/>
          </a:p>
          <a:p>
            <a:r>
              <a:rPr lang="en-US" sz="2800" b="1" dirty="0" smtClean="0"/>
              <a:t>Send a Monthly Report of Burials to:</a:t>
            </a:r>
          </a:p>
          <a:p>
            <a:r>
              <a:rPr lang="en-US" sz="3600" b="1" dirty="0" smtClean="0"/>
              <a:t>YOUR County Deputy Registrar of Vital Statistics</a:t>
            </a:r>
            <a:endParaRPr lang="en-US" sz="3600" b="1" dirty="0"/>
          </a:p>
        </p:txBody>
      </p:sp>
      <p:pic>
        <p:nvPicPr>
          <p:cNvPr id="15364" name="Picture 4" descr="https://usvitalrecords.org/wpimages/wp88e6ad1c_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081" y="137652"/>
            <a:ext cx="9008334" cy="1194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376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ount Olivet Cemetery in F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03" y="273520"/>
            <a:ext cx="11425084" cy="65089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90503" y="501445"/>
            <a:ext cx="9746092" cy="6324808"/>
          </a:xfrm>
          <a:prstGeom prst="rect">
            <a:avLst/>
          </a:prstGeom>
          <a:effectLst>
            <a:outerShdw blurRad="12700" dist="50800" dir="5400000" algn="ctr" rotWithShape="0">
              <a:srgbClr val="000000">
                <a:alpha val="43137"/>
              </a:srgbClr>
            </a:outerShdw>
          </a:effectLst>
        </p:spPr>
        <p:txBody>
          <a:bodyPr wrap="square">
            <a:spAutoFit/>
          </a:bodyPr>
          <a:lstStyle/>
          <a:p>
            <a:r>
              <a:rPr lang="en-US" sz="4500" b="1" dirty="0" smtClean="0">
                <a:latin typeface="+mj-lt"/>
              </a:rPr>
              <a:t>												Take it away 							 							       Amy Barry </a:t>
            </a:r>
          </a:p>
          <a:p>
            <a:r>
              <a:rPr lang="en-US" sz="4500" b="1" dirty="0" smtClean="0">
                <a:latin typeface="+mj-lt"/>
              </a:rPr>
              <a:t> 											Utah Division of State 													History, </a:t>
            </a:r>
          </a:p>
          <a:p>
            <a:r>
              <a:rPr lang="en-US" sz="4500" b="1" dirty="0" smtClean="0">
                <a:latin typeface="+mj-lt"/>
              </a:rPr>
              <a:t>											Cemeteries &amp; Burials </a:t>
            </a:r>
          </a:p>
          <a:p>
            <a:endParaRPr lang="en-US" sz="4500" b="1" dirty="0">
              <a:latin typeface="+mj-lt"/>
            </a:endParaRPr>
          </a:p>
          <a:p>
            <a:pPr marL="4114800" lvl="7" indent="-914400">
              <a:buAutoNum type="arabicPeriod"/>
            </a:pPr>
            <a:endParaRPr lang="en-US" sz="4500" b="1" dirty="0" smtClean="0">
              <a:latin typeface="+mj-lt"/>
            </a:endParaRPr>
          </a:p>
          <a:p>
            <a:pPr marL="4572000" lvl="8" indent="-914400">
              <a:buAutoNum type="arabicPeriod"/>
            </a:pPr>
            <a:r>
              <a:rPr lang="en-US" sz="4500" b="1" dirty="0" smtClean="0">
                <a:latin typeface="+mj-lt"/>
              </a:rPr>
              <a:t>Utah Code 9.8.203</a:t>
            </a:r>
          </a:p>
          <a:p>
            <a:pPr marL="4572000" lvl="8" indent="-914400">
              <a:buAutoNum type="arabicPeriod"/>
            </a:pPr>
            <a:r>
              <a:rPr lang="en-US" sz="4500" b="1" dirty="0" smtClean="0">
                <a:latin typeface="+mj-lt"/>
              </a:rPr>
              <a:t>Grants are available</a:t>
            </a:r>
          </a:p>
        </p:txBody>
      </p:sp>
    </p:spTree>
    <p:extLst>
      <p:ext uri="{BB962C8B-B14F-4D97-AF65-F5344CB8AC3E}">
        <p14:creationId xmlns:p14="http://schemas.microsoft.com/office/powerpoint/2010/main" val="25142282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amybarry\Desktop\Rockvil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309511" y="2341563"/>
            <a:ext cx="9144000" cy="2387600"/>
          </a:xfrm>
        </p:spPr>
        <p:txBody>
          <a:bodyPr>
            <a:normAutofit/>
          </a:bodyPr>
          <a:lstStyle/>
          <a:p>
            <a:r>
              <a:rPr lang="en-US" dirty="0"/>
              <a:t/>
            </a:r>
            <a:br>
              <a:rPr lang="en-US" dirty="0"/>
            </a:br>
            <a:r>
              <a:rPr lang="en-US" dirty="0">
                <a:latin typeface="Alegreya Sans ExtraBold" pitchFamily="50" charset="0"/>
                <a:ea typeface="Adobe Gothic Std B" pitchFamily="34" charset="-128"/>
              </a:rPr>
              <a:t>Utah Cemeteries &amp; Burials </a:t>
            </a:r>
            <a:r>
              <a:rPr lang="en-US" dirty="0" smtClean="0">
                <a:latin typeface="Alegreya Sans ExtraBold" pitchFamily="50" charset="0"/>
                <a:ea typeface="Adobe Gothic Std B" pitchFamily="34" charset="-128"/>
              </a:rPr>
              <a:t>Program</a:t>
            </a:r>
            <a:endParaRPr lang="en-US" dirty="0">
              <a:latin typeface="Alegreya Sans ExtraBold" pitchFamily="50" charset="0"/>
              <a:ea typeface="Adobe Gothic Std B" pitchFamily="34" charset="-128"/>
            </a:endParaRPr>
          </a:p>
        </p:txBody>
      </p:sp>
      <p:sp>
        <p:nvSpPr>
          <p:cNvPr id="3" name="Subtitle 2"/>
          <p:cNvSpPr>
            <a:spLocks noGrp="1"/>
          </p:cNvSpPr>
          <p:nvPr>
            <p:ph type="subTitle" idx="1"/>
          </p:nvPr>
        </p:nvSpPr>
        <p:spPr>
          <a:xfrm>
            <a:off x="1309511" y="4821238"/>
            <a:ext cx="9144000" cy="1655762"/>
          </a:xfrm>
        </p:spPr>
        <p:txBody>
          <a:bodyPr/>
          <a:lstStyle/>
          <a:p>
            <a:r>
              <a:rPr lang="en-US" dirty="0" smtClean="0">
                <a:latin typeface="Alegreya Sans Medium" pitchFamily="50" charset="0"/>
              </a:rPr>
              <a:t>     	</a:t>
            </a:r>
            <a:endParaRPr lang="en-US" dirty="0">
              <a:latin typeface="Alegreya Sans Medium" pitchFamily="50" charset="0"/>
            </a:endParaRPr>
          </a:p>
        </p:txBody>
      </p:sp>
      <p:pic>
        <p:nvPicPr>
          <p:cNvPr id="1026" name="Picture 2" descr="C:\Users\amybarry\Desktop\Logos\Utah-State-History-tex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4889" y="5329464"/>
            <a:ext cx="2139950" cy="1528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419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reviews.123rf.com/images/kritchanut/kritchanut1303/kritchanut130300100/18820120-Wood-texture-background-Stock-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19" y="159350"/>
            <a:ext cx="11877368" cy="65855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36490" y="799081"/>
            <a:ext cx="9743487" cy="6401753"/>
          </a:xfrm>
          <a:prstGeom prst="rect">
            <a:avLst/>
          </a:prstGeom>
        </p:spPr>
        <p:txBody>
          <a:bodyPr wrap="square">
            <a:spAutoFit/>
          </a:bodyPr>
          <a:lstStyle/>
          <a:p>
            <a:pPr algn="just"/>
            <a:r>
              <a:rPr lang="en-US" sz="5000" dirty="0" smtClean="0">
                <a:latin typeface="+mj-lt"/>
              </a:rPr>
              <a:t>TODAY WE’LL TALK ABOUT…</a:t>
            </a:r>
          </a:p>
          <a:p>
            <a:pPr algn="just"/>
            <a:endParaRPr lang="en-US" sz="5000" dirty="0" smtClean="0"/>
          </a:p>
          <a:p>
            <a:pPr marL="4114800" lvl="8" indent="-457200" algn="just">
              <a:buFont typeface="+mj-lt"/>
              <a:buAutoNum type="arabicPeriod"/>
            </a:pPr>
            <a:r>
              <a:rPr lang="en-US" sz="3100" dirty="0" smtClean="0"/>
              <a:t>Compliance </a:t>
            </a:r>
            <a:r>
              <a:rPr lang="en-US" sz="3100" dirty="0"/>
              <a:t>Issues</a:t>
            </a:r>
          </a:p>
          <a:p>
            <a:pPr marL="4114800" lvl="8" indent="-457200" algn="just">
              <a:buFont typeface="+mj-lt"/>
              <a:buAutoNum type="arabicPeriod"/>
            </a:pPr>
            <a:r>
              <a:rPr lang="en-US" sz="3100" dirty="0"/>
              <a:t>Recorded Documents</a:t>
            </a:r>
          </a:p>
          <a:p>
            <a:pPr marL="4114800" lvl="8" indent="-457200" algn="just">
              <a:buFont typeface="+mj-lt"/>
              <a:buAutoNum type="arabicPeriod"/>
            </a:pPr>
            <a:r>
              <a:rPr lang="en-US" sz="3100" dirty="0"/>
              <a:t>Reports</a:t>
            </a:r>
          </a:p>
          <a:p>
            <a:pPr marL="4114800" lvl="8" indent="-457200" algn="just">
              <a:buFont typeface="+mj-lt"/>
              <a:buAutoNum type="arabicPeriod"/>
            </a:pPr>
            <a:r>
              <a:rPr lang="en-US" sz="3100" dirty="0"/>
              <a:t>Cemetery Records</a:t>
            </a:r>
          </a:p>
          <a:p>
            <a:pPr marL="4114800" lvl="8" indent="-457200" algn="just">
              <a:buFont typeface="+mj-lt"/>
              <a:buAutoNum type="arabicPeriod"/>
            </a:pPr>
            <a:r>
              <a:rPr lang="en-US" sz="3100" dirty="0"/>
              <a:t>Grants</a:t>
            </a:r>
          </a:p>
          <a:p>
            <a:pPr marL="4114800" lvl="8" indent="-457200" algn="just">
              <a:buFont typeface="+mj-lt"/>
              <a:buAutoNum type="arabicPeriod"/>
            </a:pPr>
            <a:r>
              <a:rPr lang="en-US" sz="3100" dirty="0"/>
              <a:t>Tools for your Cemetery</a:t>
            </a:r>
          </a:p>
          <a:p>
            <a:pPr marL="4114800" lvl="8" indent="-457200" algn="just">
              <a:buFont typeface="+mj-lt"/>
              <a:buAutoNum type="arabicPeriod"/>
            </a:pPr>
            <a:r>
              <a:rPr lang="en-US" sz="3100" dirty="0"/>
              <a:t>Funeral Directors Perspective</a:t>
            </a:r>
          </a:p>
          <a:p>
            <a:pPr marL="4114800" lvl="8" indent="-457200">
              <a:buFont typeface="+mj-lt"/>
              <a:buAutoNum type="arabicPeriod"/>
            </a:pPr>
            <a:r>
              <a:rPr lang="en-US" sz="3100" dirty="0"/>
              <a:t> Q &amp; A       </a:t>
            </a:r>
            <a:endParaRPr lang="en-US" sz="3100" dirty="0" smtClean="0"/>
          </a:p>
          <a:p>
            <a:pPr marL="457200" indent="-457200">
              <a:buFont typeface="+mj-lt"/>
              <a:buAutoNum type="arabicPeriod"/>
            </a:pPr>
            <a:endParaRPr lang="en-US" dirty="0"/>
          </a:p>
          <a:p>
            <a:pPr marL="457200" indent="-457200">
              <a:buFont typeface="+mj-lt"/>
              <a:buAutoNum type="arabicPeriod"/>
            </a:pPr>
            <a:endParaRPr lang="en-US" dirty="0" smtClean="0"/>
          </a:p>
          <a:p>
            <a:r>
              <a:rPr lang="en-US" dirty="0" smtClean="0"/>
              <a:t>    </a:t>
            </a:r>
            <a:endParaRPr lang="en-US" dirty="0"/>
          </a:p>
        </p:txBody>
      </p:sp>
      <p:pic>
        <p:nvPicPr>
          <p:cNvPr id="3074" name="Picture 2" descr="https://c2.staticflickr.com/4/3368/3571880950_57602c801d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156" y="1910070"/>
            <a:ext cx="5597735" cy="3733646"/>
          </a:xfrm>
          <a:prstGeom prst="rect">
            <a:avLst/>
          </a:prstGeom>
          <a:solidFill>
            <a:schemeClr val="bg1"/>
          </a:solidFill>
          <a:effectLst>
            <a:softEdge rad="127000"/>
          </a:effectLst>
        </p:spPr>
      </p:pic>
    </p:spTree>
    <p:extLst>
      <p:ext uri="{BB962C8B-B14F-4D97-AF65-F5344CB8AC3E}">
        <p14:creationId xmlns:p14="http://schemas.microsoft.com/office/powerpoint/2010/main" val="1954522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58" y="463299"/>
            <a:ext cx="1083633" cy="13065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34473" y="519005"/>
            <a:ext cx="10908146" cy="6217087"/>
          </a:xfrm>
          <a:prstGeom prst="rect">
            <a:avLst/>
          </a:prstGeom>
        </p:spPr>
        <p:txBody>
          <a:bodyPr wrap="square">
            <a:spAutoFit/>
          </a:bodyPr>
          <a:lstStyle/>
          <a:p>
            <a:r>
              <a:rPr lang="en-US" sz="2000" b="1" dirty="0">
                <a:latin typeface="Arabic Typesetting" panose="03020402040406030203" pitchFamily="66" charset="-78"/>
                <a:cs typeface="Arabic Typesetting" panose="03020402040406030203" pitchFamily="66" charset="-78"/>
              </a:rPr>
              <a:t> </a:t>
            </a:r>
            <a:r>
              <a:rPr lang="en-US" sz="2000" b="1" u="sng" dirty="0" smtClean="0">
                <a:latin typeface="Arabic Typesetting" panose="03020402040406030203" pitchFamily="66" charset="-78"/>
                <a:cs typeface="Arabic Typesetting" panose="03020402040406030203" pitchFamily="66" charset="-78"/>
              </a:rPr>
              <a:t>UTAH </a:t>
            </a:r>
            <a:r>
              <a:rPr lang="en-US" sz="2000" b="1" u="sng" dirty="0">
                <a:latin typeface="Arabic Typesetting" panose="03020402040406030203" pitchFamily="66" charset="-78"/>
                <a:cs typeface="Arabic Typesetting" panose="03020402040406030203" pitchFamily="66" charset="-78"/>
              </a:rPr>
              <a:t>STATE </a:t>
            </a:r>
          </a:p>
          <a:p>
            <a:r>
              <a:rPr lang="en-US" sz="2400" b="1" u="sng" dirty="0" smtClean="0">
                <a:latin typeface="Arial Black" panose="020B0A04020102020204" pitchFamily="34" charset="0"/>
                <a:cs typeface="Andalus" panose="02020603050405020304" pitchFamily="18" charset="-78"/>
              </a:rPr>
              <a:t>LEGISLATURE </a:t>
            </a:r>
          </a:p>
          <a:p>
            <a:r>
              <a:rPr lang="en-US" sz="2200" b="1" i="1" dirty="0">
                <a:solidFill>
                  <a:srgbClr val="C00000"/>
                </a:solidFill>
              </a:rPr>
              <a:t>EFFECTIVE 5/13/2014</a:t>
            </a:r>
            <a:endParaRPr lang="en-US" sz="2200" dirty="0"/>
          </a:p>
          <a:p>
            <a:r>
              <a:rPr lang="en-US" sz="2000" b="1" dirty="0" smtClean="0"/>
              <a:t>Title 9 HERITAGE ARTS</a:t>
            </a:r>
          </a:p>
          <a:p>
            <a:r>
              <a:rPr lang="en-US" sz="2000" b="1" dirty="0" smtClean="0"/>
              <a:t>Chapter 8 History Development</a:t>
            </a:r>
          </a:p>
          <a:p>
            <a:r>
              <a:rPr lang="en-US" sz="2000" b="1" dirty="0" smtClean="0"/>
              <a:t>Part 2 Division of State History</a:t>
            </a:r>
          </a:p>
          <a:p>
            <a:r>
              <a:rPr lang="en-US" sz="2000" b="1" dirty="0" smtClean="0"/>
              <a:t>Section 203</a:t>
            </a:r>
          </a:p>
          <a:p>
            <a:r>
              <a:rPr lang="en-US" dirty="0" smtClean="0"/>
              <a:t>(</a:t>
            </a:r>
            <a:r>
              <a:rPr lang="en-US" dirty="0" err="1"/>
              <a:t>i</a:t>
            </a:r>
            <a:r>
              <a:rPr lang="en-US" dirty="0"/>
              <a:t>) create and maintain a computerized record of cemeteries and burial locations in a state-coordinated and publicly accessible information system;</a:t>
            </a:r>
          </a:p>
          <a:p>
            <a:r>
              <a:rPr lang="en-US" dirty="0"/>
              <a:t>(ii) gather information for the information system created and maintained under Subsection (3)(c)(</a:t>
            </a:r>
            <a:r>
              <a:rPr lang="en-US" dirty="0" err="1"/>
              <a:t>i</a:t>
            </a:r>
            <a:r>
              <a:rPr lang="en-US" dirty="0"/>
              <a:t>) by providing matching grants, upon approval by the board, to:</a:t>
            </a:r>
          </a:p>
          <a:p>
            <a:r>
              <a:rPr lang="en-US" dirty="0"/>
              <a:t>(A) municipal cemeteries;</a:t>
            </a:r>
          </a:p>
          <a:p>
            <a:r>
              <a:rPr lang="en-US" dirty="0"/>
              <a:t>(B) cemetery maintenance districts;</a:t>
            </a:r>
          </a:p>
          <a:p>
            <a:r>
              <a:rPr lang="en-US" dirty="0"/>
              <a:t>(C) endowment care cemeteries;</a:t>
            </a:r>
          </a:p>
          <a:p>
            <a:r>
              <a:rPr lang="en-US" dirty="0"/>
              <a:t>(D) private nonprofit cemeteries;</a:t>
            </a:r>
          </a:p>
          <a:p>
            <a:r>
              <a:rPr lang="en-US" dirty="0"/>
              <a:t>(E) genealogical associations; and</a:t>
            </a:r>
          </a:p>
          <a:p>
            <a:r>
              <a:rPr lang="en-US" dirty="0"/>
              <a:t>(F) other nonprofit groups with an interest in cemeteries; and</a:t>
            </a:r>
          </a:p>
          <a:p>
            <a:r>
              <a:rPr lang="en-US" dirty="0"/>
              <a:t>(iii) adopt rules, in accordance with Title 63G, Chapter 3, Utah Administrative Rulemaking Act, for granting matching funds under Subsection (3)(c)(ii) to ensure that:</a:t>
            </a:r>
          </a:p>
          <a:p>
            <a:r>
              <a:rPr lang="en-US" dirty="0"/>
              <a:t>(A) professional standards are met; </a:t>
            </a:r>
            <a:r>
              <a:rPr lang="en-US" dirty="0" smtClean="0"/>
              <a:t>and</a:t>
            </a:r>
            <a:endParaRPr lang="en-US" dirty="0"/>
          </a:p>
          <a:p>
            <a:r>
              <a:rPr lang="en-US" dirty="0"/>
              <a:t>(B) projects are cost effective</a:t>
            </a:r>
            <a:r>
              <a:rPr lang="en-US" dirty="0" smtClean="0"/>
              <a:t>.</a:t>
            </a:r>
          </a:p>
        </p:txBody>
      </p:sp>
    </p:spTree>
    <p:extLst>
      <p:ext uri="{BB962C8B-B14F-4D97-AF65-F5344CB8AC3E}">
        <p14:creationId xmlns:p14="http://schemas.microsoft.com/office/powerpoint/2010/main" val="2983975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178" y="720019"/>
            <a:ext cx="6307667" cy="1481314"/>
          </a:xfrm>
        </p:spPr>
        <p:txBody>
          <a:bodyPr>
            <a:noAutofit/>
          </a:bodyPr>
          <a:lstStyle/>
          <a:p>
            <a:r>
              <a:rPr lang="en-US" sz="4000" dirty="0">
                <a:solidFill>
                  <a:srgbClr val="C00000"/>
                </a:solidFill>
                <a:latin typeface="Freehand" panose="02000606080000090004" pitchFamily="2" charset="0"/>
              </a:rPr>
              <a:t>An important part of what the state does is preserving its history. </a:t>
            </a:r>
            <a:r>
              <a:rPr lang="en-US" sz="4000" dirty="0" smtClean="0">
                <a:solidFill>
                  <a:srgbClr val="C00000"/>
                </a:solidFill>
                <a:latin typeface="Freehand" panose="02000606080000090004" pitchFamily="2" charset="0"/>
              </a:rPr>
              <a:t/>
            </a:r>
            <a:br>
              <a:rPr lang="en-US" sz="4000" dirty="0" smtClean="0">
                <a:solidFill>
                  <a:srgbClr val="C00000"/>
                </a:solidFill>
                <a:latin typeface="Freehand" panose="02000606080000090004" pitchFamily="2" charset="0"/>
              </a:rPr>
            </a:br>
            <a:r>
              <a:rPr lang="en-US" sz="4000" dirty="0" smtClean="0">
                <a:solidFill>
                  <a:srgbClr val="C00000"/>
                </a:solidFill>
                <a:latin typeface="Freehand" panose="02000606080000090004" pitchFamily="2" charset="0"/>
              </a:rPr>
              <a:t>– </a:t>
            </a:r>
            <a:r>
              <a:rPr lang="en-US" sz="4000" dirty="0">
                <a:solidFill>
                  <a:srgbClr val="C00000"/>
                </a:solidFill>
                <a:latin typeface="Freehand" panose="02000606080000090004" pitchFamily="2" charset="0"/>
              </a:rPr>
              <a:t>James R. Thompson</a:t>
            </a:r>
          </a:p>
        </p:txBody>
      </p:sp>
      <p:sp>
        <p:nvSpPr>
          <p:cNvPr id="3" name="Content Placeholder 2"/>
          <p:cNvSpPr>
            <a:spLocks noGrp="1"/>
          </p:cNvSpPr>
          <p:nvPr>
            <p:ph idx="1"/>
          </p:nvPr>
        </p:nvSpPr>
        <p:spPr>
          <a:xfrm>
            <a:off x="770467" y="3118203"/>
            <a:ext cx="10515600" cy="2752020"/>
          </a:xfrm>
        </p:spPr>
        <p:txBody>
          <a:bodyPr>
            <a:normAutofit/>
          </a:bodyPr>
          <a:lstStyle/>
          <a:p>
            <a:r>
              <a:rPr lang="en-US" dirty="0" smtClean="0">
                <a:latin typeface="Alegreya Sans" pitchFamily="50" charset="0"/>
              </a:rPr>
              <a:t>The Division of Utah State History has a mandate to create and maintain  a searchable database of Utah cemeteries and burials.</a:t>
            </a:r>
          </a:p>
          <a:p>
            <a:r>
              <a:rPr lang="en-US" dirty="0" smtClean="0">
                <a:latin typeface="Alegreya Sans" pitchFamily="50" charset="0"/>
              </a:rPr>
              <a:t>Title 9, Chapter 8, Part 2 (c)</a:t>
            </a:r>
          </a:p>
          <a:p>
            <a:pPr lvl="1"/>
            <a:r>
              <a:rPr lang="en-US" dirty="0" smtClean="0">
                <a:latin typeface="Alegreya Sans" pitchFamily="50" charset="0"/>
              </a:rPr>
              <a:t>Create and maintain a computerized record of cemeteries and burial locations in a state-coordinated and publicly accessible information system.</a:t>
            </a:r>
          </a:p>
          <a:p>
            <a:pPr marL="0" indent="0">
              <a:buNone/>
            </a:pPr>
            <a:endParaRPr lang="en-US" dirty="0" smtClean="0">
              <a:latin typeface="Alegreya Sans" pitchFamily="50" charset="0"/>
            </a:endParaRPr>
          </a:p>
        </p:txBody>
      </p:sp>
      <p:pic>
        <p:nvPicPr>
          <p:cNvPr id="1029" name="Picture 5" descr="C:\Users\amybarry\Desktop\Cemetery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0845" y="351368"/>
            <a:ext cx="4344338" cy="216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552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0845" y="1493840"/>
            <a:ext cx="6592711" cy="1325563"/>
          </a:xfrm>
        </p:spPr>
        <p:txBody>
          <a:bodyPr/>
          <a:lstStyle/>
          <a:p>
            <a:r>
              <a:rPr lang="en-US" dirty="0" smtClean="0">
                <a:latin typeface="Alegreya Sans" pitchFamily="50" charset="0"/>
              </a:rPr>
              <a:t>WWW.HISTORY.UTAH.GOV</a:t>
            </a:r>
            <a:endParaRPr lang="en-US" dirty="0">
              <a:latin typeface="Alegreya Sans" pitchFamily="50" charset="0"/>
            </a:endParaRPr>
          </a:p>
        </p:txBody>
      </p:sp>
      <p:sp>
        <p:nvSpPr>
          <p:cNvPr id="3" name="Content Placeholder 2"/>
          <p:cNvSpPr>
            <a:spLocks noGrp="1"/>
          </p:cNvSpPr>
          <p:nvPr>
            <p:ph idx="1"/>
          </p:nvPr>
        </p:nvSpPr>
        <p:spPr>
          <a:xfrm>
            <a:off x="2844799" y="3085563"/>
            <a:ext cx="8825089" cy="3488266"/>
          </a:xfrm>
        </p:spPr>
        <p:txBody>
          <a:bodyPr>
            <a:normAutofit/>
          </a:bodyPr>
          <a:lstStyle/>
          <a:p>
            <a:r>
              <a:rPr lang="en-US" dirty="0" smtClean="0">
                <a:latin typeface="Alegreya Sans" pitchFamily="50" charset="0"/>
              </a:rPr>
              <a:t>Family Tree Magazine named as a top website for 2015.</a:t>
            </a:r>
          </a:p>
          <a:p>
            <a:r>
              <a:rPr lang="en-US" dirty="0" smtClean="0">
                <a:latin typeface="Alegreya Sans" pitchFamily="50" charset="0"/>
              </a:rPr>
              <a:t>What sets us apart is our source.</a:t>
            </a:r>
          </a:p>
          <a:p>
            <a:pPr lvl="1"/>
            <a:r>
              <a:rPr lang="en-US" dirty="0">
                <a:latin typeface="Alegreya Sans" pitchFamily="50" charset="0"/>
              </a:rPr>
              <a:t>Our data comes from the cemetery sexton.</a:t>
            </a:r>
          </a:p>
          <a:p>
            <a:pPr lvl="1"/>
            <a:r>
              <a:rPr lang="en-US" dirty="0">
                <a:latin typeface="Alegreya Sans" pitchFamily="50" charset="0"/>
              </a:rPr>
              <a:t>When available we use death certificates to enhance the data</a:t>
            </a:r>
            <a:r>
              <a:rPr lang="en-US" dirty="0" smtClean="0">
                <a:latin typeface="Alegreya Sans" pitchFamily="50" charset="0"/>
              </a:rPr>
              <a:t>.</a:t>
            </a:r>
          </a:p>
          <a:p>
            <a:r>
              <a:rPr lang="en-US" dirty="0">
                <a:latin typeface="Alegreya Sans" pitchFamily="50" charset="0"/>
              </a:rPr>
              <a:t>We have </a:t>
            </a:r>
            <a:r>
              <a:rPr lang="en-US" dirty="0" smtClean="0">
                <a:latin typeface="Alegreya Sans" pitchFamily="50" charset="0"/>
              </a:rPr>
              <a:t>659,759 </a:t>
            </a:r>
            <a:r>
              <a:rPr lang="en-US" dirty="0">
                <a:latin typeface="Alegreya Sans" pitchFamily="50" charset="0"/>
              </a:rPr>
              <a:t>burial records for </a:t>
            </a:r>
            <a:r>
              <a:rPr lang="en-US" dirty="0" smtClean="0">
                <a:latin typeface="Alegreya Sans" pitchFamily="50" charset="0"/>
              </a:rPr>
              <a:t>575 </a:t>
            </a:r>
            <a:r>
              <a:rPr lang="en-US" dirty="0">
                <a:latin typeface="Alegreya Sans" pitchFamily="50" charset="0"/>
              </a:rPr>
              <a:t>cemeteries.</a:t>
            </a:r>
          </a:p>
          <a:p>
            <a:endParaRPr lang="en-US" dirty="0" smtClean="0">
              <a:latin typeface="Alegreya Sans" pitchFamily="50" charset="0"/>
            </a:endParaRPr>
          </a:p>
          <a:p>
            <a:pPr marL="914400" lvl="2" indent="0">
              <a:buNone/>
            </a:pPr>
            <a:endParaRPr lang="en-US" dirty="0" smtClean="0"/>
          </a:p>
          <a:p>
            <a:endParaRPr lang="en-US" dirty="0"/>
          </a:p>
        </p:txBody>
      </p:sp>
      <p:pic>
        <p:nvPicPr>
          <p:cNvPr id="3074" name="Picture 2" descr="C:\Users\amybarry\Desktop\Best-State-Website-Logo-2015-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844" y="1795338"/>
            <a:ext cx="2381955" cy="258045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Alegreya Sans" pitchFamily="50" charset="0"/>
              </a:rPr>
              <a:t>Our website…</a:t>
            </a:r>
            <a:endParaRPr lang="en-US" dirty="0">
              <a:latin typeface="Alegreya Sans" pitchFamily="50" charset="0"/>
            </a:endParaRPr>
          </a:p>
        </p:txBody>
      </p:sp>
    </p:spTree>
    <p:extLst>
      <p:ext uri="{BB962C8B-B14F-4D97-AF65-F5344CB8AC3E}">
        <p14:creationId xmlns:p14="http://schemas.microsoft.com/office/powerpoint/2010/main" val="3351973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egreya Sans" pitchFamily="50" charset="0"/>
              </a:rPr>
              <a:t>GRANTS	</a:t>
            </a:r>
            <a:endParaRPr lang="en-US" dirty="0">
              <a:latin typeface="Alegreya Sans" pitchFamily="50" charset="0"/>
            </a:endParaRPr>
          </a:p>
        </p:txBody>
      </p:sp>
      <p:sp>
        <p:nvSpPr>
          <p:cNvPr id="3" name="Content Placeholder 2"/>
          <p:cNvSpPr>
            <a:spLocks noGrp="1"/>
          </p:cNvSpPr>
          <p:nvPr>
            <p:ph idx="1"/>
          </p:nvPr>
        </p:nvSpPr>
        <p:spPr>
          <a:xfrm>
            <a:off x="702733" y="2198159"/>
            <a:ext cx="6860822" cy="4351338"/>
          </a:xfrm>
        </p:spPr>
        <p:txBody>
          <a:bodyPr>
            <a:normAutofit/>
          </a:bodyPr>
          <a:lstStyle/>
          <a:p>
            <a:r>
              <a:rPr lang="en-US" dirty="0" smtClean="0">
                <a:latin typeface="Alegreya Sans" pitchFamily="50" charset="0"/>
              </a:rPr>
              <a:t>State History provides a grant up to $10,000 as a match.</a:t>
            </a:r>
          </a:p>
          <a:p>
            <a:pPr lvl="1"/>
            <a:r>
              <a:rPr lang="en-US" dirty="0" smtClean="0">
                <a:latin typeface="Alegreya Sans" pitchFamily="50" charset="0"/>
              </a:rPr>
              <a:t>Does not have to be a monetary match.</a:t>
            </a:r>
          </a:p>
          <a:p>
            <a:pPr lvl="1"/>
            <a:r>
              <a:rPr lang="en-US" dirty="0" smtClean="0">
                <a:latin typeface="Alegreya Sans" pitchFamily="50" charset="0"/>
              </a:rPr>
              <a:t>Can include donated services, goods, etc.</a:t>
            </a:r>
          </a:p>
          <a:p>
            <a:r>
              <a:rPr lang="en-US" dirty="0" smtClean="0">
                <a:latin typeface="Alegreya Sans" pitchFamily="50" charset="0"/>
              </a:rPr>
              <a:t>Help cemeteries digitize or upgrade their records.</a:t>
            </a:r>
          </a:p>
          <a:p>
            <a:r>
              <a:rPr lang="en-US" dirty="0" smtClean="0"/>
              <a:t>www.history.utah.gov/cemetery-grants-program.</a:t>
            </a:r>
            <a:endParaRPr lang="en-US" dirty="0"/>
          </a:p>
        </p:txBody>
      </p:sp>
      <p:pic>
        <p:nvPicPr>
          <p:cNvPr id="5123" name="Picture 3" descr="C:\Users\amybarry\Desktop\Admin\Cemeteries\Photos\springd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573" y="2701131"/>
            <a:ext cx="3881438" cy="3425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79822" y="248354"/>
            <a:ext cx="5349522" cy="2031325"/>
          </a:xfrm>
          <a:prstGeom prst="rect">
            <a:avLst/>
          </a:prstGeom>
          <a:noFill/>
        </p:spPr>
        <p:txBody>
          <a:bodyPr wrap="square" rtlCol="0">
            <a:spAutoFit/>
          </a:bodyPr>
          <a:lstStyle/>
          <a:p>
            <a:r>
              <a:rPr lang="en-US" sz="3600" dirty="0">
                <a:solidFill>
                  <a:srgbClr val="C00000"/>
                </a:solidFill>
                <a:latin typeface="Freehand" panose="02000606080000090004" pitchFamily="2" charset="0"/>
              </a:rPr>
              <a:t>So much of our future lies in preserving our past. </a:t>
            </a:r>
            <a:endParaRPr lang="en-US" sz="3600" dirty="0" smtClean="0">
              <a:solidFill>
                <a:srgbClr val="C00000"/>
              </a:solidFill>
              <a:latin typeface="Freehand" panose="02000606080000090004" pitchFamily="2" charset="0"/>
            </a:endParaRPr>
          </a:p>
          <a:p>
            <a:r>
              <a:rPr lang="en-US" sz="3600" dirty="0" smtClean="0">
                <a:solidFill>
                  <a:srgbClr val="C00000"/>
                </a:solidFill>
                <a:latin typeface="Freehand" panose="02000606080000090004" pitchFamily="2" charset="0"/>
              </a:rPr>
              <a:t>– </a:t>
            </a:r>
            <a:r>
              <a:rPr lang="en-US" sz="3600" dirty="0">
                <a:solidFill>
                  <a:srgbClr val="C00000"/>
                </a:solidFill>
                <a:latin typeface="Freehand" panose="02000606080000090004" pitchFamily="2" charset="0"/>
              </a:rPr>
              <a:t>Peter Westbrook</a:t>
            </a:r>
          </a:p>
          <a:p>
            <a:endParaRPr lang="en-US" dirty="0"/>
          </a:p>
        </p:txBody>
      </p:sp>
    </p:spTree>
    <p:extLst>
      <p:ext uri="{BB962C8B-B14F-4D97-AF65-F5344CB8AC3E}">
        <p14:creationId xmlns:p14="http://schemas.microsoft.com/office/powerpoint/2010/main" val="1911970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mybarry\Desktop\SilverCityCemet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1" y="0"/>
            <a:ext cx="1222152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78933" y="553156"/>
            <a:ext cx="9144000" cy="2153533"/>
          </a:xfrm>
        </p:spPr>
        <p:txBody>
          <a:bodyPr>
            <a:noAutofit/>
          </a:bodyPr>
          <a:lstStyle/>
          <a:p>
            <a:r>
              <a:rPr lang="en-US" sz="3200" b="1" dirty="0">
                <a:solidFill>
                  <a:srgbClr val="C00000"/>
                </a:solidFill>
                <a:latin typeface="Freehand" panose="02000606080000090004" pitchFamily="2" charset="0"/>
              </a:rPr>
              <a:t>Cemeteries should be more than places where stones lie on the ground. Cemeteries hold the stories of the people who </a:t>
            </a:r>
            <a:r>
              <a:rPr lang="en-US" sz="3200" b="1" dirty="0" smtClean="0">
                <a:solidFill>
                  <a:srgbClr val="C00000"/>
                </a:solidFill>
                <a:latin typeface="Freehand" panose="02000606080000090004" pitchFamily="2" charset="0"/>
              </a:rPr>
              <a:t>have </a:t>
            </a:r>
            <a:r>
              <a:rPr lang="en-US" sz="3200" b="1" dirty="0">
                <a:solidFill>
                  <a:srgbClr val="C00000"/>
                </a:solidFill>
                <a:latin typeface="Freehand" panose="02000606080000090004" pitchFamily="2" charset="0"/>
              </a:rPr>
              <a:t>lived in the past… people who have shaped our past. </a:t>
            </a:r>
            <a:br>
              <a:rPr lang="en-US" sz="3200" b="1" dirty="0">
                <a:solidFill>
                  <a:srgbClr val="C00000"/>
                </a:solidFill>
                <a:latin typeface="Freehand" panose="02000606080000090004" pitchFamily="2" charset="0"/>
              </a:rPr>
            </a:br>
            <a:r>
              <a:rPr lang="en-US" sz="3200" b="1" dirty="0">
                <a:solidFill>
                  <a:srgbClr val="C00000"/>
                </a:solidFill>
                <a:latin typeface="Freehand" panose="02000606080000090004" pitchFamily="2" charset="0"/>
              </a:rPr>
              <a:t>– Audrey </a:t>
            </a:r>
            <a:r>
              <a:rPr lang="en-US" sz="3200" b="1" dirty="0" err="1">
                <a:solidFill>
                  <a:srgbClr val="C00000"/>
                </a:solidFill>
                <a:latin typeface="Freehand" panose="02000606080000090004" pitchFamily="2" charset="0"/>
              </a:rPr>
              <a:t>Bierhans</a:t>
            </a:r>
            <a:endParaRPr lang="en-US" sz="3200" b="1" dirty="0">
              <a:solidFill>
                <a:srgbClr val="C00000"/>
              </a:solidFill>
              <a:latin typeface="Freehand" panose="02000606080000090004" pitchFamily="2" charset="0"/>
            </a:endParaRPr>
          </a:p>
        </p:txBody>
      </p:sp>
      <p:pic>
        <p:nvPicPr>
          <p:cNvPr id="4" name="Picture 2" descr="C:\Users\amybarry\Desktop\Logos\Utah-State-History-tex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4889" y="5329464"/>
            <a:ext cx="2139950" cy="1528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215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previews.123rf.com/images/kritchanut/kritchanut1303/kritchanut130300100/18820120-Wood-texture-background-Stock-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19" y="235974"/>
            <a:ext cx="11877368" cy="65089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63040" y="1431896"/>
            <a:ext cx="8373291" cy="2862322"/>
          </a:xfrm>
          <a:prstGeom prst="rect">
            <a:avLst/>
          </a:prstGeom>
        </p:spPr>
        <p:txBody>
          <a:bodyPr wrap="square">
            <a:spAutoFit/>
          </a:bodyPr>
          <a:lstStyle/>
          <a:p>
            <a:r>
              <a:rPr lang="en-US" sz="6000" b="1" dirty="0" smtClean="0">
                <a:latin typeface="+mj-lt"/>
              </a:rPr>
              <a:t>Lets Wrap this up with some suggestions for your city cemetery.</a:t>
            </a:r>
            <a:endParaRPr lang="en-US" sz="6000" dirty="0">
              <a:latin typeface="+mj-lt"/>
            </a:endParaRPr>
          </a:p>
        </p:txBody>
      </p:sp>
      <p:pic>
        <p:nvPicPr>
          <p:cNvPr id="4" name="Picture 4" descr="http://photos.gograph.com/thumbs/CSP/CSP522/k178225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43" y="702418"/>
            <a:ext cx="895525" cy="1079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9927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re07.deviantart.net/300a/th/pre/i/2012/059/5/6/brick_texture___44_by_agf81-d4r91h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23" y="55306"/>
            <a:ext cx="11985522" cy="68026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49384" y="477078"/>
            <a:ext cx="11142616" cy="1378226"/>
          </a:xfrm>
        </p:spPr>
        <p:txBody>
          <a:bodyPr/>
          <a:lstStyle/>
          <a:p>
            <a:r>
              <a:rPr lang="en-US" dirty="0" smtClean="0"/>
              <a:t>             </a:t>
            </a:r>
            <a:r>
              <a:rPr lang="en-US" u="sng" dirty="0" smtClean="0"/>
              <a:t>Post a Map</a:t>
            </a:r>
            <a:r>
              <a:rPr lang="en-US" dirty="0" smtClean="0"/>
              <a:t>            </a:t>
            </a:r>
            <a:r>
              <a:rPr lang="en-US" u="sng" dirty="0" smtClean="0"/>
              <a:t>Add a QR Code</a:t>
            </a:r>
            <a:endParaRPr lang="en-US" u="sng"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34489" y="1686390"/>
            <a:ext cx="3452001" cy="4602669"/>
          </a:xfrm>
          <a:ln cmpd="dbl">
            <a:solidFill>
              <a:schemeClr val="tx1"/>
            </a:solidFill>
            <a:bevel/>
          </a:ln>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365377" y="2082963"/>
            <a:ext cx="1904762" cy="1904762"/>
          </a:xfrm>
          <a:ln cmpd="thickThin">
            <a:solidFill>
              <a:schemeClr val="tx1"/>
            </a:solidFill>
          </a:ln>
        </p:spPr>
      </p:pic>
    </p:spTree>
    <p:extLst>
      <p:ext uri="{BB962C8B-B14F-4D97-AF65-F5344CB8AC3E}">
        <p14:creationId xmlns:p14="http://schemas.microsoft.com/office/powerpoint/2010/main" val="31780383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sharefaith.com/images/3/1261420165508_118/slide-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23" y="108154"/>
            <a:ext cx="11985522" cy="67150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5338" y="1611348"/>
            <a:ext cx="8811491" cy="4001095"/>
          </a:xfrm>
          <a:prstGeom prst="rect">
            <a:avLst/>
          </a:prstGeom>
          <a:noFill/>
          <a:ln>
            <a:solidFill>
              <a:srgbClr val="080808"/>
            </a:solidFill>
          </a:ln>
        </p:spPr>
        <p:txBody>
          <a:bodyPr wrap="square" rtlCol="0">
            <a:spAutoFit/>
          </a:bodyPr>
          <a:lstStyle/>
          <a:p>
            <a:pPr algn="ctr"/>
            <a:r>
              <a:rPr lang="en-US" sz="4500" dirty="0" smtClean="0">
                <a:latin typeface="+mj-lt"/>
              </a:rPr>
              <a:t>SEND AN UPDATED E-FILE OF YOUR CEMETERY “DECEASED LIST” TO</a:t>
            </a:r>
          </a:p>
          <a:p>
            <a:pPr algn="ctr"/>
            <a:r>
              <a:rPr lang="en-US" sz="5400" dirty="0" smtClean="0">
                <a:latin typeface="+mj-lt"/>
              </a:rPr>
              <a:t>AMY BARRY </a:t>
            </a:r>
            <a:r>
              <a:rPr lang="en-US" sz="5400" dirty="0" smtClean="0">
                <a:solidFill>
                  <a:srgbClr val="002060"/>
                </a:solidFill>
                <a:effectLst>
                  <a:outerShdw blurRad="38100" dist="38100" dir="2700000" algn="tl">
                    <a:srgbClr val="000000">
                      <a:alpha val="43137"/>
                    </a:srgbClr>
                  </a:outerShdw>
                </a:effectLst>
                <a:latin typeface="+mj-lt"/>
              </a:rPr>
              <a:t>amybarry</a:t>
            </a:r>
            <a:r>
              <a:rPr lang="en-US" sz="4000" dirty="0" smtClean="0">
                <a:solidFill>
                  <a:srgbClr val="002060"/>
                </a:solidFill>
                <a:effectLst>
                  <a:outerShdw blurRad="38100" dist="38100" dir="2700000" algn="tl">
                    <a:srgbClr val="000000">
                      <a:alpha val="43137"/>
                    </a:srgbClr>
                  </a:outerShdw>
                </a:effectLst>
                <a:latin typeface="+mj-lt"/>
              </a:rPr>
              <a:t>@</a:t>
            </a:r>
            <a:r>
              <a:rPr lang="en-US" sz="5400" dirty="0" smtClean="0">
                <a:solidFill>
                  <a:srgbClr val="002060"/>
                </a:solidFill>
                <a:effectLst>
                  <a:outerShdw blurRad="38100" dist="38100" dir="2700000" algn="tl">
                    <a:srgbClr val="000000">
                      <a:alpha val="43137"/>
                    </a:srgbClr>
                  </a:outerShdw>
                </a:effectLst>
                <a:latin typeface="+mj-lt"/>
              </a:rPr>
              <a:t>Utah.gov</a:t>
            </a:r>
            <a:r>
              <a:rPr lang="en-US" sz="5400" dirty="0" smtClean="0">
                <a:effectLst>
                  <a:outerShdw blurRad="38100" dist="38100" dir="2700000" algn="tl">
                    <a:srgbClr val="000000">
                      <a:alpha val="43137"/>
                    </a:srgbClr>
                  </a:outerShdw>
                </a:effectLst>
                <a:latin typeface="+mj-lt"/>
              </a:rPr>
              <a:t> </a:t>
            </a:r>
            <a:endParaRPr lang="en-US" sz="5400" dirty="0">
              <a:solidFill>
                <a:srgbClr val="080808"/>
              </a:solidFill>
              <a:latin typeface="+mj-lt"/>
            </a:endParaRPr>
          </a:p>
          <a:p>
            <a:pPr algn="ctr"/>
            <a:r>
              <a:rPr lang="en-US" sz="6500" u="sng" dirty="0" smtClean="0">
                <a:latin typeface="+mj-lt"/>
              </a:rPr>
              <a:t>EVERY YEAR</a:t>
            </a:r>
          </a:p>
          <a:p>
            <a:pPr algn="ctr"/>
            <a:r>
              <a:rPr lang="en-US" sz="4500" dirty="0" smtClean="0">
                <a:latin typeface="+mj-lt"/>
              </a:rPr>
              <a:t>I USE MEMORIAL DAY.</a:t>
            </a:r>
            <a:endParaRPr lang="en-US" sz="4500" dirty="0">
              <a:latin typeface="+mj-lt"/>
            </a:endParaRPr>
          </a:p>
        </p:txBody>
      </p:sp>
    </p:spTree>
    <p:extLst>
      <p:ext uri="{BB962C8B-B14F-4D97-AF65-F5344CB8AC3E}">
        <p14:creationId xmlns:p14="http://schemas.microsoft.com/office/powerpoint/2010/main" val="33099278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previews.123rf.com/images/kritchanut/kritchanut1303/kritchanut130300100/18820120-Wood-texture-background-Stock-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19" y="159350"/>
            <a:ext cx="11877368" cy="65855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4"/>
          <p:cNvSpPr>
            <a:spLocks noChangeArrowheads="1"/>
          </p:cNvSpPr>
          <p:nvPr/>
        </p:nvSpPr>
        <p:spPr bwMode="auto">
          <a:xfrm>
            <a:off x="498764" y="1846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5"/>
          <p:cNvSpPr>
            <a:spLocks noChangeArrowheads="1"/>
          </p:cNvSpPr>
          <p:nvPr/>
        </p:nvSpPr>
        <p:spPr bwMode="auto">
          <a:xfrm>
            <a:off x="186813" y="128572"/>
            <a:ext cx="10111732"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tabLst>
                <a:tab pos="2324100" algn="l"/>
              </a:tabLst>
              <a:defRPr>
                <a:solidFill>
                  <a:schemeClr val="tx1"/>
                </a:solidFill>
                <a:latin typeface="Arial" panose="020B0604020202020204" pitchFamily="34" charset="0"/>
              </a:defRPr>
            </a:lvl1pPr>
            <a:lvl2pPr eaLnBrk="0" fontAlgn="base" hangingPunct="0">
              <a:spcBef>
                <a:spcPct val="0"/>
              </a:spcBef>
              <a:spcAft>
                <a:spcPct val="0"/>
              </a:spcAft>
              <a:tabLst>
                <a:tab pos="2324100" algn="l"/>
              </a:tabLst>
              <a:defRPr>
                <a:solidFill>
                  <a:schemeClr val="tx1"/>
                </a:solidFill>
                <a:latin typeface="Arial" panose="020B0604020202020204" pitchFamily="34" charset="0"/>
              </a:defRPr>
            </a:lvl2pPr>
            <a:lvl3pPr eaLnBrk="0" fontAlgn="base" hangingPunct="0">
              <a:spcBef>
                <a:spcPct val="0"/>
              </a:spcBef>
              <a:spcAft>
                <a:spcPct val="0"/>
              </a:spcAft>
              <a:tabLst>
                <a:tab pos="2324100" algn="l"/>
              </a:tabLst>
              <a:defRPr>
                <a:solidFill>
                  <a:schemeClr val="tx1"/>
                </a:solidFill>
                <a:latin typeface="Arial" panose="020B0604020202020204" pitchFamily="34" charset="0"/>
              </a:defRPr>
            </a:lvl3pPr>
            <a:lvl4pPr eaLnBrk="0" fontAlgn="base" hangingPunct="0">
              <a:spcBef>
                <a:spcPct val="0"/>
              </a:spcBef>
              <a:spcAft>
                <a:spcPct val="0"/>
              </a:spcAft>
              <a:tabLst>
                <a:tab pos="2324100" algn="l"/>
              </a:tabLst>
              <a:defRPr>
                <a:solidFill>
                  <a:schemeClr val="tx1"/>
                </a:solidFill>
                <a:latin typeface="Arial" panose="020B0604020202020204" pitchFamily="34" charset="0"/>
              </a:defRPr>
            </a:lvl4pPr>
            <a:lvl5pPr eaLnBrk="0" fontAlgn="base" hangingPunct="0">
              <a:spcBef>
                <a:spcPct val="0"/>
              </a:spcBef>
              <a:spcAft>
                <a:spcPct val="0"/>
              </a:spcAft>
              <a:tabLst>
                <a:tab pos="2324100" algn="l"/>
              </a:tabLst>
              <a:defRPr>
                <a:solidFill>
                  <a:schemeClr val="tx1"/>
                </a:solidFill>
                <a:latin typeface="Arial" panose="020B0604020202020204" pitchFamily="34" charset="0"/>
              </a:defRPr>
            </a:lvl5pPr>
            <a:lvl6pPr eaLnBrk="0" fontAlgn="base" hangingPunct="0">
              <a:spcBef>
                <a:spcPct val="0"/>
              </a:spcBef>
              <a:spcAft>
                <a:spcPct val="0"/>
              </a:spcAft>
              <a:tabLst>
                <a:tab pos="2324100" algn="l"/>
              </a:tabLst>
              <a:defRPr>
                <a:solidFill>
                  <a:schemeClr val="tx1"/>
                </a:solidFill>
                <a:latin typeface="Arial" panose="020B0604020202020204" pitchFamily="34" charset="0"/>
              </a:defRPr>
            </a:lvl6pPr>
            <a:lvl7pPr eaLnBrk="0" fontAlgn="base" hangingPunct="0">
              <a:spcBef>
                <a:spcPct val="0"/>
              </a:spcBef>
              <a:spcAft>
                <a:spcPct val="0"/>
              </a:spcAft>
              <a:tabLst>
                <a:tab pos="2324100" algn="l"/>
              </a:tabLst>
              <a:defRPr>
                <a:solidFill>
                  <a:schemeClr val="tx1"/>
                </a:solidFill>
                <a:latin typeface="Arial" panose="020B0604020202020204" pitchFamily="34" charset="0"/>
              </a:defRPr>
            </a:lvl7pPr>
            <a:lvl8pPr eaLnBrk="0" fontAlgn="base" hangingPunct="0">
              <a:spcBef>
                <a:spcPct val="0"/>
              </a:spcBef>
              <a:spcAft>
                <a:spcPct val="0"/>
              </a:spcAft>
              <a:tabLst>
                <a:tab pos="2324100" algn="l"/>
              </a:tabLst>
              <a:defRPr>
                <a:solidFill>
                  <a:schemeClr val="tx1"/>
                </a:solidFill>
                <a:latin typeface="Arial" panose="020B0604020202020204" pitchFamily="34" charset="0"/>
              </a:defRPr>
            </a:lvl8pPr>
            <a:lvl9pPr eaLnBrk="0" fontAlgn="base" hangingPunct="0">
              <a:spcBef>
                <a:spcPct val="0"/>
              </a:spcBef>
              <a:spcAft>
                <a:spcPct val="0"/>
              </a:spcAft>
              <a:tabLst>
                <a:tab pos="2324100" algn="l"/>
              </a:tabLst>
              <a:defRPr>
                <a:solidFill>
                  <a:schemeClr val="tx1"/>
                </a:solidFill>
                <a:latin typeface="Arial" panose="020B0604020202020204" pitchFamily="34" charset="0"/>
              </a:defRPr>
            </a:lvl9pPr>
          </a:lstStyle>
          <a:p>
            <a:pPr marL="0" marR="0" lvl="0" indent="457200" algn="ctr" defTabSz="914400" rtl="0" eaLnBrk="0" fontAlgn="base" latinLnBrk="0" hangingPunct="0">
              <a:lnSpc>
                <a:spcPct val="100000"/>
              </a:lnSpc>
              <a:spcBef>
                <a:spcPct val="0"/>
              </a:spcBef>
              <a:spcAft>
                <a:spcPct val="0"/>
              </a:spcAft>
              <a:buClrTx/>
              <a:buSzTx/>
              <a:buFontTx/>
              <a:buNone/>
              <a:tabLst>
                <a:tab pos="2324100" algn="l"/>
              </a:tabLst>
            </a:pPr>
            <a:r>
              <a:rPr kumimoji="0" lang="en-US" altLang="en-US" sz="4700" i="0" u="sng"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POST YOUR RULES,</a:t>
            </a:r>
            <a:r>
              <a:rPr kumimoji="0" lang="en-US" altLang="en-US" sz="4700" i="0" u="sng" strike="noStrike" cap="none" normalizeH="0" dirty="0" smtClean="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4700" i="0" u="sng"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REGULATIONS AND FEES ON</a:t>
            </a:r>
            <a:r>
              <a:rPr kumimoji="0" lang="en-US" altLang="en-US" sz="4700" i="0" u="sng" strike="noStrike" cap="none" normalizeH="0" dirty="0" smtClean="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4700" i="0" u="sng"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YOUR WEBSITE </a:t>
            </a:r>
            <a:endParaRPr kumimoji="0" lang="en-US" altLang="en-US" sz="4700" i="0" u="none" strike="noStrike" cap="none" normalizeH="0" baseline="0" dirty="0" smtClean="0">
              <a:ln>
                <a:noFill/>
              </a:ln>
              <a:solidFill>
                <a:schemeClr val="tx1"/>
              </a:solidFill>
              <a:effectLst/>
              <a:latin typeface="+mj-lt"/>
            </a:endParaRPr>
          </a:p>
          <a:p>
            <a:pPr marL="0" marR="0" lvl="0" indent="457200" algn="l" defTabSz="914400" rtl="0" eaLnBrk="0" fontAlgn="base" latinLnBrk="0" hangingPunct="0">
              <a:lnSpc>
                <a:spcPct val="100000"/>
              </a:lnSpc>
              <a:spcBef>
                <a:spcPct val="0"/>
              </a:spcBef>
              <a:spcAft>
                <a:spcPct val="0"/>
              </a:spcAft>
              <a:buClrTx/>
              <a:buSzTx/>
              <a:buFontTx/>
              <a:buNone/>
              <a:tabLst>
                <a:tab pos="2324100" algn="l"/>
              </a:tabLst>
            </a:pPr>
            <a:endParaRPr lang="en-US" altLang="en-US" sz="1200" dirty="0">
              <a:latin typeface="Times New Roman" panose="02020603050405020304" pitchFamily="18"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324100" algn="l"/>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969" y="1824776"/>
            <a:ext cx="6132945" cy="4599709"/>
          </a:xfrm>
          <a:prstGeom prst="rect">
            <a:avLst/>
          </a:prstGeom>
        </p:spPr>
      </p:pic>
    </p:spTree>
    <p:extLst>
      <p:ext uri="{BB962C8B-B14F-4D97-AF65-F5344CB8AC3E}">
        <p14:creationId xmlns:p14="http://schemas.microsoft.com/office/powerpoint/2010/main" val="24338700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pre07.deviantart.net/300a/th/pre/i/2012/059/5/6/brick_texture___44_by_agf81-d4r91h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u="sng" dirty="0" smtClean="0"/>
              <a:t>Post your regulations </a:t>
            </a:r>
            <a:endParaRPr lang="en-US" u="sng"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92697" y="2286000"/>
            <a:ext cx="3017043" cy="4022725"/>
          </a:xfrm>
          <a:ln cmpd="dbl">
            <a:solidFill>
              <a:schemeClr val="tx1"/>
            </a:solidFill>
          </a:ln>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989638" y="2514402"/>
            <a:ext cx="4754562" cy="3565921"/>
          </a:xfrm>
          <a:ln cmpd="dbl">
            <a:solidFill>
              <a:schemeClr val="tx1"/>
            </a:solidFill>
          </a:ln>
        </p:spPr>
      </p:pic>
    </p:spTree>
    <p:extLst>
      <p:ext uri="{BB962C8B-B14F-4D97-AF65-F5344CB8AC3E}">
        <p14:creationId xmlns:p14="http://schemas.microsoft.com/office/powerpoint/2010/main" val="3594623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3.bp.blogspot.com/-zvJ6iAGhDQk/Typ_v8SIX1I/AAAAAAAABfM/LUtgumOxh7Q/s1600/104963_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228" y="482311"/>
            <a:ext cx="8817429" cy="605169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6405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1277" y="398583"/>
            <a:ext cx="11362860" cy="6126742"/>
          </a:xfrm>
          <a:prstGeom prst="rect">
            <a:avLst/>
          </a:prstGeom>
        </p:spPr>
        <p:txBody>
          <a:bodyPr wrap="square">
            <a:spAutoFit/>
          </a:bodyPr>
          <a:lstStyle/>
          <a:p>
            <a:pPr algn="ctr">
              <a:lnSpc>
                <a:spcPct val="107000"/>
              </a:lnSpc>
              <a:spcAft>
                <a:spcPts val="800"/>
              </a:spcAft>
            </a:pPr>
            <a:r>
              <a:rPr lang="en-US" b="1" u="sng" dirty="0">
                <a:latin typeface="Times New Roman" panose="02020603050405020304" pitchFamily="18" charset="0"/>
                <a:ea typeface="Calibri" panose="020F0502020204030204" pitchFamily="34" charset="0"/>
                <a:cs typeface="Times New Roman" panose="02020603050405020304" pitchFamily="18" charset="0"/>
              </a:rPr>
              <a:t>Cemetery To Do Check List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600" dirty="0" smtClean="0">
                <a:latin typeface="Times New Roman" panose="02020603050405020304" pitchFamily="18" charset="0"/>
                <a:ea typeface="Calibri" panose="020F0502020204030204" pitchFamily="34" charset="0"/>
                <a:cs typeface="Times New Roman" panose="02020603050405020304" pitchFamily="18" charset="0"/>
              </a:rPr>
              <a:t>Review Utah Code § 8, Cemeteries, then review it again. </a:t>
            </a:r>
            <a:endParaRPr lang="en-US" sz="1600" dirty="0" smtClean="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AutoNum type="arabicPeriod" startAt="2"/>
            </a:pPr>
            <a:r>
              <a:rPr lang="en-US" sz="1600" dirty="0" smtClean="0">
                <a:latin typeface="Times New Roman" panose="02020603050405020304" pitchFamily="18" charset="0"/>
                <a:ea typeface="Calibri" panose="020F0502020204030204" pitchFamily="34" charset="0"/>
                <a:cs typeface="Times New Roman" panose="02020603050405020304" pitchFamily="18" charset="0"/>
              </a:rPr>
              <a:t>Record </a:t>
            </a:r>
            <a:r>
              <a:rPr lang="en-US" sz="1600" dirty="0">
                <a:latin typeface="Times New Roman" panose="02020603050405020304" pitchFamily="18" charset="0"/>
                <a:ea typeface="Calibri" panose="020F0502020204030204" pitchFamily="34" charset="0"/>
                <a:cs typeface="Times New Roman" panose="02020603050405020304" pitchFamily="18" charset="0"/>
              </a:rPr>
              <a:t>Cemetery Plat showing burial lots which have been disposed of and the names of the persons owning each burial lot with y</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our County </a:t>
            </a:r>
            <a:r>
              <a:rPr lang="en-US" sz="1600" dirty="0">
                <a:latin typeface="Times New Roman" panose="02020603050405020304" pitchFamily="18" charset="0"/>
                <a:ea typeface="Calibri" panose="020F0502020204030204" pitchFamily="34" charset="0"/>
                <a:cs typeface="Times New Roman" panose="02020603050405020304" pitchFamily="18" charset="0"/>
              </a:rPr>
              <a:t>Recorder.</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600" dirty="0" smtClean="0">
                <a:latin typeface="Times New Roman" panose="02020603050405020304" pitchFamily="18" charset="0"/>
                <a:ea typeface="Calibri" panose="020F0502020204030204" pitchFamily="34" charset="0"/>
                <a:cs typeface="Times New Roman" panose="02020603050405020304" pitchFamily="18" charset="0"/>
              </a:rPr>
              <a:t>3.   Provide </a:t>
            </a:r>
            <a:r>
              <a:rPr lang="en-US" sz="1600" dirty="0">
                <a:latin typeface="Times New Roman" panose="02020603050405020304" pitchFamily="18" charset="0"/>
                <a:ea typeface="Calibri" panose="020F0502020204030204" pitchFamily="34" charset="0"/>
                <a:cs typeface="Times New Roman" panose="02020603050405020304" pitchFamily="18" charset="0"/>
              </a:rPr>
              <a:t>each purchaser a certificate of burial rights, properly executed.</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AutoNum type="arabicPeriod" startAt="4"/>
            </a:pPr>
            <a:r>
              <a:rPr lang="en-US" sz="1600" dirty="0" smtClean="0">
                <a:latin typeface="Times New Roman" panose="02020603050405020304" pitchFamily="18" charset="0"/>
                <a:ea typeface="Calibri" panose="020F0502020204030204" pitchFamily="34" charset="0"/>
                <a:cs typeface="Times New Roman" panose="02020603050405020304" pitchFamily="18" charset="0"/>
              </a:rPr>
              <a:t>No </a:t>
            </a:r>
            <a:r>
              <a:rPr lang="en-US" sz="1600" dirty="0">
                <a:latin typeface="Times New Roman" panose="02020603050405020304" pitchFamily="18" charset="0"/>
                <a:ea typeface="Calibri" panose="020F0502020204030204" pitchFamily="34" charset="0"/>
                <a:cs typeface="Times New Roman" panose="02020603050405020304" pitchFamily="18" charset="0"/>
              </a:rPr>
              <a:t>later than </a:t>
            </a:r>
            <a:r>
              <a:rPr lang="en-US" sz="1600" b="1" u="sng" dirty="0">
                <a:latin typeface="Times New Roman" panose="02020603050405020304" pitchFamily="18" charset="0"/>
                <a:ea typeface="Calibri" panose="020F0502020204030204" pitchFamily="34" charset="0"/>
                <a:cs typeface="Times New Roman" panose="02020603050405020304" pitchFamily="18" charset="0"/>
              </a:rPr>
              <a:t>January 1</a:t>
            </a:r>
            <a:r>
              <a:rPr lang="en-US" sz="1600" dirty="0">
                <a:latin typeface="Times New Roman" panose="02020603050405020304" pitchFamily="18" charset="0"/>
                <a:ea typeface="Calibri" panose="020F0502020204030204" pitchFamily="34" charset="0"/>
                <a:cs typeface="Times New Roman" panose="02020603050405020304" pitchFamily="18" charset="0"/>
              </a:rPr>
              <a:t> and no later than </a:t>
            </a:r>
            <a:r>
              <a:rPr lang="en-US" sz="1600" b="1" u="sng" dirty="0">
                <a:latin typeface="Times New Roman" panose="02020603050405020304" pitchFamily="18" charset="0"/>
                <a:ea typeface="Calibri" panose="020F0502020204030204" pitchFamily="34" charset="0"/>
                <a:cs typeface="Times New Roman" panose="02020603050405020304" pitchFamily="18" charset="0"/>
              </a:rPr>
              <a:t>July 1,</a:t>
            </a:r>
            <a:r>
              <a:rPr lang="en-US" sz="1600" dirty="0">
                <a:latin typeface="Times New Roman" panose="02020603050405020304" pitchFamily="18" charset="0"/>
                <a:ea typeface="Calibri" panose="020F0502020204030204" pitchFamily="34" charset="0"/>
                <a:cs typeface="Times New Roman" panose="02020603050405020304" pitchFamily="18" charset="0"/>
              </a:rPr>
              <a:t> file with the County Recorder a transcript, duly certified, of evidence of burial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rights </a:t>
            </a:r>
            <a:r>
              <a:rPr lang="en-US" sz="1600" dirty="0">
                <a:latin typeface="Times New Roman" panose="02020603050405020304" pitchFamily="18" charset="0"/>
                <a:ea typeface="Calibri" panose="020F0502020204030204" pitchFamily="34" charset="0"/>
                <a:cs typeface="Times New Roman" panose="02020603050405020304" pitchFamily="18" charset="0"/>
              </a:rPr>
              <a:t>issued during the preceding six months.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AutoNum type="arabicPeriod" startAt="5"/>
            </a:pPr>
            <a:r>
              <a:rPr lang="en-US" sz="1600" dirty="0" smtClean="0">
                <a:latin typeface="Times New Roman" panose="02020603050405020304" pitchFamily="18" charset="0"/>
                <a:ea typeface="Calibri" panose="020F0502020204030204" pitchFamily="34" charset="0"/>
                <a:cs typeface="Times New Roman" panose="02020603050405020304" pitchFamily="18" charset="0"/>
              </a:rPr>
              <a:t>Adopt </a:t>
            </a:r>
            <a:r>
              <a:rPr lang="en-US" sz="1600" dirty="0">
                <a:latin typeface="Times New Roman" panose="02020603050405020304" pitchFamily="18" charset="0"/>
                <a:ea typeface="Calibri" panose="020F0502020204030204" pitchFamily="34" charset="0"/>
                <a:cs typeface="Times New Roman" panose="02020603050405020304" pitchFamily="18" charset="0"/>
              </a:rPr>
              <a:t>Policies and Procedures including prices, regulation of headstones, care of headstones, and regulation of flowers, shrubs and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so forth.</a:t>
            </a:r>
            <a:endParaRPr lang="en-US" sz="1600" dirty="0" smtClean="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600" dirty="0" smtClean="0">
                <a:latin typeface="Calibri" panose="020F0502020204030204" pitchFamily="34" charset="0"/>
                <a:ea typeface="Calibri" panose="020F0502020204030204" pitchFamily="34" charset="0"/>
                <a:cs typeface="Times New Roman" panose="02020603050405020304" pitchFamily="18" charset="0"/>
              </a:rPr>
              <a:t>6.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Establish </a:t>
            </a:r>
            <a:r>
              <a:rPr lang="en-US" sz="1600" dirty="0">
                <a:latin typeface="Times New Roman" panose="02020603050405020304" pitchFamily="18" charset="0"/>
                <a:ea typeface="Calibri" panose="020F0502020204030204" pitchFamily="34" charset="0"/>
                <a:cs typeface="Times New Roman" panose="02020603050405020304" pitchFamily="18" charset="0"/>
              </a:rPr>
              <a:t>a record keeping system including a secure backup of these records that is regularly updated.</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AutoNum type="arabicPeriod" startAt="7"/>
            </a:pPr>
            <a:r>
              <a:rPr lang="en-US" sz="1600" dirty="0" smtClean="0">
                <a:latin typeface="Times New Roman" panose="02020603050405020304" pitchFamily="18" charset="0"/>
                <a:ea typeface="Calibri" panose="020F0502020204030204" pitchFamily="34" charset="0"/>
                <a:cs typeface="Times New Roman" panose="02020603050405020304" pitchFamily="18" charset="0"/>
              </a:rPr>
              <a:t>Comply </a:t>
            </a:r>
            <a:r>
              <a:rPr lang="en-US" sz="1600" dirty="0">
                <a:latin typeface="Times New Roman" panose="02020603050405020304" pitchFamily="18" charset="0"/>
                <a:ea typeface="Calibri" panose="020F0502020204030204" pitchFamily="34" charset="0"/>
                <a:cs typeface="Times New Roman" panose="02020603050405020304" pitchFamily="18" charset="0"/>
              </a:rPr>
              <a:t>with Administrate Rule 436 and provide to your county Vital Records Office a </a:t>
            </a:r>
            <a:r>
              <a:rPr lang="en-US" sz="1600" b="1" u="sng" dirty="0">
                <a:latin typeface="Times New Roman" panose="02020603050405020304" pitchFamily="18" charset="0"/>
                <a:ea typeface="Calibri" panose="020F0502020204030204" pitchFamily="34" charset="0"/>
                <a:cs typeface="Times New Roman" panose="02020603050405020304" pitchFamily="18" charset="0"/>
              </a:rPr>
              <a:t>monthly</a:t>
            </a:r>
            <a:r>
              <a:rPr lang="en-US" sz="1600" dirty="0">
                <a:latin typeface="Times New Roman" panose="02020603050405020304" pitchFamily="18" charset="0"/>
                <a:ea typeface="Calibri" panose="020F0502020204030204" pitchFamily="34" charset="0"/>
                <a:cs typeface="Times New Roman" panose="02020603050405020304" pitchFamily="18" charset="0"/>
              </a:rPr>
              <a:t> list of all burial and other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dispositions </a:t>
            </a:r>
            <a:r>
              <a:rPr lang="en-US" sz="1600" dirty="0">
                <a:latin typeface="Times New Roman" panose="02020603050405020304" pitchFamily="18" charset="0"/>
                <a:ea typeface="Calibri" panose="020F0502020204030204" pitchFamily="34" charset="0"/>
                <a:cs typeface="Times New Roman" panose="02020603050405020304" pitchFamily="18" charset="0"/>
              </a:rPr>
              <a:t>in your cemetery.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AutoNum type="arabicPeriod" startAt="8"/>
            </a:pPr>
            <a:r>
              <a:rPr lang="en-US" sz="1600" dirty="0" smtClean="0">
                <a:latin typeface="Times New Roman" panose="02020603050405020304" pitchFamily="18" charset="0"/>
                <a:ea typeface="Calibri" panose="020F0502020204030204" pitchFamily="34" charset="0"/>
                <a:cs typeface="Times New Roman" panose="02020603050405020304" pitchFamily="18" charset="0"/>
              </a:rPr>
              <a:t>Comply </a:t>
            </a:r>
            <a:r>
              <a:rPr lang="en-US" sz="1600" dirty="0">
                <a:latin typeface="Times New Roman" panose="02020603050405020304" pitchFamily="18" charset="0"/>
                <a:ea typeface="Calibri" panose="020F0502020204030204" pitchFamily="34" charset="0"/>
                <a:cs typeface="Times New Roman" panose="02020603050405020304" pitchFamily="18" charset="0"/>
              </a:rPr>
              <a:t>with Utah Code 9.8.203 and submitting </a:t>
            </a:r>
            <a:r>
              <a:rPr lang="en-US" sz="1600" b="1" u="sng" dirty="0">
                <a:latin typeface="Times New Roman" panose="02020603050405020304" pitchFamily="18" charset="0"/>
                <a:ea typeface="Calibri" panose="020F0502020204030204" pitchFamily="34" charset="0"/>
                <a:cs typeface="Times New Roman" panose="02020603050405020304" pitchFamily="18" charset="0"/>
              </a:rPr>
              <a:t>annually</a:t>
            </a:r>
            <a:r>
              <a:rPr lang="en-US" sz="1600" dirty="0">
                <a:latin typeface="Times New Roman" panose="02020603050405020304" pitchFamily="18" charset="0"/>
                <a:ea typeface="Calibri" panose="020F0502020204030204" pitchFamily="34" charset="0"/>
                <a:cs typeface="Times New Roman" panose="02020603050405020304" pitchFamily="18" charset="0"/>
              </a:rPr>
              <a:t> to Utah Division of State History, a list of burials including, grave location,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deceased name.</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37777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previews.123rf.com/images/kritchanut/kritchanut1303/kritchanut130300100/18820120-Wood-texture-background-Stock-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19" y="159350"/>
            <a:ext cx="11877368" cy="65855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63040" y="1196593"/>
            <a:ext cx="7850777" cy="5016758"/>
          </a:xfrm>
          <a:prstGeom prst="rect">
            <a:avLst/>
          </a:prstGeom>
        </p:spPr>
        <p:txBody>
          <a:bodyPr wrap="square">
            <a:spAutoFit/>
          </a:bodyPr>
          <a:lstStyle/>
          <a:p>
            <a:r>
              <a:rPr lang="en-US" sz="4500" b="1" dirty="0" smtClean="0"/>
              <a:t>SAY HELLO TO:</a:t>
            </a:r>
          </a:p>
          <a:p>
            <a:r>
              <a:rPr lang="en-US" sz="4700" b="1" dirty="0" smtClean="0"/>
              <a:t>Laura </a:t>
            </a:r>
            <a:r>
              <a:rPr lang="en-US" sz="4700" b="1" dirty="0" err="1" smtClean="0"/>
              <a:t>Broomhead</a:t>
            </a:r>
            <a:r>
              <a:rPr lang="en-US" sz="4700" b="1" dirty="0" smtClean="0"/>
              <a:t> </a:t>
            </a:r>
            <a:r>
              <a:rPr lang="en-US" sz="4700" b="1" dirty="0" err="1" smtClean="0"/>
              <a:t>Procunier</a:t>
            </a:r>
            <a:endParaRPr lang="en-US" sz="4700" b="1" dirty="0" smtClean="0"/>
          </a:p>
          <a:p>
            <a:r>
              <a:rPr lang="en-US" sz="4700" b="1" dirty="0" smtClean="0"/>
              <a:t>Funeral </a:t>
            </a:r>
            <a:r>
              <a:rPr lang="en-US" sz="4700" b="1" dirty="0"/>
              <a:t>Director/ Manager </a:t>
            </a:r>
            <a:endParaRPr lang="en-US" sz="4700" dirty="0"/>
          </a:p>
          <a:p>
            <a:r>
              <a:rPr lang="en-US" sz="4700" b="1" dirty="0" err="1"/>
              <a:t>Broomhead</a:t>
            </a:r>
            <a:r>
              <a:rPr lang="en-US" sz="4700" b="1" dirty="0"/>
              <a:t> Funeral </a:t>
            </a:r>
            <a:r>
              <a:rPr lang="en-US" sz="4700" b="1" dirty="0" smtClean="0"/>
              <a:t>Home</a:t>
            </a:r>
          </a:p>
          <a:p>
            <a:endParaRPr lang="en-US" sz="4500" b="1" dirty="0"/>
          </a:p>
          <a:p>
            <a:endParaRPr lang="en-US" sz="4500" b="1" dirty="0" smtClean="0"/>
          </a:p>
          <a:p>
            <a:endParaRPr lang="en-US" sz="4500" b="1" dirty="0" smtClean="0"/>
          </a:p>
        </p:txBody>
      </p:sp>
    </p:spTree>
    <p:extLst>
      <p:ext uri="{BB962C8B-B14F-4D97-AF65-F5344CB8AC3E}">
        <p14:creationId xmlns:p14="http://schemas.microsoft.com/office/powerpoint/2010/main" val="8823015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2">
                    <a:lumMod val="50000"/>
                  </a:schemeClr>
                </a:solidFill>
                <a:latin typeface="MS PMincho" panose="02020600040205080304" pitchFamily="18" charset="-128"/>
                <a:ea typeface="MS PMincho" panose="02020600040205080304" pitchFamily="18" charset="-128"/>
              </a:rPr>
              <a:t>Funeral Directors &amp; Municipal Cemeteries</a:t>
            </a:r>
            <a:endParaRPr lang="en-US" dirty="0">
              <a:solidFill>
                <a:schemeClr val="tx2">
                  <a:lumMod val="50000"/>
                </a:schemeClr>
              </a:solidFill>
              <a:latin typeface="MS PMincho" panose="02020600040205080304" pitchFamily="18" charset="-128"/>
              <a:ea typeface="MS PMincho" panose="02020600040205080304" pitchFamily="18" charset="-128"/>
            </a:endParaRPr>
          </a:p>
        </p:txBody>
      </p:sp>
      <p:sp>
        <p:nvSpPr>
          <p:cNvPr id="3" name="Subtitle 2"/>
          <p:cNvSpPr>
            <a:spLocks noGrp="1"/>
          </p:cNvSpPr>
          <p:nvPr>
            <p:ph type="subTitle" idx="1"/>
          </p:nvPr>
        </p:nvSpPr>
        <p:spPr>
          <a:xfrm>
            <a:off x="2209800" y="4495800"/>
            <a:ext cx="6461760" cy="1066800"/>
          </a:xfrm>
        </p:spPr>
        <p:txBody>
          <a:bodyPr/>
          <a:lstStyle/>
          <a:p>
            <a:pPr algn="ctr"/>
            <a:r>
              <a:rPr lang="en-US" dirty="0" smtClean="0">
                <a:latin typeface="MS PMincho" panose="02020600040205080304" pitchFamily="18" charset="-128"/>
                <a:ea typeface="MS PMincho" panose="02020600040205080304" pitchFamily="18" charset="-128"/>
              </a:rPr>
              <a:t>By Laura Procunier</a:t>
            </a:r>
            <a:endParaRPr lang="en-US" dirty="0">
              <a:latin typeface="MS PMincho" panose="02020600040205080304" pitchFamily="18" charset="-128"/>
              <a:ea typeface="MS PMincho" panose="02020600040205080304" pitchFamily="18" charset="-128"/>
            </a:endParaRPr>
          </a:p>
        </p:txBody>
      </p:sp>
    </p:spTree>
    <p:extLst>
      <p:ext uri="{BB962C8B-B14F-4D97-AF65-F5344CB8AC3E}">
        <p14:creationId xmlns:p14="http://schemas.microsoft.com/office/powerpoint/2010/main" val="14310988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solidFill>
                  <a:schemeClr val="tx2">
                    <a:lumMod val="75000"/>
                  </a:schemeClr>
                </a:solidFill>
                <a:latin typeface="MS PMincho" panose="02020600040205080304" pitchFamily="18" charset="-128"/>
                <a:ea typeface="MS PMincho" panose="02020600040205080304" pitchFamily="18" charset="-128"/>
              </a:rPr>
              <a:t>The importance of the job</a:t>
            </a:r>
          </a:p>
        </p:txBody>
      </p:sp>
      <p:sp>
        <p:nvSpPr>
          <p:cNvPr id="3" name="Content Placeholder 2"/>
          <p:cNvSpPr>
            <a:spLocks noGrp="1"/>
          </p:cNvSpPr>
          <p:nvPr>
            <p:ph idx="1"/>
          </p:nvPr>
        </p:nvSpPr>
        <p:spPr/>
        <p:txBody>
          <a:bodyPr/>
          <a:lstStyle/>
          <a:p>
            <a:r>
              <a:rPr lang="en-US" dirty="0" smtClean="0">
                <a:latin typeface="MS PMincho" panose="02020600040205080304" pitchFamily="18" charset="-128"/>
                <a:ea typeface="MS PMincho" panose="02020600040205080304" pitchFamily="18" charset="-128"/>
              </a:rPr>
              <a:t>We each preform very important jobs. They are one of the most memorable events that happen in a person’s life.</a:t>
            </a:r>
          </a:p>
          <a:p>
            <a:endParaRPr lang="en-US" dirty="0" smtClean="0">
              <a:latin typeface="MS PMincho" panose="02020600040205080304" pitchFamily="18" charset="-128"/>
              <a:ea typeface="MS PMincho" panose="02020600040205080304" pitchFamily="18" charset="-128"/>
            </a:endParaRPr>
          </a:p>
          <a:p>
            <a:r>
              <a:rPr lang="en-US" dirty="0" smtClean="0">
                <a:solidFill>
                  <a:srgbClr val="C00000"/>
                </a:solidFill>
                <a:latin typeface="MS PMincho" panose="02020600040205080304" pitchFamily="18" charset="-128"/>
                <a:ea typeface="MS PMincho" panose="02020600040205080304" pitchFamily="18" charset="-128"/>
              </a:rPr>
              <a:t>*Key: Honesty in the best policy. If there is an error, no matter how tough the situation, you must be honest with a family.</a:t>
            </a:r>
          </a:p>
          <a:p>
            <a:endParaRPr lang="en-US" dirty="0" smtClean="0">
              <a:solidFill>
                <a:srgbClr val="C00000"/>
              </a:solidFill>
              <a:latin typeface="MS PMincho" panose="02020600040205080304" pitchFamily="18" charset="-128"/>
              <a:ea typeface="MS PMincho" panose="02020600040205080304" pitchFamily="18" charset="-128"/>
            </a:endParaRPr>
          </a:p>
          <a:p>
            <a:r>
              <a:rPr lang="en-US" dirty="0" smtClean="0">
                <a:solidFill>
                  <a:schemeClr val="tx2">
                    <a:lumMod val="50000"/>
                  </a:schemeClr>
                </a:solidFill>
                <a:latin typeface="MS PMincho" panose="02020600040205080304" pitchFamily="18" charset="-128"/>
                <a:ea typeface="MS PMincho" panose="02020600040205080304" pitchFamily="18" charset="-128"/>
              </a:rPr>
              <a:t>It is important and helpful that funeral directors can call and work well with each of you and vice versa.</a:t>
            </a:r>
          </a:p>
          <a:p>
            <a:endParaRPr lang="en-US" dirty="0">
              <a:solidFill>
                <a:schemeClr val="tx2">
                  <a:lumMod val="50000"/>
                </a:schemeClr>
              </a:solidFill>
              <a:latin typeface="MS PMincho" panose="02020600040205080304" pitchFamily="18" charset="-128"/>
              <a:ea typeface="MS PMincho" panose="02020600040205080304" pitchFamily="18" charset="-128"/>
            </a:endParaRPr>
          </a:p>
          <a:p>
            <a:r>
              <a:rPr lang="en-US" dirty="0" smtClean="0">
                <a:solidFill>
                  <a:srgbClr val="C00000"/>
                </a:solidFill>
                <a:latin typeface="MS PMincho" panose="02020600040205080304" pitchFamily="18" charset="-128"/>
                <a:ea typeface="MS PMincho" panose="02020600040205080304" pitchFamily="18" charset="-128"/>
              </a:rPr>
              <a:t>Ex: Holiday hours, days off, days of cemetery closures, etc.</a:t>
            </a:r>
            <a:endParaRPr lang="en-US" dirty="0">
              <a:solidFill>
                <a:srgbClr val="C00000"/>
              </a:solidFill>
              <a:latin typeface="MS PMincho" panose="02020600040205080304" pitchFamily="18" charset="-128"/>
              <a:ea typeface="MS PMincho" panose="02020600040205080304" pitchFamily="18" charset="-128"/>
            </a:endParaRPr>
          </a:p>
        </p:txBody>
      </p:sp>
    </p:spTree>
    <p:extLst>
      <p:ext uri="{BB962C8B-B14F-4D97-AF65-F5344CB8AC3E}">
        <p14:creationId xmlns:p14="http://schemas.microsoft.com/office/powerpoint/2010/main" val="2923113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50000"/>
                  </a:schemeClr>
                </a:solidFill>
                <a:latin typeface="MS PMincho" panose="02020600040205080304" pitchFamily="18" charset="-128"/>
                <a:ea typeface="MS PMincho" panose="02020600040205080304" pitchFamily="18" charset="-128"/>
              </a:rPr>
              <a:t>Community</a:t>
            </a:r>
            <a:endParaRPr lang="en-US" dirty="0">
              <a:solidFill>
                <a:schemeClr val="tx2">
                  <a:lumMod val="50000"/>
                </a:schemeClr>
              </a:solidFill>
              <a:latin typeface="MS PMincho" panose="02020600040205080304" pitchFamily="18" charset="-128"/>
              <a:ea typeface="MS PMincho" panose="02020600040205080304" pitchFamily="18" charset="-128"/>
            </a:endParaRPr>
          </a:p>
        </p:txBody>
      </p:sp>
      <p:sp>
        <p:nvSpPr>
          <p:cNvPr id="3" name="Content Placeholder 2"/>
          <p:cNvSpPr>
            <a:spLocks noGrp="1"/>
          </p:cNvSpPr>
          <p:nvPr>
            <p:ph idx="1"/>
          </p:nvPr>
        </p:nvSpPr>
        <p:spPr/>
        <p:txBody>
          <a:bodyPr>
            <a:normAutofit/>
          </a:bodyPr>
          <a:lstStyle/>
          <a:p>
            <a:r>
              <a:rPr lang="en-US" dirty="0" smtClean="0">
                <a:solidFill>
                  <a:schemeClr val="tx2">
                    <a:lumMod val="50000"/>
                  </a:schemeClr>
                </a:solidFill>
                <a:latin typeface="MS PMincho" panose="02020600040205080304" pitchFamily="18" charset="-128"/>
                <a:ea typeface="MS PMincho" panose="02020600040205080304" pitchFamily="18" charset="-128"/>
              </a:rPr>
              <a:t>City cemeteries are important to communities. It provides an open green space, a sacred place/park for families and they are peaceful. </a:t>
            </a:r>
          </a:p>
          <a:p>
            <a:endParaRPr lang="en-US" dirty="0" smtClean="0">
              <a:solidFill>
                <a:schemeClr val="tx2">
                  <a:lumMod val="50000"/>
                </a:schemeClr>
              </a:solidFill>
              <a:latin typeface="MS PMincho" panose="02020600040205080304" pitchFamily="18" charset="-128"/>
              <a:ea typeface="MS PMincho" panose="02020600040205080304" pitchFamily="18" charset="-128"/>
            </a:endParaRPr>
          </a:p>
          <a:p>
            <a:r>
              <a:rPr lang="en-US" dirty="0" smtClean="0">
                <a:solidFill>
                  <a:schemeClr val="tx2">
                    <a:lumMod val="50000"/>
                  </a:schemeClr>
                </a:solidFill>
                <a:latin typeface="MS PMincho" panose="02020600040205080304" pitchFamily="18" charset="-128"/>
                <a:ea typeface="MS PMincho" panose="02020600040205080304" pitchFamily="18" charset="-128"/>
              </a:rPr>
              <a:t>Families like to have loved ones buried close to them.</a:t>
            </a:r>
          </a:p>
          <a:p>
            <a:endParaRPr lang="en-US" dirty="0" smtClean="0">
              <a:solidFill>
                <a:schemeClr val="tx2">
                  <a:lumMod val="50000"/>
                </a:schemeClr>
              </a:solidFill>
              <a:latin typeface="MS PMincho" panose="02020600040205080304" pitchFamily="18" charset="-128"/>
              <a:ea typeface="MS PMincho" panose="02020600040205080304" pitchFamily="18" charset="-128"/>
            </a:endParaRPr>
          </a:p>
          <a:p>
            <a:r>
              <a:rPr lang="en-US" dirty="0" smtClean="0">
                <a:solidFill>
                  <a:schemeClr val="tx2">
                    <a:lumMod val="50000"/>
                  </a:schemeClr>
                </a:solidFill>
                <a:latin typeface="MS PMincho" panose="02020600040205080304" pitchFamily="18" charset="-128"/>
                <a:ea typeface="MS PMincho" panose="02020600040205080304" pitchFamily="18" charset="-128"/>
              </a:rPr>
              <a:t>Families like that a community has a cemetery to meet those needs, because of that, a city will become more established.</a:t>
            </a:r>
          </a:p>
          <a:p>
            <a:endParaRPr lang="en-US" dirty="0" smtClean="0">
              <a:solidFill>
                <a:schemeClr val="tx2">
                  <a:lumMod val="50000"/>
                </a:schemeClr>
              </a:solidFill>
              <a:latin typeface="MS PMincho" panose="02020600040205080304" pitchFamily="18" charset="-128"/>
              <a:ea typeface="MS PMincho" panose="02020600040205080304" pitchFamily="18" charset="-128"/>
            </a:endParaRPr>
          </a:p>
          <a:p>
            <a:r>
              <a:rPr lang="en-US" dirty="0" smtClean="0">
                <a:solidFill>
                  <a:schemeClr val="tx2">
                    <a:lumMod val="50000"/>
                  </a:schemeClr>
                </a:solidFill>
                <a:latin typeface="MS PMincho" panose="02020600040205080304" pitchFamily="18" charset="-128"/>
                <a:ea typeface="MS PMincho" panose="02020600040205080304" pitchFamily="18" charset="-128"/>
              </a:rPr>
              <a:t>It is important for cemeteries to find ways to grow to meet the demands of city population. Also, adapt to cremation increase.</a:t>
            </a:r>
          </a:p>
        </p:txBody>
      </p:sp>
    </p:spTree>
    <p:extLst>
      <p:ext uri="{BB962C8B-B14F-4D97-AF65-F5344CB8AC3E}">
        <p14:creationId xmlns:p14="http://schemas.microsoft.com/office/powerpoint/2010/main" val="21608219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50000"/>
                  </a:schemeClr>
                </a:solidFill>
                <a:latin typeface="MS PMincho" panose="02020600040205080304" pitchFamily="18" charset="-128"/>
                <a:ea typeface="MS PMincho" panose="02020600040205080304" pitchFamily="18" charset="-128"/>
              </a:rPr>
              <a:t>Plans for disaster</a:t>
            </a:r>
            <a:endParaRPr lang="en-US" dirty="0">
              <a:solidFill>
                <a:schemeClr val="tx2">
                  <a:lumMod val="50000"/>
                </a:schemeClr>
              </a:solidFill>
              <a:latin typeface="MS PMincho" panose="02020600040205080304" pitchFamily="18" charset="-128"/>
              <a:ea typeface="MS PMincho" panose="02020600040205080304" pitchFamily="18" charset="-128"/>
            </a:endParaRPr>
          </a:p>
        </p:txBody>
      </p:sp>
      <p:sp>
        <p:nvSpPr>
          <p:cNvPr id="3" name="Content Placeholder 2"/>
          <p:cNvSpPr>
            <a:spLocks noGrp="1"/>
          </p:cNvSpPr>
          <p:nvPr>
            <p:ph idx="1"/>
          </p:nvPr>
        </p:nvSpPr>
        <p:spPr/>
        <p:txBody>
          <a:bodyPr>
            <a:normAutofit/>
          </a:bodyPr>
          <a:lstStyle/>
          <a:p>
            <a:r>
              <a:rPr lang="en-US" dirty="0" smtClean="0">
                <a:solidFill>
                  <a:schemeClr val="tx2">
                    <a:lumMod val="50000"/>
                  </a:schemeClr>
                </a:solidFill>
                <a:latin typeface="MS PMincho" panose="02020600040205080304" pitchFamily="18" charset="-128"/>
                <a:ea typeface="MS PMincho" panose="02020600040205080304" pitchFamily="18" charset="-128"/>
              </a:rPr>
              <a:t>Within the city disaster plans needs to be a small section on how to handle cemeteries and each scenario. </a:t>
            </a:r>
          </a:p>
          <a:p>
            <a:endParaRPr lang="en-US" dirty="0" smtClean="0">
              <a:solidFill>
                <a:schemeClr val="tx2">
                  <a:lumMod val="50000"/>
                </a:schemeClr>
              </a:solidFill>
              <a:latin typeface="MS PMincho" panose="02020600040205080304" pitchFamily="18" charset="-128"/>
              <a:ea typeface="MS PMincho" panose="02020600040205080304" pitchFamily="18" charset="-128"/>
            </a:endParaRPr>
          </a:p>
          <a:p>
            <a:r>
              <a:rPr lang="en-US" dirty="0" smtClean="0">
                <a:solidFill>
                  <a:schemeClr val="tx2">
                    <a:lumMod val="50000"/>
                  </a:schemeClr>
                </a:solidFill>
                <a:latin typeface="MS PMincho" panose="02020600040205080304" pitchFamily="18" charset="-128"/>
                <a:ea typeface="MS PMincho" panose="02020600040205080304" pitchFamily="18" charset="-128"/>
              </a:rPr>
              <a:t>If a pandemic hits an are 30% of employees (8 employees lose 2.5) will be lost/effected. Can you handle a full years case load in one month?</a:t>
            </a:r>
          </a:p>
          <a:p>
            <a:endParaRPr lang="en-US" dirty="0" smtClean="0">
              <a:solidFill>
                <a:schemeClr val="tx2">
                  <a:lumMod val="50000"/>
                </a:schemeClr>
              </a:solidFill>
              <a:latin typeface="MS PMincho" panose="02020600040205080304" pitchFamily="18" charset="-128"/>
              <a:ea typeface="MS PMincho" panose="02020600040205080304" pitchFamily="18" charset="-128"/>
            </a:endParaRPr>
          </a:p>
          <a:p>
            <a:r>
              <a:rPr lang="en-US" dirty="0" smtClean="0">
                <a:solidFill>
                  <a:schemeClr val="tx2">
                    <a:lumMod val="50000"/>
                  </a:schemeClr>
                </a:solidFill>
                <a:latin typeface="MS PMincho" panose="02020600040205080304" pitchFamily="18" charset="-128"/>
                <a:ea typeface="MS PMincho" panose="02020600040205080304" pitchFamily="18" charset="-128"/>
              </a:rPr>
              <a:t>If a disaster up roots a cemetery (flooding, earthquake, etc.) caskets, vaults, urns, bodies, etc. need to be re-identified. Do you have the tools to assist?</a:t>
            </a:r>
          </a:p>
          <a:p>
            <a:endParaRPr lang="en-US" dirty="0" smtClean="0">
              <a:solidFill>
                <a:schemeClr val="tx2">
                  <a:lumMod val="50000"/>
                </a:schemeClr>
              </a:solidFill>
              <a:latin typeface="MS PMincho" panose="02020600040205080304" pitchFamily="18" charset="-128"/>
              <a:ea typeface="MS PMincho" panose="02020600040205080304" pitchFamily="18" charset="-128"/>
            </a:endParaRPr>
          </a:p>
          <a:p>
            <a:r>
              <a:rPr lang="en-US" dirty="0" smtClean="0">
                <a:solidFill>
                  <a:schemeClr val="tx2">
                    <a:lumMod val="50000"/>
                  </a:schemeClr>
                </a:solidFill>
                <a:latin typeface="MS PMincho" panose="02020600040205080304" pitchFamily="18" charset="-128"/>
                <a:ea typeface="MS PMincho" panose="02020600040205080304" pitchFamily="18" charset="-128"/>
              </a:rPr>
              <a:t>Note: State Medical Examiner would be in charge of overseeing the operation. It would be our jobs to help assist.</a:t>
            </a:r>
            <a:endParaRPr lang="en-US" dirty="0">
              <a:solidFill>
                <a:schemeClr val="tx2">
                  <a:lumMod val="50000"/>
                </a:schemeClr>
              </a:solidFill>
              <a:latin typeface="MS PMincho" panose="02020600040205080304" pitchFamily="18" charset="-128"/>
              <a:ea typeface="MS PMincho" panose="02020600040205080304" pitchFamily="18" charset="-128"/>
            </a:endParaRPr>
          </a:p>
        </p:txBody>
      </p:sp>
    </p:spTree>
    <p:extLst>
      <p:ext uri="{BB962C8B-B14F-4D97-AF65-F5344CB8AC3E}">
        <p14:creationId xmlns:p14="http://schemas.microsoft.com/office/powerpoint/2010/main" val="4286895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50000"/>
                  </a:schemeClr>
                </a:solidFill>
                <a:latin typeface="MS PMincho" panose="02020600040205080304" pitchFamily="18" charset="-128"/>
                <a:ea typeface="MS PMincho" panose="02020600040205080304" pitchFamily="18" charset="-128"/>
              </a:rPr>
              <a:t>UFDA (Utah Funeral Directors Association)</a:t>
            </a:r>
            <a:endParaRPr lang="en-US" dirty="0">
              <a:solidFill>
                <a:schemeClr val="tx2">
                  <a:lumMod val="50000"/>
                </a:schemeClr>
              </a:solidFill>
              <a:latin typeface="MS PMincho" panose="02020600040205080304" pitchFamily="18" charset="-128"/>
              <a:ea typeface="MS PMincho" panose="02020600040205080304" pitchFamily="18" charset="-128"/>
            </a:endParaRPr>
          </a:p>
        </p:txBody>
      </p:sp>
      <p:sp>
        <p:nvSpPr>
          <p:cNvPr id="3" name="Content Placeholder 2"/>
          <p:cNvSpPr>
            <a:spLocks noGrp="1"/>
          </p:cNvSpPr>
          <p:nvPr>
            <p:ph idx="1"/>
          </p:nvPr>
        </p:nvSpPr>
        <p:spPr/>
        <p:txBody>
          <a:bodyPr/>
          <a:lstStyle/>
          <a:p>
            <a:r>
              <a:rPr lang="en-US" dirty="0" smtClean="0">
                <a:solidFill>
                  <a:schemeClr val="tx2">
                    <a:lumMod val="50000"/>
                  </a:schemeClr>
                </a:solidFill>
                <a:latin typeface="MS PMincho" panose="02020600040205080304" pitchFamily="18" charset="-128"/>
                <a:ea typeface="MS PMincho" panose="02020600040205080304" pitchFamily="18" charset="-128"/>
              </a:rPr>
              <a:t>Within the State of Utah there is a funeral directors association. It is a good way to communicate with 90% of the funeral directors in the state.</a:t>
            </a:r>
          </a:p>
          <a:p>
            <a:endParaRPr lang="en-US" dirty="0" smtClean="0">
              <a:solidFill>
                <a:schemeClr val="tx2">
                  <a:lumMod val="50000"/>
                </a:schemeClr>
              </a:solidFill>
              <a:latin typeface="MS PMincho" panose="02020600040205080304" pitchFamily="18" charset="-128"/>
              <a:ea typeface="MS PMincho" panose="02020600040205080304" pitchFamily="18" charset="-128"/>
            </a:endParaRPr>
          </a:p>
          <a:p>
            <a:r>
              <a:rPr lang="en-US" dirty="0" smtClean="0">
                <a:solidFill>
                  <a:schemeClr val="tx2">
                    <a:lumMod val="50000"/>
                  </a:schemeClr>
                </a:solidFill>
                <a:latin typeface="MS PMincho" panose="02020600040205080304" pitchFamily="18" charset="-128"/>
                <a:ea typeface="MS PMincho" panose="02020600040205080304" pitchFamily="18" charset="-128"/>
              </a:rPr>
              <a:t>You can contact them via </a:t>
            </a:r>
            <a:r>
              <a:rPr lang="en-US" dirty="0" smtClean="0">
                <a:solidFill>
                  <a:srgbClr val="00B0F0"/>
                </a:solidFill>
                <a:latin typeface="MS PMincho" panose="02020600040205080304" pitchFamily="18" charset="-128"/>
                <a:ea typeface="MS PMincho" panose="02020600040205080304" pitchFamily="18" charset="-128"/>
                <a:hlinkClick r:id="rId2"/>
              </a:rPr>
              <a:t>www.ufda.org</a:t>
            </a:r>
            <a:r>
              <a:rPr lang="en-US" dirty="0" smtClean="0">
                <a:solidFill>
                  <a:srgbClr val="00B0F0"/>
                </a:solidFill>
                <a:latin typeface="MS PMincho" panose="02020600040205080304" pitchFamily="18" charset="-128"/>
                <a:ea typeface="MS PMincho" panose="02020600040205080304" pitchFamily="18" charset="-128"/>
              </a:rPr>
              <a:t> </a:t>
            </a:r>
          </a:p>
          <a:p>
            <a:endParaRPr lang="en-US" dirty="0" smtClean="0">
              <a:solidFill>
                <a:schemeClr val="tx2">
                  <a:lumMod val="50000"/>
                </a:schemeClr>
              </a:solidFill>
              <a:latin typeface="MS PMincho" panose="02020600040205080304" pitchFamily="18" charset="-128"/>
              <a:ea typeface="MS PMincho" panose="02020600040205080304" pitchFamily="18" charset="-128"/>
            </a:endParaRPr>
          </a:p>
          <a:p>
            <a:r>
              <a:rPr lang="en-US" dirty="0" smtClean="0">
                <a:solidFill>
                  <a:schemeClr val="tx2">
                    <a:lumMod val="50000"/>
                  </a:schemeClr>
                </a:solidFill>
                <a:latin typeface="MS PMincho" panose="02020600040205080304" pitchFamily="18" charset="-128"/>
                <a:ea typeface="MS PMincho" panose="02020600040205080304" pitchFamily="18" charset="-128"/>
              </a:rPr>
              <a:t>Because we all travel with burials to each of your cities, the more info we have the more content  families will be.</a:t>
            </a:r>
          </a:p>
        </p:txBody>
      </p:sp>
    </p:spTree>
    <p:extLst>
      <p:ext uri="{BB962C8B-B14F-4D97-AF65-F5344CB8AC3E}">
        <p14:creationId xmlns:p14="http://schemas.microsoft.com/office/powerpoint/2010/main" val="19180497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50000"/>
                  </a:schemeClr>
                </a:solidFill>
                <a:latin typeface="MS PMincho" panose="02020600040205080304" pitchFamily="18" charset="-128"/>
                <a:ea typeface="MS PMincho" panose="02020600040205080304" pitchFamily="18" charset="-128"/>
              </a:rPr>
              <a:t>Thank You</a:t>
            </a:r>
            <a:endParaRPr lang="en-US" dirty="0">
              <a:solidFill>
                <a:schemeClr val="tx2">
                  <a:lumMod val="50000"/>
                </a:schemeClr>
              </a:solidFill>
              <a:latin typeface="MS PMincho" panose="02020600040205080304" pitchFamily="18" charset="-128"/>
              <a:ea typeface="MS PMincho" panose="02020600040205080304" pitchFamily="18" charset="-128"/>
            </a:endParaRPr>
          </a:p>
        </p:txBody>
      </p:sp>
      <p:sp>
        <p:nvSpPr>
          <p:cNvPr id="3" name="Content Placeholder 2"/>
          <p:cNvSpPr>
            <a:spLocks noGrp="1"/>
          </p:cNvSpPr>
          <p:nvPr>
            <p:ph idx="1"/>
          </p:nvPr>
        </p:nvSpPr>
        <p:spPr/>
        <p:txBody>
          <a:bodyPr/>
          <a:lstStyle/>
          <a:p>
            <a:r>
              <a:rPr lang="en-US" dirty="0" smtClean="0">
                <a:solidFill>
                  <a:schemeClr val="tx2">
                    <a:lumMod val="50000"/>
                  </a:schemeClr>
                </a:solidFill>
                <a:latin typeface="MS PMincho" panose="02020600040205080304" pitchFamily="18" charset="-128"/>
                <a:ea typeface="MS PMincho" panose="02020600040205080304" pitchFamily="18" charset="-128"/>
              </a:rPr>
              <a:t>I love my local city cemeteries and the relationships I have with them. I value your job and each of you.</a:t>
            </a:r>
          </a:p>
          <a:p>
            <a:endParaRPr lang="en-US" dirty="0">
              <a:solidFill>
                <a:schemeClr val="tx2">
                  <a:lumMod val="50000"/>
                </a:schemeClr>
              </a:solidFill>
              <a:latin typeface="MS PMincho" panose="02020600040205080304" pitchFamily="18" charset="-128"/>
              <a:ea typeface="MS PMincho" panose="02020600040205080304" pitchFamily="18" charset="-128"/>
            </a:endParaRPr>
          </a:p>
          <a:p>
            <a:r>
              <a:rPr lang="en-US" dirty="0" smtClean="0">
                <a:solidFill>
                  <a:schemeClr val="tx2">
                    <a:lumMod val="50000"/>
                  </a:schemeClr>
                </a:solidFill>
                <a:latin typeface="MS PMincho" panose="02020600040205080304" pitchFamily="18" charset="-128"/>
                <a:ea typeface="MS PMincho" panose="02020600040205080304" pitchFamily="18" charset="-128"/>
              </a:rPr>
              <a:t>Thank you!</a:t>
            </a:r>
            <a:endParaRPr lang="en-US" dirty="0">
              <a:solidFill>
                <a:schemeClr val="tx2">
                  <a:lumMod val="50000"/>
                </a:schemeClr>
              </a:solidFill>
              <a:latin typeface="MS PMincho" panose="02020600040205080304" pitchFamily="18" charset="-128"/>
              <a:ea typeface="MS PMincho" panose="02020600040205080304" pitchFamily="18" charset="-128"/>
            </a:endParaRPr>
          </a:p>
        </p:txBody>
      </p:sp>
    </p:spTree>
    <p:extLst>
      <p:ext uri="{BB962C8B-B14F-4D97-AF65-F5344CB8AC3E}">
        <p14:creationId xmlns:p14="http://schemas.microsoft.com/office/powerpoint/2010/main" val="25892222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1277" y="398583"/>
            <a:ext cx="11362860" cy="6126742"/>
          </a:xfrm>
          <a:prstGeom prst="rect">
            <a:avLst/>
          </a:prstGeom>
        </p:spPr>
        <p:txBody>
          <a:bodyPr wrap="square">
            <a:spAutoFit/>
          </a:bodyPr>
          <a:lstStyle/>
          <a:p>
            <a:pPr algn="ctr">
              <a:lnSpc>
                <a:spcPct val="107000"/>
              </a:lnSpc>
              <a:spcAft>
                <a:spcPts val="800"/>
              </a:spcAft>
            </a:pPr>
            <a:r>
              <a:rPr lang="en-US" b="1" u="sng"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Cemetery </a:t>
            </a:r>
            <a:r>
              <a:rPr lang="en-US"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To Do Check List </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r>
              <a:rPr lang="en-US" sz="1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Review Utah Code § 8, Cemeteries, then review it again. </a:t>
            </a:r>
            <a:endParaRPr lang="en-US" sz="16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Tx/>
              <a:buAutoNum type="arabicPeriod" startAt="2"/>
            </a:pPr>
            <a:r>
              <a:rPr lang="en-US" sz="1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Record </a:t>
            </a: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Cemetery Plat showing burial lots which have been disposed of and the names of the persons owning each burial lot with y</a:t>
            </a:r>
            <a:r>
              <a:rPr lang="en-US" sz="1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our County </a:t>
            </a: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Recorder.</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Provide </a:t>
            </a: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each purchaser a certificate of burial rights, properly executed.</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Tx/>
              <a:buAutoNum type="arabicPeriod" startAt="4"/>
            </a:pPr>
            <a:r>
              <a:rPr lang="en-US" sz="1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No </a:t>
            </a: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later than </a:t>
            </a:r>
            <a:r>
              <a:rPr lang="en-US" sz="16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January 1</a:t>
            </a: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and no later than </a:t>
            </a:r>
            <a:r>
              <a:rPr lang="en-US" sz="16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July 1,</a:t>
            </a: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file with the County Recorder a transcript, duly certified, of evidence of burial </a:t>
            </a:r>
            <a:r>
              <a:rPr lang="en-US" sz="1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rights </a:t>
            </a: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issued during the preceding six months.</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Tx/>
              <a:buAutoNum type="arabicPeriod" startAt="5"/>
            </a:pPr>
            <a:r>
              <a:rPr lang="en-US" sz="1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Adopt </a:t>
            </a: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Policies and Procedures including prices, regulation of headstones, care of headstones, and regulation of flowers, shrubs and </a:t>
            </a:r>
            <a:r>
              <a:rPr lang="en-US" sz="1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so forth.</a:t>
            </a:r>
            <a:endParaRPr lang="en-US" sz="16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6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6.    </a:t>
            </a:r>
            <a:r>
              <a:rPr lang="en-US" sz="1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Establish </a:t>
            </a: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 record keeping system including a secure backup of these records that is regularly updated.</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Tx/>
              <a:buAutoNum type="arabicPeriod" startAt="7"/>
            </a:pPr>
            <a:r>
              <a:rPr lang="en-US" sz="1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Comply </a:t>
            </a: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with Administrate Rule 436 and provide to your county Vital Records Office a </a:t>
            </a:r>
            <a:r>
              <a:rPr lang="en-US" sz="16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monthly</a:t>
            </a: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list of all burial and other </a:t>
            </a:r>
            <a:r>
              <a:rPr lang="en-US" sz="1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dispositions </a:t>
            </a: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in your cemetery.   </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Tx/>
              <a:buAutoNum type="arabicPeriod" startAt="8"/>
            </a:pPr>
            <a:r>
              <a:rPr lang="en-US" sz="1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Comply </a:t>
            </a: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with Utah Code 9.8.203 and submitting </a:t>
            </a:r>
            <a:r>
              <a:rPr lang="en-US" sz="16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annually</a:t>
            </a: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to Utah Division of State History, a list of burials including, grave location, </a:t>
            </a:r>
            <a:r>
              <a:rPr lang="en-US" sz="1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deceased name.</a:t>
            </a:r>
          </a:p>
          <a:p>
            <a:pPr marL="342900" indent="-342900">
              <a:lnSpc>
                <a:spcPct val="107000"/>
              </a:lnSpc>
              <a:spcAft>
                <a:spcPts val="800"/>
              </a:spcAft>
              <a:buFontTx/>
              <a:buAutoNum type="arabicPeriod" startAt="8"/>
            </a:pPr>
            <a:r>
              <a:rPr lang="en-US" sz="1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Work with Funeral Directors and Monument companies to ensure a cohesive family experience </a:t>
            </a:r>
            <a:r>
              <a:rPr lang="en-US" sz="16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when possible.</a:t>
            </a:r>
            <a:endPar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1223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9349" y="979714"/>
            <a:ext cx="9326879" cy="5170646"/>
          </a:xfrm>
          <a:prstGeom prst="rect">
            <a:avLst/>
          </a:prstGeom>
        </p:spPr>
        <p:txBody>
          <a:bodyPr wrap="square">
            <a:spAutoFit/>
          </a:bodyPr>
          <a:lstStyle/>
          <a:p>
            <a:r>
              <a:rPr lang="en-US" sz="5000" dirty="0" smtClean="0"/>
              <a:t>AND THE RESULTS ARE…</a:t>
            </a:r>
            <a:endParaRPr lang="en-US" sz="5000" b="1" dirty="0" smtClean="0"/>
          </a:p>
          <a:p>
            <a:endParaRPr lang="en-US" b="1" dirty="0" smtClean="0"/>
          </a:p>
          <a:p>
            <a:endParaRPr lang="en-US" b="1" dirty="0"/>
          </a:p>
          <a:p>
            <a:r>
              <a:rPr lang="en-US" sz="2500" b="1" dirty="0" smtClean="0"/>
              <a:t>2013 </a:t>
            </a:r>
            <a:r>
              <a:rPr lang="en-US" sz="2500" b="1" dirty="0"/>
              <a:t>Study State Legislative Auditor General </a:t>
            </a:r>
          </a:p>
          <a:p>
            <a:r>
              <a:rPr lang="en-US" sz="2500" b="1" dirty="0"/>
              <a:t>Report ILR </a:t>
            </a:r>
            <a:r>
              <a:rPr lang="en-US" sz="2500" b="1" dirty="0" smtClean="0"/>
              <a:t>2013-D</a:t>
            </a:r>
          </a:p>
          <a:p>
            <a:endParaRPr lang="en-US" sz="2500" b="1" dirty="0"/>
          </a:p>
          <a:p>
            <a:r>
              <a:rPr lang="en-US" sz="2300" dirty="0">
                <a:solidFill>
                  <a:srgbClr val="C00000"/>
                </a:solidFill>
              </a:rPr>
              <a:t>Conclusion: </a:t>
            </a:r>
            <a:r>
              <a:rPr lang="en-US" sz="2300" dirty="0"/>
              <a:t>It was recommended that “the Legislature consider establishing minimum requirement for operations policies and procedures and the integrity of cemetery records. Included in these minimum standards should be compliance with statutory reporting requirement by the cemeteries to the county recorder</a:t>
            </a:r>
            <a:r>
              <a:rPr lang="en-US" sz="2300" dirty="0" smtClean="0"/>
              <a:t>.”</a:t>
            </a:r>
          </a:p>
          <a:p>
            <a:endParaRPr lang="en-US" dirty="0"/>
          </a:p>
          <a:p>
            <a:endParaRPr lang="en-US" dirty="0" smtClean="0"/>
          </a:p>
          <a:p>
            <a:endParaRPr lang="en-US" dirty="0"/>
          </a:p>
        </p:txBody>
      </p:sp>
    </p:spTree>
    <p:extLst>
      <p:ext uri="{BB962C8B-B14F-4D97-AF65-F5344CB8AC3E}">
        <p14:creationId xmlns:p14="http://schemas.microsoft.com/office/powerpoint/2010/main" val="2453943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704" y="868687"/>
            <a:ext cx="9614262" cy="4278094"/>
          </a:xfrm>
          <a:prstGeom prst="rect">
            <a:avLst/>
          </a:prstGeom>
        </p:spPr>
        <p:txBody>
          <a:bodyPr wrap="square">
            <a:spAutoFit/>
          </a:bodyPr>
          <a:lstStyle/>
          <a:p>
            <a:r>
              <a:rPr lang="en-US" b="1" dirty="0" smtClean="0">
                <a:latin typeface="Arabic Typesetting" panose="03020402040406030203" pitchFamily="66" charset="-78"/>
                <a:cs typeface="Arabic Typesetting" panose="03020402040406030203" pitchFamily="66" charset="-78"/>
              </a:rPr>
              <a:t>	</a:t>
            </a:r>
            <a:r>
              <a:rPr lang="en-US" sz="2000" b="1" dirty="0" smtClean="0">
                <a:latin typeface="Arabic Typesetting" panose="03020402040406030203" pitchFamily="66" charset="-78"/>
                <a:cs typeface="Arabic Typesetting" panose="03020402040406030203" pitchFamily="66" charset="-78"/>
              </a:rPr>
              <a:t>     	</a:t>
            </a:r>
            <a:r>
              <a:rPr lang="en-US" sz="2000" b="1" u="sng" dirty="0" smtClean="0">
                <a:latin typeface="Arabic Typesetting" panose="03020402040406030203" pitchFamily="66" charset="-78"/>
                <a:cs typeface="Arabic Typesetting" panose="03020402040406030203" pitchFamily="66" charset="-78"/>
              </a:rPr>
              <a:t>UTAH STATE </a:t>
            </a:r>
          </a:p>
          <a:p>
            <a:r>
              <a:rPr lang="en-US" b="1" dirty="0" smtClean="0">
                <a:latin typeface="Arial Black" panose="020B0A04020102020204" pitchFamily="34" charset="0"/>
                <a:cs typeface="Andalus" panose="02020603050405020304" pitchFamily="18" charset="-78"/>
              </a:rPr>
              <a:t>	   	</a:t>
            </a:r>
            <a:r>
              <a:rPr lang="en-US" sz="2400" b="1" u="sng" dirty="0" smtClean="0">
                <a:latin typeface="Arial Black" panose="020B0A04020102020204" pitchFamily="34" charset="0"/>
                <a:cs typeface="Andalus" panose="02020603050405020304" pitchFamily="18" charset="-78"/>
              </a:rPr>
              <a:t>LEGISLATURE </a:t>
            </a:r>
            <a:endParaRPr lang="en-US" sz="2400" dirty="0"/>
          </a:p>
          <a:p>
            <a:r>
              <a:rPr lang="en-US" b="1" u="sng" dirty="0" smtClean="0">
                <a:latin typeface="Arial Black" panose="020B0A04020102020204" pitchFamily="34" charset="0"/>
                <a:cs typeface="Andalus" panose="02020603050405020304" pitchFamily="18" charset="-78"/>
              </a:rPr>
              <a:t>        </a:t>
            </a:r>
            <a:endParaRPr lang="en-US" b="1" u="sng" dirty="0">
              <a:latin typeface="Arial Black" panose="020B0A04020102020204" pitchFamily="34" charset="0"/>
              <a:cs typeface="Andalus" panose="02020603050405020304" pitchFamily="18" charset="-78"/>
            </a:endParaRPr>
          </a:p>
          <a:p>
            <a:r>
              <a:rPr lang="en-US" b="1" dirty="0" smtClean="0"/>
              <a:t>           	 </a:t>
            </a:r>
            <a:r>
              <a:rPr lang="en-US" sz="2600" b="1" dirty="0" smtClean="0"/>
              <a:t>Title 8 Cemeteries</a:t>
            </a:r>
          </a:p>
          <a:p>
            <a:endParaRPr lang="en-US" sz="2400" b="1" dirty="0"/>
          </a:p>
          <a:p>
            <a:r>
              <a:rPr lang="en-US" sz="2400" b="1" dirty="0" smtClean="0"/>
              <a:t>		Chapter 2  Donations for Care</a:t>
            </a:r>
          </a:p>
          <a:p>
            <a:r>
              <a:rPr lang="en-US" sz="2400" b="1" dirty="0"/>
              <a:t>	</a:t>
            </a:r>
            <a:r>
              <a:rPr lang="en-US" sz="2400" b="1" dirty="0" smtClean="0"/>
              <a:t>	Chapter 3	Recording Plats and Conveyances	</a:t>
            </a:r>
          </a:p>
          <a:p>
            <a:r>
              <a:rPr lang="en-US" sz="2400" b="1" dirty="0"/>
              <a:t>	</a:t>
            </a:r>
            <a:r>
              <a:rPr lang="en-US" sz="2400" b="1" dirty="0" smtClean="0"/>
              <a:t>	Chapter 4  Endowment Care Cemeteries	</a:t>
            </a:r>
          </a:p>
          <a:p>
            <a:r>
              <a:rPr lang="en-US" sz="2400" b="1" dirty="0"/>
              <a:t>	</a:t>
            </a:r>
            <a:r>
              <a:rPr lang="en-US" sz="2400" b="1" dirty="0" smtClean="0"/>
              <a:t>	Chapter 5  Rights and Title to Cemetery Lots</a:t>
            </a:r>
          </a:p>
          <a:p>
            <a:r>
              <a:rPr lang="en-US" sz="2400" b="1" dirty="0"/>
              <a:t>	</a:t>
            </a:r>
            <a:r>
              <a:rPr lang="en-US" sz="2400" b="1" dirty="0" smtClean="0"/>
              <a:t>	Chapter 6  Policies and Records</a:t>
            </a:r>
          </a:p>
          <a:p>
            <a:endParaRPr lang="en-US" sz="2400" b="1" dirty="0" smtClean="0"/>
          </a:p>
          <a:p>
            <a:r>
              <a:rPr lang="en-US" b="1" dirty="0"/>
              <a:t> </a:t>
            </a:r>
            <a:r>
              <a:rPr lang="en-US" b="1" dirty="0" smtClean="0"/>
              <a:t>  </a:t>
            </a:r>
            <a:endParaRPr lang="en-US" b="1" dirty="0"/>
          </a:p>
        </p:txBody>
      </p:sp>
      <p:pic>
        <p:nvPicPr>
          <p:cNvPr id="4"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05" y="535787"/>
            <a:ext cx="1220567" cy="1471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2377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4168" y="749559"/>
            <a:ext cx="9602324" cy="4985980"/>
          </a:xfrm>
          <a:prstGeom prst="rect">
            <a:avLst/>
          </a:prstGeom>
        </p:spPr>
        <p:txBody>
          <a:bodyPr wrap="square">
            <a:spAutoFit/>
          </a:bodyPr>
          <a:lstStyle/>
          <a:p>
            <a:endParaRPr lang="en-US" sz="2400" b="1" u="sng" dirty="0" smtClean="0">
              <a:latin typeface="Arial Black" panose="020B0A04020102020204" pitchFamily="34" charset="0"/>
              <a:cs typeface="Andalus" panose="02020603050405020304" pitchFamily="18" charset="-78"/>
            </a:endParaRPr>
          </a:p>
          <a:p>
            <a:r>
              <a:rPr lang="en-US" sz="2400" b="1" u="sng" dirty="0" smtClean="0">
                <a:latin typeface="Arial Black" panose="020B0A04020102020204" pitchFamily="34" charset="0"/>
                <a:cs typeface="Andalus" panose="02020603050405020304" pitchFamily="18" charset="-78"/>
              </a:rPr>
              <a:t>CHAPTER </a:t>
            </a:r>
            <a:r>
              <a:rPr lang="en-US" sz="2400" b="1" u="sng" dirty="0">
                <a:latin typeface="Arial Black" panose="020B0A04020102020204" pitchFamily="34" charset="0"/>
                <a:cs typeface="Andalus" panose="02020603050405020304" pitchFamily="18" charset="-78"/>
              </a:rPr>
              <a:t>2</a:t>
            </a:r>
          </a:p>
          <a:p>
            <a:r>
              <a:rPr lang="en-US" sz="2400" b="1" dirty="0" smtClean="0"/>
              <a:t>DONATIONS FOR CARE</a:t>
            </a:r>
            <a:endParaRPr lang="en-US" sz="2400" b="1" dirty="0"/>
          </a:p>
          <a:p>
            <a:endParaRPr lang="en-US" sz="2200" b="1" dirty="0" smtClean="0"/>
          </a:p>
          <a:p>
            <a:r>
              <a:rPr lang="en-US" sz="2400" b="1" dirty="0" smtClean="0"/>
              <a:t>8-2-1</a:t>
            </a:r>
            <a:r>
              <a:rPr lang="en-US" sz="2400" b="1" dirty="0"/>
              <a:t> State treasurer to receive donations</a:t>
            </a:r>
            <a:r>
              <a:rPr lang="en-US" sz="2400" b="1" dirty="0" smtClean="0"/>
              <a:t>. </a:t>
            </a:r>
            <a:endParaRPr lang="en-US" sz="2400" b="1" dirty="0"/>
          </a:p>
          <a:p>
            <a:r>
              <a:rPr lang="en-US" sz="2400" b="1" dirty="0" smtClean="0"/>
              <a:t>	</a:t>
            </a:r>
            <a:r>
              <a:rPr lang="en-US" sz="2400" dirty="0" smtClean="0"/>
              <a:t>($50 or more- perpetual care, maintenance, specific improvements)</a:t>
            </a:r>
            <a:r>
              <a:rPr lang="en-US" sz="2400" b="1" dirty="0" smtClean="0"/>
              <a:t> </a:t>
            </a:r>
            <a:endParaRPr lang="en-US" sz="2400" b="1" dirty="0"/>
          </a:p>
          <a:p>
            <a:r>
              <a:rPr lang="en-US" dirty="0" smtClean="0"/>
              <a:t>(1984) </a:t>
            </a:r>
          </a:p>
          <a:p>
            <a:endParaRPr lang="en-US" sz="2400" dirty="0"/>
          </a:p>
          <a:p>
            <a:r>
              <a:rPr lang="en-US" sz="2400" b="1" dirty="0"/>
              <a:t>8-2-2 Investment of funds by Division of Finance.</a:t>
            </a:r>
          </a:p>
          <a:p>
            <a:r>
              <a:rPr lang="en-US" dirty="0"/>
              <a:t>	</a:t>
            </a:r>
            <a:r>
              <a:rPr lang="en-US" sz="2400" dirty="0" smtClean="0"/>
              <a:t>(Monies invested by State, paid to cemetery owners and used for specific improvements) </a:t>
            </a:r>
          </a:p>
          <a:p>
            <a:r>
              <a:rPr lang="en-US" dirty="0" smtClean="0"/>
              <a:t>(1992)</a:t>
            </a:r>
            <a:endParaRPr lang="en-US" dirty="0"/>
          </a:p>
          <a:p>
            <a:endParaRPr lang="en-US" sz="2200" dirty="0" smtClean="0"/>
          </a:p>
          <a:p>
            <a:endParaRPr lang="en-US" sz="2200" dirty="0"/>
          </a:p>
        </p:txBody>
      </p:sp>
      <p:pic>
        <p:nvPicPr>
          <p:cNvPr id="6"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52" y="749560"/>
            <a:ext cx="1270265" cy="153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996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261258"/>
            <a:ext cx="9720072" cy="1515291"/>
          </a:xfrm>
        </p:spPr>
        <p:txBody>
          <a:bodyPr>
            <a:normAutofit/>
          </a:bodyPr>
          <a:lstStyle/>
          <a:p>
            <a:r>
              <a:rPr lang="en-US" sz="2400" b="1" u="sng" dirty="0" smtClean="0">
                <a:solidFill>
                  <a:schemeClr val="tx1"/>
                </a:solidFill>
                <a:latin typeface="Arial Black" panose="020B0A04020102020204" pitchFamily="34" charset="0"/>
              </a:rPr>
              <a:t>Chapter 3 </a:t>
            </a:r>
            <a:r>
              <a:rPr lang="en-US" sz="2400" b="1" i="1" dirty="0" smtClean="0">
                <a:solidFill>
                  <a:srgbClr val="C00000"/>
                </a:solidFill>
              </a:rPr>
              <a:t/>
            </a:r>
            <a:br>
              <a:rPr lang="en-US" sz="2400" b="1" i="1" dirty="0" smtClean="0">
                <a:solidFill>
                  <a:srgbClr val="C00000"/>
                </a:solidFill>
              </a:rPr>
            </a:br>
            <a:r>
              <a:rPr lang="en-US" sz="2400" b="1" i="1" dirty="0" smtClean="0">
                <a:solidFill>
                  <a:srgbClr val="C00000"/>
                </a:solidFill>
              </a:rPr>
              <a:t>Effective </a:t>
            </a:r>
            <a:r>
              <a:rPr lang="en-US" sz="2400" b="1" i="1" dirty="0">
                <a:solidFill>
                  <a:srgbClr val="C00000"/>
                </a:solidFill>
              </a:rPr>
              <a:t>5/13/2014</a:t>
            </a:r>
            <a:r>
              <a:rPr lang="en-US" sz="2400" dirty="0"/>
              <a:t> </a:t>
            </a:r>
            <a:br>
              <a:rPr lang="en-US" sz="2400" dirty="0"/>
            </a:br>
            <a:r>
              <a:rPr lang="en-US" sz="2400" b="1" dirty="0">
                <a:solidFill>
                  <a:schemeClr val="tx1"/>
                </a:solidFill>
              </a:rPr>
              <a:t>8-3-1.  </a:t>
            </a:r>
            <a:r>
              <a:rPr lang="en-US" sz="2400" b="1" dirty="0" smtClean="0">
                <a:solidFill>
                  <a:schemeClr val="tx1"/>
                </a:solidFill>
              </a:rPr>
              <a:t>RECORDING PLATS AND CONVEYANCES</a:t>
            </a:r>
            <a:endParaRPr lang="en-US" sz="2400" dirty="0">
              <a:solidFill>
                <a:schemeClr val="tx1"/>
              </a:solidFill>
            </a:endParaRPr>
          </a:p>
        </p:txBody>
      </p:sp>
      <p:sp>
        <p:nvSpPr>
          <p:cNvPr id="4" name="Content Placeholder 3"/>
          <p:cNvSpPr>
            <a:spLocks noGrp="1"/>
          </p:cNvSpPr>
          <p:nvPr>
            <p:ph idx="1"/>
          </p:nvPr>
        </p:nvSpPr>
        <p:spPr>
          <a:xfrm>
            <a:off x="1024128" y="1776549"/>
            <a:ext cx="9720073" cy="4702628"/>
          </a:xfrm>
        </p:spPr>
        <p:txBody>
          <a:bodyPr>
            <a:noAutofit/>
          </a:bodyPr>
          <a:lstStyle/>
          <a:p>
            <a:r>
              <a:rPr lang="en-US" dirty="0" smtClean="0"/>
              <a:t>(1) An executive officer of an organization in control of a cemetery, including a cemetery maintenance district, or an individual owner in control of a cemetery, offering burial lots for sale in any county, shall file and cause to be recorded in the office of the county recorder of the county within which the respective cemetery is situated an accurate plat of the cemetery.</a:t>
            </a:r>
          </a:p>
          <a:p>
            <a:r>
              <a:rPr lang="en-US" dirty="0" smtClean="0"/>
              <a:t>(2) The plat required under Subsection (1) shall clearly show:</a:t>
            </a:r>
          </a:p>
          <a:p>
            <a:pPr marL="128016" lvl="1" indent="0">
              <a:buNone/>
            </a:pPr>
            <a:r>
              <a:rPr lang="en-US" sz="2200" dirty="0" smtClean="0"/>
              <a:t>     (a) the sections of burial lots which have been disposed of and the names of the persons owing or holding each burial lot; and</a:t>
            </a:r>
          </a:p>
          <a:p>
            <a:pPr marL="128016" lvl="1" indent="0">
              <a:buNone/>
            </a:pPr>
            <a:r>
              <a:rPr lang="en-US" sz="2200" dirty="0" smtClean="0"/>
              <a:t>     (b) the sections of burial lots held for disposal.</a:t>
            </a:r>
          </a:p>
          <a:p>
            <a:r>
              <a:rPr lang="en-US" dirty="0" smtClean="0"/>
              <a:t>(3) An executive officer or owner shall file additional plats of any addition to a cemetery before offering for sale any burial lots located in the cemetery.</a:t>
            </a:r>
          </a:p>
          <a:p>
            <a:r>
              <a:rPr lang="en-US" dirty="0" smtClean="0"/>
              <a:t>(4) A county recorder may not collect any fee for filing and recording an original plat required under this section.</a:t>
            </a:r>
          </a:p>
          <a:p>
            <a:r>
              <a:rPr lang="en-US" sz="2000" dirty="0" smtClean="0"/>
              <a:t>	</a:t>
            </a:r>
            <a:endParaRPr lang="en-US" sz="2000" dirty="0"/>
          </a:p>
        </p:txBody>
      </p:sp>
      <p:pic>
        <p:nvPicPr>
          <p:cNvPr id="5"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9581"/>
            <a:ext cx="1111045" cy="1577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7566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Record your plat at your county recorder’s office</a:t>
            </a:r>
            <a:endParaRPr lang="en-US" u="sng"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0" y="1045029"/>
            <a:ext cx="5678488" cy="4499116"/>
          </a:xfrm>
          <a:ln cmpd="thinThick">
            <a:solidFill>
              <a:schemeClr val="tx1"/>
            </a:solidFill>
            <a:bevel/>
          </a:ln>
        </p:spPr>
      </p:pic>
      <p:pic>
        <p:nvPicPr>
          <p:cNvPr id="5122" name="Picture 2" descr="http://slco.org/uploadedImages/depot/admin/fVolunteer/cle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482" y="2614254"/>
            <a:ext cx="2733947" cy="273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439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7690" y="444137"/>
            <a:ext cx="10266000" cy="5139869"/>
          </a:xfrm>
          <a:prstGeom prst="rect">
            <a:avLst/>
          </a:prstGeom>
        </p:spPr>
        <p:txBody>
          <a:bodyPr wrap="square">
            <a:spAutoFit/>
          </a:bodyPr>
          <a:lstStyle/>
          <a:p>
            <a:endParaRPr lang="en-US" b="1" i="1" dirty="0" smtClean="0">
              <a:solidFill>
                <a:srgbClr val="FF0000"/>
              </a:solidFill>
            </a:endParaRPr>
          </a:p>
          <a:p>
            <a:r>
              <a:rPr lang="en-US" sz="2400" b="1" u="sng" dirty="0" smtClean="0">
                <a:latin typeface="Arial Black" panose="020B0A04020102020204" pitchFamily="34" charset="0"/>
              </a:rPr>
              <a:t>CHAPTER  3 </a:t>
            </a:r>
            <a:r>
              <a:rPr lang="en-US" b="1" i="1" dirty="0" smtClean="0">
                <a:solidFill>
                  <a:srgbClr val="C00000"/>
                </a:solidFill>
              </a:rPr>
              <a:t/>
            </a:r>
            <a:br>
              <a:rPr lang="en-US" b="1" i="1" dirty="0" smtClean="0">
                <a:solidFill>
                  <a:srgbClr val="C00000"/>
                </a:solidFill>
              </a:rPr>
            </a:br>
            <a:r>
              <a:rPr lang="en-US" sz="2200" b="1" i="1" dirty="0" smtClean="0">
                <a:solidFill>
                  <a:srgbClr val="C00000"/>
                </a:solidFill>
              </a:rPr>
              <a:t>EFFECTIVE 5/13/2014</a:t>
            </a:r>
            <a:r>
              <a:rPr lang="en-US" sz="2200" dirty="0" smtClean="0"/>
              <a:t> </a:t>
            </a:r>
            <a:br>
              <a:rPr lang="en-US" sz="2200" dirty="0" smtClean="0"/>
            </a:br>
            <a:r>
              <a:rPr lang="en-US" sz="2400" b="1" dirty="0" smtClean="0"/>
              <a:t>8-3-2. BURIAL RIGHTS -- CERTIFICATES</a:t>
            </a:r>
            <a:endParaRPr lang="en-US" sz="2400" b="1" i="1" dirty="0" smtClean="0">
              <a:solidFill>
                <a:srgbClr val="FF0000"/>
              </a:solidFill>
            </a:endParaRPr>
          </a:p>
          <a:p>
            <a:r>
              <a:rPr lang="en-US" sz="2400" dirty="0"/>
              <a:t/>
            </a:r>
            <a:br>
              <a:rPr lang="en-US" sz="2400" dirty="0"/>
            </a:br>
            <a:r>
              <a:rPr lang="en-US" sz="2400" dirty="0"/>
              <a:t>An executive officer of an organization in control of a cemetery, including a municipality or a cemetery maintenance district, or an individual owner in control </a:t>
            </a:r>
            <a:endParaRPr lang="en-US" sz="2400" dirty="0" smtClean="0"/>
          </a:p>
          <a:p>
            <a:r>
              <a:rPr lang="en-US" sz="2400" dirty="0" smtClean="0"/>
              <a:t>of </a:t>
            </a:r>
            <a:r>
              <a:rPr lang="en-US" sz="2400" dirty="0"/>
              <a:t>a cemetery, shall provide each purchaser of a lot or burial right located in the cemetery with a certificate of burial rights, properly executed</a:t>
            </a:r>
            <a:r>
              <a:rPr lang="en-US" sz="2400" dirty="0" smtClean="0"/>
              <a:t>.</a:t>
            </a:r>
          </a:p>
          <a:p>
            <a:endParaRPr lang="en-US" sz="2400" dirty="0"/>
          </a:p>
          <a:p>
            <a:endParaRPr lang="en-US" sz="2400" dirty="0" smtClean="0"/>
          </a:p>
          <a:p>
            <a:endParaRPr lang="en-US" sz="2400" dirty="0"/>
          </a:p>
          <a:p>
            <a:endParaRPr lang="en-US" sz="2400" dirty="0" smtClean="0"/>
          </a:p>
          <a:p>
            <a:endParaRPr lang="en-US" sz="2400" dirty="0"/>
          </a:p>
        </p:txBody>
      </p:sp>
      <p:pic>
        <p:nvPicPr>
          <p:cNvPr id="6"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59" y="444137"/>
            <a:ext cx="1178131" cy="142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4772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5886</TotalTime>
  <Words>1563</Words>
  <Application>Microsoft Office PowerPoint</Application>
  <PresentationFormat>Widescreen</PresentationFormat>
  <Paragraphs>248</Paragraphs>
  <Slides>38</Slides>
  <Notes>0</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38</vt:i4>
      </vt:variant>
    </vt:vector>
  </HeadingPairs>
  <TitlesOfParts>
    <vt:vector size="56" baseType="lpstr">
      <vt:lpstr>MS PMincho</vt:lpstr>
      <vt:lpstr>Adobe Gothic Std B</vt:lpstr>
      <vt:lpstr>Alegreya Sans</vt:lpstr>
      <vt:lpstr>Alegreya Sans ExtraBold</vt:lpstr>
      <vt:lpstr>Alegreya Sans Medium</vt:lpstr>
      <vt:lpstr>Andalus</vt:lpstr>
      <vt:lpstr>Arabic Typesetting</vt:lpstr>
      <vt:lpstr>Arial</vt:lpstr>
      <vt:lpstr>Arial Black</vt:lpstr>
      <vt:lpstr>Calibri</vt:lpstr>
      <vt:lpstr>Cambria</vt:lpstr>
      <vt:lpstr>Freehand</vt:lpstr>
      <vt:lpstr>Times New Roman</vt:lpstr>
      <vt:lpstr>Tw Cen MT</vt:lpstr>
      <vt:lpstr>Tw Cen MT Condensed</vt:lpstr>
      <vt:lpstr>Wingdings 3</vt:lpstr>
      <vt:lpstr>Integral</vt:lpstr>
      <vt:lpstr>Adjacency</vt:lpstr>
      <vt:lpstr>Cemeteries &amp; the clerks- recorders responsibilities</vt:lpstr>
      <vt:lpstr>PowerPoint Presentation</vt:lpstr>
      <vt:lpstr>PowerPoint Presentation</vt:lpstr>
      <vt:lpstr>PowerPoint Presentation</vt:lpstr>
      <vt:lpstr>PowerPoint Presentation</vt:lpstr>
      <vt:lpstr>PowerPoint Presentation</vt:lpstr>
      <vt:lpstr>Chapter 3  Effective 5/13/2014  8-3-1.  RECORDING PLATS AND CONVEYANCES</vt:lpstr>
      <vt:lpstr>Record your plat at your county recorder’s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Utah Cemeteries &amp; Burials Program</vt:lpstr>
      <vt:lpstr>PowerPoint Presentation</vt:lpstr>
      <vt:lpstr>An important part of what the state does is preserving its history.  – James R. Thompson</vt:lpstr>
      <vt:lpstr>WWW.HISTORY.UTAH.GOV</vt:lpstr>
      <vt:lpstr>GRANTS </vt:lpstr>
      <vt:lpstr>Cemeteries should be more than places where stones lie on the ground. Cemeteries hold the stories of the people who have lived in the past… people who have shaped our past.  – Audrey Bierhans</vt:lpstr>
      <vt:lpstr>PowerPoint Presentation</vt:lpstr>
      <vt:lpstr>             Post a Map            Add a QR Code</vt:lpstr>
      <vt:lpstr>PowerPoint Presentation</vt:lpstr>
      <vt:lpstr>PowerPoint Presentation</vt:lpstr>
      <vt:lpstr>Post your regulations </vt:lpstr>
      <vt:lpstr>PowerPoint Presentation</vt:lpstr>
      <vt:lpstr>PowerPoint Presentation</vt:lpstr>
      <vt:lpstr>Funeral Directors &amp; Municipal Cemeteries</vt:lpstr>
      <vt:lpstr>The importance of the job</vt:lpstr>
      <vt:lpstr>Community</vt:lpstr>
      <vt:lpstr>Plans for disaster</vt:lpstr>
      <vt:lpstr>UFDA (Utah Funeral Directors Association)</vt:lpstr>
      <vt:lpstr>Thank You</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Cemeteries &amp; the clerks/ recorders responsibilities</dc:title>
  <dc:creator>Joy Johnson</dc:creator>
  <cp:lastModifiedBy>Joy Johnson</cp:lastModifiedBy>
  <cp:revision>94</cp:revision>
  <cp:lastPrinted>2017-03-15T19:01:14Z</cp:lastPrinted>
  <dcterms:created xsi:type="dcterms:W3CDTF">2016-03-10T19:31:58Z</dcterms:created>
  <dcterms:modified xsi:type="dcterms:W3CDTF">2017-03-22T00:11:57Z</dcterms:modified>
</cp:coreProperties>
</file>