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3" r:id="rId2"/>
    <p:sldId id="275" r:id="rId3"/>
    <p:sldId id="276" r:id="rId4"/>
    <p:sldId id="277" r:id="rId5"/>
    <p:sldId id="326" r:id="rId6"/>
    <p:sldId id="278" r:id="rId7"/>
    <p:sldId id="279" r:id="rId8"/>
    <p:sldId id="280" r:id="rId9"/>
    <p:sldId id="281" r:id="rId10"/>
    <p:sldId id="282" r:id="rId11"/>
    <p:sldId id="283" r:id="rId12"/>
    <p:sldId id="285" r:id="rId13"/>
    <p:sldId id="286" r:id="rId14"/>
    <p:sldId id="287" r:id="rId15"/>
    <p:sldId id="288" r:id="rId16"/>
    <p:sldId id="289" r:id="rId17"/>
    <p:sldId id="290" r:id="rId18"/>
    <p:sldId id="291" r:id="rId19"/>
    <p:sldId id="292" r:id="rId20"/>
    <p:sldId id="293" r:id="rId21"/>
    <p:sldId id="328" r:id="rId22"/>
    <p:sldId id="284" r:id="rId23"/>
    <p:sldId id="294" r:id="rId24"/>
    <p:sldId id="295" r:id="rId25"/>
    <p:sldId id="296" r:id="rId26"/>
    <p:sldId id="297" r:id="rId27"/>
    <p:sldId id="298" r:id="rId28"/>
    <p:sldId id="299" r:id="rId29"/>
    <p:sldId id="300" r:id="rId30"/>
    <p:sldId id="301" r:id="rId31"/>
    <p:sldId id="302" r:id="rId32"/>
    <p:sldId id="303" r:id="rId33"/>
    <p:sldId id="304" r:id="rId34"/>
    <p:sldId id="327"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eron Diehl" initials="CD" lastIdx="1" clrIdx="0">
    <p:extLst>
      <p:ext uri="{19B8F6BF-5375-455C-9EA6-DF929625EA0E}">
        <p15:presenceInfo xmlns:p15="http://schemas.microsoft.com/office/powerpoint/2012/main" userId="S-1-5-21-3026998896-3411953537-2872765330-1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96" autoAdjust="0"/>
    <p:restoredTop sz="94660"/>
  </p:normalViewPr>
  <p:slideViewPr>
    <p:cSldViewPr snapToGrid="0">
      <p:cViewPr varScale="1">
        <p:scale>
          <a:sx n="97" d="100"/>
          <a:sy n="97" d="100"/>
        </p:scale>
        <p:origin x="114"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4552" y="2225488"/>
            <a:ext cx="11382895" cy="952687"/>
          </a:xfrm>
        </p:spPr>
        <p:txBody>
          <a:bodyPr anchor="b">
            <a:normAutofit/>
          </a:bodyPr>
          <a:lstStyle>
            <a:lvl1pPr algn="ctr">
              <a:defRPr sz="5400" baseline="0">
                <a:solidFill>
                  <a:schemeClr val="tx1"/>
                </a:solidFill>
              </a:defRPr>
            </a:lvl1pPr>
          </a:lstStyle>
          <a:p>
            <a:r>
              <a:rPr lang="en-US" dirty="0"/>
              <a:t>UTAH LEAGUE OF CITIES AND TOWNS</a:t>
            </a:r>
          </a:p>
        </p:txBody>
      </p:sp>
      <p:sp>
        <p:nvSpPr>
          <p:cNvPr id="3" name="Subtitle 2"/>
          <p:cNvSpPr>
            <a:spLocks noGrp="1"/>
          </p:cNvSpPr>
          <p:nvPr>
            <p:ph type="subTitle" idx="1" hasCustomPrompt="1"/>
          </p:nvPr>
        </p:nvSpPr>
        <p:spPr>
          <a:xfrm>
            <a:off x="1524000" y="3804445"/>
            <a:ext cx="9144000" cy="1655762"/>
          </a:xfrm>
        </p:spPr>
        <p:txBody>
          <a:bodyPr/>
          <a:lstStyle>
            <a:lvl1pPr marL="0" indent="0" algn="ctr">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Project Name Here</a:t>
            </a:r>
          </a:p>
        </p:txBody>
      </p:sp>
      <p:sp>
        <p:nvSpPr>
          <p:cNvPr id="4" name="Date Placeholder 3"/>
          <p:cNvSpPr>
            <a:spLocks noGrp="1"/>
          </p:cNvSpPr>
          <p:nvPr>
            <p:ph type="dt" sz="half" idx="10"/>
          </p:nvPr>
        </p:nvSpPr>
        <p:spPr/>
        <p:txBody>
          <a:bodyPr/>
          <a:lstStyle>
            <a:lvl1pPr>
              <a:defRPr>
                <a:solidFill>
                  <a:schemeClr val="tx1"/>
                </a:solidFill>
              </a:defRPr>
            </a:lvl1pPr>
          </a:lstStyle>
          <a:p>
            <a:fld id="{D549C3F7-B546-4D4B-B6A7-D1F7958EF4F8}" type="datetimeFigureOut">
              <a:rPr lang="en-US" smtClean="0"/>
              <a:pPr/>
              <a:t>3/30/2018</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128004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D549C3F7-B546-4D4B-B6A7-D1F7958EF4F8}" type="datetimeFigureOut">
              <a:rPr lang="en-US" smtClean="0"/>
              <a:pPr/>
              <a:t>3/30/2018</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ABF22D-BBA0-A941-B396-36151CB9E0AC}" type="slidenum">
              <a:rPr lang="en-US" smtClean="0"/>
              <a:t>‹#›</a:t>
            </a:fld>
            <a:endParaRPr lang="en-US"/>
          </a:p>
        </p:txBody>
      </p:sp>
    </p:spTree>
    <p:extLst>
      <p:ext uri="{BB962C8B-B14F-4D97-AF65-F5344CB8AC3E}">
        <p14:creationId xmlns:p14="http://schemas.microsoft.com/office/powerpoint/2010/main" val="343771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D549C3F7-B546-4D4B-B6A7-D1F7958EF4F8}" type="datetimeFigureOut">
              <a:rPr lang="en-US" smtClean="0"/>
              <a:pPr/>
              <a:t>3/30/2018</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89ABF22D-BBA0-A941-B396-36151CB9E0AC}" type="slidenum">
              <a:rPr lang="en-US" smtClean="0"/>
              <a:pPr/>
              <a:t>‹#›</a:t>
            </a:fld>
            <a:endParaRPr lang="en-US" dirty="0"/>
          </a:p>
        </p:txBody>
      </p:sp>
    </p:spTree>
    <p:extLst>
      <p:ext uri="{BB962C8B-B14F-4D97-AF65-F5344CB8AC3E}">
        <p14:creationId xmlns:p14="http://schemas.microsoft.com/office/powerpoint/2010/main" val="251061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0"/>
            <a:ext cx="10972800" cy="1066800"/>
          </a:xfrm>
        </p:spPr>
        <p:txBody>
          <a:bodyPr/>
          <a:lstStyle/>
          <a:p>
            <a:r>
              <a:rPr lang="en-US"/>
              <a:t>Click to edit Master title style</a:t>
            </a:r>
          </a:p>
        </p:txBody>
      </p:sp>
      <p:sp>
        <p:nvSpPr>
          <p:cNvPr id="3" name="Content Placeholder 2"/>
          <p:cNvSpPr>
            <a:spLocks noGrp="1"/>
          </p:cNvSpPr>
          <p:nvPr>
            <p:ph sz="quarter" idx="1"/>
          </p:nvPr>
        </p:nvSpPr>
        <p:spPr>
          <a:xfrm>
            <a:off x="609600" y="1447800"/>
            <a:ext cx="4318000" cy="226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0800" y="1447800"/>
            <a:ext cx="4318000" cy="226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862389"/>
            <a:ext cx="4318000" cy="226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30800" y="3862389"/>
            <a:ext cx="4318000" cy="226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ltLang="en-US">
              <a:solidFill>
                <a:prstClr val="black"/>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en-US">
              <a:solidFill>
                <a:prstClr val="black"/>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AF6B97B9-9EA3-45A8-BBE1-8A0487B92F05}"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1893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7406"/>
            <a:ext cx="10515600" cy="1193707"/>
          </a:xfrm>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49C3F7-B546-4D4B-B6A7-D1F7958EF4F8}" type="datetimeFigureOut">
              <a:rPr lang="en-US" smtClean="0"/>
              <a:t>3/30/2018</a:t>
            </a:fld>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4998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D549C3F7-B546-4D4B-B6A7-D1F7958EF4F8}" type="datetimeFigureOut">
              <a:rPr lang="en-US" smtClean="0"/>
              <a:pPr/>
              <a:t>3/30/2018</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89ABF22D-BBA0-A941-B396-36151CB9E0AC}" type="slidenum">
              <a:rPr lang="en-US" smtClean="0"/>
              <a:pPr/>
              <a:t>‹#›</a:t>
            </a:fld>
            <a:endParaRPr lang="en-US" dirty="0"/>
          </a:p>
        </p:txBody>
      </p:sp>
    </p:spTree>
    <p:extLst>
      <p:ext uri="{BB962C8B-B14F-4D97-AF65-F5344CB8AC3E}">
        <p14:creationId xmlns:p14="http://schemas.microsoft.com/office/powerpoint/2010/main" val="283646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tx1"/>
                </a:solidFill>
              </a:defRPr>
            </a:lvl1pPr>
          </a:lstStyle>
          <a:p>
            <a:fld id="{D549C3F7-B546-4D4B-B6A7-D1F7958EF4F8}" type="datetimeFigureOut">
              <a:rPr lang="en-US" smtClean="0"/>
              <a:pPr/>
              <a:t>3/30/2018</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7741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solidFill>
                  <a:schemeClr val="tx1"/>
                </a:solidFill>
              </a:defRPr>
            </a:lvl1pPr>
          </a:lstStyle>
          <a:p>
            <a:fld id="{D549C3F7-B546-4D4B-B6A7-D1F7958EF4F8}" type="datetimeFigureOut">
              <a:rPr lang="en-US" smtClean="0"/>
              <a:pPr/>
              <a:t>3/30/2018</a:t>
            </a:fld>
            <a:endParaRPr lang="en-US" dirty="0"/>
          </a:p>
        </p:txBody>
      </p:sp>
      <p:sp>
        <p:nvSpPr>
          <p:cNvPr id="8" name="Footer Placeholder 7"/>
          <p:cNvSpPr>
            <a:spLocks noGrp="1"/>
          </p:cNvSpPr>
          <p:nvPr>
            <p:ph type="ftr" sz="quarter" idx="11"/>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378729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1"/>
                </a:solidFill>
              </a:defRPr>
            </a:lvl1pPr>
          </a:lstStyle>
          <a:p>
            <a:fld id="{D549C3F7-B546-4D4B-B6A7-D1F7958EF4F8}" type="datetimeFigureOut">
              <a:rPr lang="en-US" smtClean="0"/>
              <a:pPr/>
              <a:t>3/30/2018</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3088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49C3F7-B546-4D4B-B6A7-D1F7958EF4F8}" type="datetimeFigureOut">
              <a:rPr lang="en-US" smtClean="0"/>
              <a:t>3/30/2018</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746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625288"/>
            <a:ext cx="3932237" cy="1600200"/>
          </a:xfrm>
        </p:spPr>
        <p:txBody>
          <a:bodyPr anchor="b"/>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96635" y="1257300"/>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8200" y="2319337"/>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D549C3F7-B546-4D4B-B6A7-D1F7958EF4F8}" type="datetimeFigureOut">
              <a:rPr lang="en-US" smtClean="0"/>
              <a:pPr/>
              <a:t>3/30/2018</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175327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D549C3F7-B546-4D4B-B6A7-D1F7958EF4F8}" type="datetimeFigureOut">
              <a:rPr lang="en-US" smtClean="0"/>
              <a:pPr/>
              <a:t>3/30/2018</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ABF22D-BBA0-A941-B396-36151CB9E0AC}" type="slidenum">
              <a:rPr lang="en-US" smtClean="0"/>
              <a:t>‹#›</a:t>
            </a:fld>
            <a:endParaRPr lang="en-US"/>
          </a:p>
        </p:txBody>
      </p:sp>
    </p:spTree>
    <p:extLst>
      <p:ext uri="{BB962C8B-B14F-4D97-AF65-F5344CB8AC3E}">
        <p14:creationId xmlns:p14="http://schemas.microsoft.com/office/powerpoint/2010/main" val="125116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4">
            <a:extLst>
              <a:ext uri="{28A0092B-C50C-407E-A947-70E740481C1C}">
                <a14:useLocalDpi xmlns:a14="http://schemas.microsoft.com/office/drawing/2010/main" val="0"/>
              </a:ext>
            </a:extLst>
          </a:blip>
          <a:srcRect l="12960"/>
          <a:stretch/>
        </p:blipFill>
        <p:spPr>
          <a:xfrm>
            <a:off x="0" y="-10271"/>
            <a:ext cx="12192000" cy="6868271"/>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D549C3F7-B546-4D4B-B6A7-D1F7958EF4F8}" type="datetimeFigureOut">
              <a:rPr lang="en-US" smtClean="0"/>
              <a:pPr/>
              <a:t>3/30/2018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282774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ulct.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5D0050-E6EC-4576-92CA-06FC75A3C0E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528781"/>
            <a:ext cx="7188199" cy="1797049"/>
          </a:xfrm>
          <a:prstGeom prst="rect">
            <a:avLst/>
          </a:prstGeom>
          <a:noFill/>
        </p:spPr>
      </p:pic>
      <p:sp>
        <p:nvSpPr>
          <p:cNvPr id="2" name="Title 1"/>
          <p:cNvSpPr>
            <a:spLocks noGrp="1"/>
          </p:cNvSpPr>
          <p:nvPr>
            <p:ph type="ctrTitle"/>
          </p:nvPr>
        </p:nvSpPr>
        <p:spPr>
          <a:xfrm>
            <a:off x="714508" y="2308279"/>
            <a:ext cx="2752354" cy="2709275"/>
          </a:xfrm>
          <a:prstGeom prst="ellipse">
            <a:avLst/>
          </a:prstGeom>
          <a:solidFill>
            <a:schemeClr val="accent1">
              <a:lumMod val="50000"/>
            </a:schemeClr>
          </a:solidFill>
          <a:ln w="174625" cmpd="thinThick">
            <a:solidFill>
              <a:schemeClr val="accent1">
                <a:lumMod val="75000"/>
              </a:schemeClr>
            </a:solidFill>
          </a:ln>
        </p:spPr>
        <p:txBody>
          <a:bodyPr vert="horz" lIns="91440" tIns="45720" rIns="91440" bIns="45720" rtlCol="0" anchor="ctr">
            <a:normAutofit/>
          </a:bodyPr>
          <a:lstStyle/>
          <a:p>
            <a:r>
              <a:rPr lang="en-US" sz="3600" kern="1200" dirty="0">
                <a:solidFill>
                  <a:schemeClr val="bg1"/>
                </a:solidFill>
                <a:latin typeface="Eras Light ITC" panose="020B0402030504020804" pitchFamily="34" charset="0"/>
              </a:rPr>
              <a:t>2018 session recap</a:t>
            </a:r>
          </a:p>
        </p:txBody>
      </p:sp>
    </p:spTree>
    <p:extLst>
      <p:ext uri="{BB962C8B-B14F-4D97-AF65-F5344CB8AC3E}">
        <p14:creationId xmlns:p14="http://schemas.microsoft.com/office/powerpoint/2010/main" val="29771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themes of the 2018 Session </a:t>
            </a:r>
          </a:p>
        </p:txBody>
      </p:sp>
      <p:sp>
        <p:nvSpPr>
          <p:cNvPr id="3" name="Content Placeholder 2"/>
          <p:cNvSpPr>
            <a:spLocks noGrp="1"/>
          </p:cNvSpPr>
          <p:nvPr>
            <p:ph idx="1"/>
          </p:nvPr>
        </p:nvSpPr>
        <p:spPr>
          <a:xfrm>
            <a:off x="1097280" y="1845734"/>
            <a:ext cx="4679052" cy="4023360"/>
          </a:xfrm>
        </p:spPr>
        <p:txBody>
          <a:bodyPr>
            <a:normAutofit fontScale="92500"/>
          </a:bodyPr>
          <a:lstStyle/>
          <a:p>
            <a:r>
              <a:rPr lang="en-US" dirty="0">
                <a:solidFill>
                  <a:schemeClr val="accent1"/>
                </a:solidFill>
              </a:rPr>
              <a:t>Housing </a:t>
            </a:r>
          </a:p>
          <a:p>
            <a:pPr lvl="1"/>
            <a:r>
              <a:rPr lang="en-US" dirty="0">
                <a:solidFill>
                  <a:schemeClr val="tx1"/>
                </a:solidFill>
              </a:rPr>
              <a:t>Housing affordability, affordable housing, homelessness </a:t>
            </a:r>
          </a:p>
          <a:p>
            <a:r>
              <a:rPr lang="en-US" dirty="0">
                <a:solidFill>
                  <a:schemeClr val="accent1"/>
                </a:solidFill>
              </a:rPr>
              <a:t>Infrastructure </a:t>
            </a:r>
          </a:p>
          <a:p>
            <a:pPr lvl="1"/>
            <a:r>
              <a:rPr lang="en-US" dirty="0"/>
              <a:t>Transportation, water, small cells, inland port </a:t>
            </a:r>
          </a:p>
          <a:p>
            <a:r>
              <a:rPr lang="en-US" dirty="0">
                <a:solidFill>
                  <a:schemeClr val="accent1"/>
                </a:solidFill>
              </a:rPr>
              <a:t>Transparency &amp; accountability </a:t>
            </a:r>
          </a:p>
          <a:p>
            <a:r>
              <a:rPr lang="en-US" dirty="0">
                <a:solidFill>
                  <a:schemeClr val="accent1"/>
                </a:solidFill>
              </a:rPr>
              <a:t>Tax reform</a:t>
            </a:r>
          </a:p>
          <a:p>
            <a:pPr lvl="1"/>
            <a:r>
              <a:rPr lang="en-US" dirty="0">
                <a:solidFill>
                  <a:schemeClr val="tx1"/>
                </a:solidFill>
              </a:rPr>
              <a:t>Kicking the can </a:t>
            </a:r>
          </a:p>
        </p:txBody>
      </p:sp>
      <p:sp>
        <p:nvSpPr>
          <p:cNvPr id="4" name="Content Placeholder 3"/>
          <p:cNvSpPr>
            <a:spLocks noGrp="1"/>
          </p:cNvSpPr>
          <p:nvPr>
            <p:ph sz="half" idx="4294967295"/>
          </p:nvPr>
        </p:nvSpPr>
        <p:spPr>
          <a:xfrm>
            <a:off x="6565900" y="2017713"/>
            <a:ext cx="5626100" cy="4002087"/>
          </a:xfrm>
        </p:spPr>
        <p:txBody>
          <a:bodyPr>
            <a:normAutofit/>
          </a:bodyPr>
          <a:lstStyle/>
          <a:p>
            <a:r>
              <a:rPr lang="en-US" dirty="0">
                <a:solidFill>
                  <a:schemeClr val="accent1"/>
                </a:solidFill>
              </a:rPr>
              <a:t>Tension between state and local authority</a:t>
            </a:r>
          </a:p>
          <a:p>
            <a:pPr lvl="1"/>
            <a:r>
              <a:rPr lang="en-US" dirty="0"/>
              <a:t>Libertarian and anti-government streak</a:t>
            </a:r>
          </a:p>
          <a:p>
            <a:pPr lvl="1"/>
            <a:r>
              <a:rPr lang="en-US" dirty="0"/>
              <a:t>Property rights</a:t>
            </a:r>
          </a:p>
          <a:p>
            <a:pPr lvl="1"/>
            <a:r>
              <a:rPr lang="en-US" dirty="0"/>
              <a:t>Mistrust of local government?</a:t>
            </a:r>
          </a:p>
          <a:p>
            <a:pPr lvl="2"/>
            <a:r>
              <a:rPr lang="en-US" dirty="0"/>
              <a:t>Oversight Committee</a:t>
            </a:r>
          </a:p>
          <a:p>
            <a:pPr lvl="2"/>
            <a:r>
              <a:rPr lang="en-US" dirty="0"/>
              <a:t>Inland Port</a:t>
            </a:r>
          </a:p>
          <a:p>
            <a:pPr lvl="2"/>
            <a:r>
              <a:rPr lang="en-US" dirty="0"/>
              <a:t>Disposable containers </a:t>
            </a:r>
          </a:p>
          <a:p>
            <a:pPr lvl="2"/>
            <a:endParaRPr lang="en-US" dirty="0"/>
          </a:p>
        </p:txBody>
      </p:sp>
    </p:spTree>
    <p:extLst>
      <p:ext uri="{BB962C8B-B14F-4D97-AF65-F5344CB8AC3E}">
        <p14:creationId xmlns:p14="http://schemas.microsoft.com/office/powerpoint/2010/main" val="194353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7400" y="1925282"/>
            <a:ext cx="1209675" cy="122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A8A54CA-AF78-494D-9A43-EC17E989E935}"/>
              </a:ext>
            </a:extLst>
          </p:cNvPr>
          <p:cNvPicPr>
            <a:picLocks noChangeAspect="1"/>
          </p:cNvPicPr>
          <p:nvPr/>
        </p:nvPicPr>
        <p:blipFill>
          <a:blip r:embed="rId2"/>
          <a:stretch>
            <a:fillRect/>
          </a:stretch>
        </p:blipFill>
        <p:spPr>
          <a:xfrm>
            <a:off x="2037877" y="289070"/>
            <a:ext cx="9852497" cy="1758806"/>
          </a:xfrm>
          <a:prstGeom prst="rect">
            <a:avLst/>
          </a:prstGeom>
        </p:spPr>
      </p:pic>
      <p:pic>
        <p:nvPicPr>
          <p:cNvPr id="9" name="Picture 8">
            <a:extLst>
              <a:ext uri="{FF2B5EF4-FFF2-40B4-BE49-F238E27FC236}">
                <a16:creationId xmlns:a16="http://schemas.microsoft.com/office/drawing/2014/main" id="{8D4FF9E7-A9A9-46AD-BB71-A0505E3E9FD3}"/>
              </a:ext>
            </a:extLst>
          </p:cNvPr>
          <p:cNvPicPr>
            <a:picLocks noChangeAspect="1"/>
          </p:cNvPicPr>
          <p:nvPr/>
        </p:nvPicPr>
        <p:blipFill>
          <a:blip r:embed="rId3"/>
          <a:stretch>
            <a:fillRect/>
          </a:stretch>
        </p:blipFill>
        <p:spPr>
          <a:xfrm>
            <a:off x="181119" y="2337089"/>
            <a:ext cx="8467725" cy="4400550"/>
          </a:xfrm>
          <a:prstGeom prst="rect">
            <a:avLst/>
          </a:prstGeom>
        </p:spPr>
      </p:pic>
    </p:spTree>
    <p:extLst>
      <p:ext uri="{BB962C8B-B14F-4D97-AF65-F5344CB8AC3E}">
        <p14:creationId xmlns:p14="http://schemas.microsoft.com/office/powerpoint/2010/main" val="369677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DC50B-07B2-48E1-B6DF-728E85E4C235}"/>
              </a:ext>
            </a:extLst>
          </p:cNvPr>
          <p:cNvPicPr>
            <a:picLocks noChangeAspect="1"/>
          </p:cNvPicPr>
          <p:nvPr/>
        </p:nvPicPr>
        <p:blipFill>
          <a:blip r:embed="rId2"/>
          <a:stretch>
            <a:fillRect/>
          </a:stretch>
        </p:blipFill>
        <p:spPr>
          <a:xfrm>
            <a:off x="796715" y="640080"/>
            <a:ext cx="2990270" cy="3602736"/>
          </a:xfrm>
          <a:prstGeom prst="rect">
            <a:avLst/>
          </a:prstGeom>
        </p:spPr>
      </p:pic>
      <p:pic>
        <p:nvPicPr>
          <p:cNvPr id="6" name="Content Placeholder 5">
            <a:extLst>
              <a:ext uri="{FF2B5EF4-FFF2-40B4-BE49-F238E27FC236}">
                <a16:creationId xmlns:a16="http://schemas.microsoft.com/office/drawing/2014/main" id="{0E1C97DE-9B7E-4749-95AA-5BB5F3E8614A}"/>
              </a:ext>
            </a:extLst>
          </p:cNvPr>
          <p:cNvPicPr>
            <a:picLocks noGrp="1" noChangeAspect="1"/>
          </p:cNvPicPr>
          <p:nvPr>
            <p:ph sz="half" idx="1"/>
          </p:nvPr>
        </p:nvPicPr>
        <p:blipFill>
          <a:blip r:embed="rId3"/>
          <a:stretch>
            <a:fillRect/>
          </a:stretch>
        </p:blipFill>
        <p:spPr>
          <a:xfrm>
            <a:off x="8405017" y="824928"/>
            <a:ext cx="3312784" cy="2381063"/>
          </a:xfrm>
          <a:prstGeom prst="rect">
            <a:avLst/>
          </a:prstGeom>
        </p:spPr>
      </p:pic>
      <p:pic>
        <p:nvPicPr>
          <p:cNvPr id="2" name="Content Placeholder 1">
            <a:extLst>
              <a:ext uri="{FF2B5EF4-FFF2-40B4-BE49-F238E27FC236}">
                <a16:creationId xmlns:a16="http://schemas.microsoft.com/office/drawing/2014/main" id="{0A4C5957-AB64-4E1C-8C62-28F2270DA961}"/>
              </a:ext>
            </a:extLst>
          </p:cNvPr>
          <p:cNvPicPr>
            <a:picLocks noGrp="1" noChangeAspect="1"/>
          </p:cNvPicPr>
          <p:nvPr>
            <p:ph sz="half" idx="2"/>
          </p:nvPr>
        </p:nvPicPr>
        <p:blipFill>
          <a:blip r:embed="rId4"/>
          <a:stretch>
            <a:fillRect/>
          </a:stretch>
        </p:blipFill>
        <p:spPr>
          <a:xfrm>
            <a:off x="4517932" y="2625873"/>
            <a:ext cx="3316281" cy="1616943"/>
          </a:xfrm>
          <a:prstGeom prst="rect">
            <a:avLst/>
          </a:prstGeom>
        </p:spPr>
      </p:pic>
      <p:sp>
        <p:nvSpPr>
          <p:cNvPr id="10" name="Title 9"/>
          <p:cNvSpPr>
            <a:spLocks noGrp="1"/>
          </p:cNvSpPr>
          <p:nvPr>
            <p:ph type="title"/>
          </p:nvPr>
        </p:nvSpPr>
        <p:spPr>
          <a:xfrm>
            <a:off x="633999" y="4550229"/>
            <a:ext cx="10909073" cy="1057655"/>
          </a:xfrm>
        </p:spPr>
        <p:txBody>
          <a:bodyPr vert="horz" lIns="91440" tIns="45720" rIns="91440" bIns="45720" rtlCol="0" anchor="b">
            <a:normAutofit/>
          </a:bodyPr>
          <a:lstStyle/>
          <a:p>
            <a:r>
              <a:rPr lang="en-US" sz="4000" u="sng">
                <a:solidFill>
                  <a:schemeClr val="accent1">
                    <a:lumMod val="75000"/>
                  </a:schemeClr>
                </a:solidFill>
                <a:latin typeface="Century Gothic" panose="020B0502020202020204" pitchFamily="34" charset="0"/>
              </a:rPr>
              <a:t>Tactics of anti-government special interests</a:t>
            </a:r>
            <a:endParaRPr lang="en-US" sz="4000" u="sng" dirty="0">
              <a:solidFill>
                <a:schemeClr val="accent1">
                  <a:lumMod val="75000"/>
                </a:schemeClr>
              </a:solidFill>
              <a:latin typeface="Century Gothic" panose="020B0502020202020204" pitchFamily="34" charset="0"/>
            </a:endParaRPr>
          </a:p>
        </p:txBody>
      </p:sp>
    </p:spTree>
    <p:extLst>
      <p:ext uri="{BB962C8B-B14F-4D97-AF65-F5344CB8AC3E}">
        <p14:creationId xmlns:p14="http://schemas.microsoft.com/office/powerpoint/2010/main" val="320505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9" y="689718"/>
            <a:ext cx="4020297" cy="2258895"/>
          </a:xfrm>
          <a:prstGeom prst="rect">
            <a:avLst/>
          </a:prstGeom>
          <a:solidFill>
            <a:schemeClr val="bg1">
              <a:lumMod val="65000"/>
            </a:schemeClr>
          </a:solidFill>
        </p:spPr>
      </p:pic>
      <p:pic>
        <p:nvPicPr>
          <p:cNvPr id="18" name="Content Placeholder 17" descr="A lit up city at night&#10;&#10;Description generated with very high confidenc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93390" y="3218101"/>
            <a:ext cx="3301514" cy="2476136"/>
          </a:xfrm>
          <a:prstGeom prst="rect">
            <a:avLst/>
          </a:prstGeom>
        </p:spPr>
      </p:pic>
      <p:sp>
        <p:nvSpPr>
          <p:cNvPr id="2" name="Title 1"/>
          <p:cNvSpPr>
            <a:spLocks noGrp="1"/>
          </p:cNvSpPr>
          <p:nvPr>
            <p:ph type="title"/>
          </p:nvPr>
        </p:nvSpPr>
        <p:spPr>
          <a:xfrm>
            <a:off x="5229739" y="751207"/>
            <a:ext cx="6405063" cy="475397"/>
          </a:xfrm>
        </p:spPr>
        <p:txBody>
          <a:bodyPr vert="horz" lIns="91440" tIns="45720" rIns="91440" bIns="45720" rtlCol="0" anchor="b">
            <a:normAutofit fontScale="90000"/>
          </a:bodyPr>
          <a:lstStyle/>
          <a:p>
            <a:r>
              <a:rPr lang="en-US" dirty="0"/>
              <a:t>The 45-day sprint </a:t>
            </a:r>
          </a:p>
        </p:txBody>
      </p:sp>
      <p:sp>
        <p:nvSpPr>
          <p:cNvPr id="4" name="Content Placeholder 3"/>
          <p:cNvSpPr>
            <a:spLocks noGrp="1"/>
          </p:cNvSpPr>
          <p:nvPr>
            <p:ph sz="half" idx="2"/>
          </p:nvPr>
        </p:nvSpPr>
        <p:spPr>
          <a:xfrm>
            <a:off x="5144679" y="2198914"/>
            <a:ext cx="6405063" cy="3670180"/>
          </a:xfrm>
        </p:spPr>
        <p:txBody>
          <a:bodyPr vert="horz" lIns="0" tIns="45720" rIns="0" bIns="45720" rtlCol="0">
            <a:normAutofit/>
          </a:bodyPr>
          <a:lstStyle/>
          <a:p>
            <a:r>
              <a:rPr lang="en-US" sz="2800" dirty="0"/>
              <a:t>1,742 bill requests</a:t>
            </a:r>
          </a:p>
          <a:p>
            <a:r>
              <a:rPr lang="en-US" sz="2800" dirty="0"/>
              <a:t>821 bills/resolutions considered</a:t>
            </a:r>
          </a:p>
          <a:p>
            <a:r>
              <a:rPr lang="en-US" sz="2800" dirty="0"/>
              <a:t>533 bills passed (64.9% passage rate)</a:t>
            </a:r>
          </a:p>
          <a:p>
            <a:r>
              <a:rPr lang="en-US" sz="2800" dirty="0"/>
              <a:t>ULCT tracked 299/821 bills (36% of total bills)</a:t>
            </a:r>
          </a:p>
          <a:p>
            <a:endParaRPr lang="en-US" dirty="0"/>
          </a:p>
          <a:p>
            <a:endParaRPr lang="en-US" dirty="0"/>
          </a:p>
        </p:txBody>
      </p:sp>
    </p:spTree>
    <p:extLst>
      <p:ext uri="{BB962C8B-B14F-4D97-AF65-F5344CB8AC3E}">
        <p14:creationId xmlns:p14="http://schemas.microsoft.com/office/powerpoint/2010/main" val="140182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ulct</a:t>
            </a:r>
            <a:r>
              <a:rPr lang="en-US" dirty="0"/>
              <a:t> ENGAGED on these bills</a:t>
            </a:r>
          </a:p>
        </p:txBody>
      </p:sp>
      <p:sp>
        <p:nvSpPr>
          <p:cNvPr id="3" name="Content Placeholder 2"/>
          <p:cNvSpPr>
            <a:spLocks noGrp="1"/>
          </p:cNvSpPr>
          <p:nvPr>
            <p:ph sz="half" idx="1"/>
          </p:nvPr>
        </p:nvSpPr>
        <p:spPr/>
        <p:txBody>
          <a:bodyPr>
            <a:normAutofit fontScale="70000" lnSpcReduction="20000"/>
          </a:bodyPr>
          <a:lstStyle/>
          <a:p>
            <a:r>
              <a:rPr lang="en-US" dirty="0"/>
              <a:t>HB 16 Candidate Replacement Amendments </a:t>
            </a:r>
          </a:p>
          <a:p>
            <a:r>
              <a:rPr lang="en-US" dirty="0"/>
              <a:t>HB 17 Community Reinvestment Agency Amendments </a:t>
            </a:r>
          </a:p>
          <a:p>
            <a:r>
              <a:rPr lang="en-US" dirty="0"/>
              <a:t>HB 38 Fireworks Restrictions </a:t>
            </a:r>
          </a:p>
          <a:p>
            <a:r>
              <a:rPr lang="en-US" dirty="0"/>
              <a:t>HB 72 Communications of Governmental Entity Employees and Officers </a:t>
            </a:r>
          </a:p>
          <a:p>
            <a:r>
              <a:rPr lang="en-US" dirty="0"/>
              <a:t>HB 79 Private Attorney General Doctrine </a:t>
            </a:r>
          </a:p>
          <a:p>
            <a:r>
              <a:rPr lang="en-US" dirty="0"/>
              <a:t>HB 88 Electronic Cigarette and Other Nicotine Product Amendments </a:t>
            </a:r>
          </a:p>
          <a:p>
            <a:r>
              <a:rPr lang="en-US" dirty="0"/>
              <a:t>HB 111 Community Reinvestment Agency Modifications </a:t>
            </a:r>
          </a:p>
          <a:p>
            <a:r>
              <a:rPr lang="en-US" dirty="0"/>
              <a:t>HB 113 Candidate Filing Amendments </a:t>
            </a:r>
          </a:p>
          <a:p>
            <a:endParaRPr lang="en-US" dirty="0"/>
          </a:p>
          <a:p>
            <a:endParaRPr lang="en-US" dirty="0"/>
          </a:p>
          <a:p>
            <a:endParaRPr lang="en-US" dirty="0"/>
          </a:p>
        </p:txBody>
      </p:sp>
      <p:sp>
        <p:nvSpPr>
          <p:cNvPr id="4" name="Content Placeholder 3"/>
          <p:cNvSpPr>
            <a:spLocks noGrp="1"/>
          </p:cNvSpPr>
          <p:nvPr>
            <p:ph sz="half" idx="2"/>
          </p:nvPr>
        </p:nvSpPr>
        <p:spPr/>
        <p:txBody>
          <a:bodyPr>
            <a:normAutofit fontScale="70000" lnSpcReduction="20000"/>
          </a:bodyPr>
          <a:lstStyle/>
          <a:p>
            <a:r>
              <a:rPr lang="en-US" dirty="0"/>
              <a:t>HB 124 Water Holdings Accountability and Transparency Amendments </a:t>
            </a:r>
          </a:p>
          <a:p>
            <a:r>
              <a:rPr lang="en-US" dirty="0"/>
              <a:t>HB 126 Offender Housing Amendments </a:t>
            </a:r>
          </a:p>
          <a:p>
            <a:r>
              <a:rPr lang="en-US" dirty="0"/>
              <a:t>HB 135 Extraterritorial Jurisdiction Amendments</a:t>
            </a:r>
          </a:p>
          <a:p>
            <a:r>
              <a:rPr lang="en-US" dirty="0"/>
              <a:t>HB 136 Federal Designations </a:t>
            </a:r>
          </a:p>
          <a:p>
            <a:r>
              <a:rPr lang="en-US" dirty="0"/>
              <a:t>HB 138 Good Landlord Program Amendments </a:t>
            </a:r>
          </a:p>
          <a:p>
            <a:r>
              <a:rPr lang="en-US" dirty="0"/>
              <a:t>HB 168 Political Subdivision Lien Authority </a:t>
            </a:r>
          </a:p>
          <a:p>
            <a:r>
              <a:rPr lang="en-US" dirty="0"/>
              <a:t>HB 175 Legislative Oversight Amendments </a:t>
            </a:r>
          </a:p>
          <a:p>
            <a:r>
              <a:rPr lang="en-US" dirty="0"/>
              <a:t>HB 181 Home Consumption and Homemade Food Act</a:t>
            </a:r>
          </a:p>
          <a:p>
            <a:r>
              <a:rPr lang="en-US" dirty="0"/>
              <a:t>HB 182 Local Option Sand and Gravel Tax</a:t>
            </a:r>
          </a:p>
          <a:p>
            <a:endParaRPr lang="en-US" dirty="0"/>
          </a:p>
        </p:txBody>
      </p:sp>
    </p:spTree>
    <p:extLst>
      <p:ext uri="{BB962C8B-B14F-4D97-AF65-F5344CB8AC3E}">
        <p14:creationId xmlns:p14="http://schemas.microsoft.com/office/powerpoint/2010/main" val="368441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09564"/>
            <a:ext cx="9690509" cy="1059305"/>
          </a:xfrm>
        </p:spPr>
        <p:txBody>
          <a:bodyPr/>
          <a:lstStyle/>
          <a:p>
            <a:r>
              <a:rPr lang="en-US" dirty="0" err="1"/>
              <a:t>ulct</a:t>
            </a:r>
            <a:r>
              <a:rPr lang="en-US" dirty="0"/>
              <a:t> ENGAGED on these bills</a:t>
            </a:r>
          </a:p>
        </p:txBody>
      </p:sp>
      <p:sp>
        <p:nvSpPr>
          <p:cNvPr id="3" name="Content Placeholder 2"/>
          <p:cNvSpPr>
            <a:spLocks noGrp="1"/>
          </p:cNvSpPr>
          <p:nvPr>
            <p:ph sz="half" idx="1"/>
          </p:nvPr>
        </p:nvSpPr>
        <p:spPr>
          <a:xfrm>
            <a:off x="101600" y="2010878"/>
            <a:ext cx="5990883" cy="4041579"/>
          </a:xfrm>
        </p:spPr>
        <p:txBody>
          <a:bodyPr>
            <a:normAutofit fontScale="70000" lnSpcReduction="20000"/>
          </a:bodyPr>
          <a:lstStyle/>
          <a:p>
            <a:r>
              <a:rPr lang="en-US" dirty="0"/>
              <a:t>HB 203 Nighttime Construction Noise Amendments </a:t>
            </a:r>
          </a:p>
          <a:p>
            <a:r>
              <a:rPr lang="en-US" dirty="0"/>
              <a:t>HB 209 Mental Health Protections for First Responders </a:t>
            </a:r>
          </a:p>
          <a:p>
            <a:r>
              <a:rPr lang="en-US" dirty="0"/>
              <a:t>HB 221 Animal Welfare Act Amendments </a:t>
            </a:r>
          </a:p>
          <a:p>
            <a:r>
              <a:rPr lang="en-US" dirty="0"/>
              <a:t>HB 225 Initiatives, Referenda, and Other Political Activities </a:t>
            </a:r>
          </a:p>
          <a:p>
            <a:r>
              <a:rPr lang="en-US" dirty="0"/>
              <a:t>HB 226 Citation Authority Amendments </a:t>
            </a:r>
          </a:p>
          <a:p>
            <a:r>
              <a:rPr lang="en-US" dirty="0"/>
              <a:t>HB 247 Amusement Ride Safety Inspections </a:t>
            </a:r>
          </a:p>
          <a:p>
            <a:r>
              <a:rPr lang="en-US" dirty="0"/>
              <a:t>HB 248 Compensatory Service in Lieu of Fine Amendments </a:t>
            </a:r>
          </a:p>
          <a:p>
            <a:r>
              <a:rPr lang="en-US" dirty="0"/>
              <a:t>HB 250 Building Permit and Impact Fees Amendments </a:t>
            </a:r>
          </a:p>
          <a:p>
            <a:r>
              <a:rPr lang="en-US" dirty="0"/>
              <a:t>HB 253 Trust Lands Amendments </a:t>
            </a:r>
          </a:p>
        </p:txBody>
      </p:sp>
      <p:sp>
        <p:nvSpPr>
          <p:cNvPr id="4" name="Content Placeholder 3"/>
          <p:cNvSpPr>
            <a:spLocks noGrp="1"/>
          </p:cNvSpPr>
          <p:nvPr>
            <p:ph sz="half" idx="2"/>
          </p:nvPr>
        </p:nvSpPr>
        <p:spPr>
          <a:xfrm>
            <a:off x="6413770" y="2017343"/>
            <a:ext cx="5662115" cy="4035114"/>
          </a:xfrm>
        </p:spPr>
        <p:txBody>
          <a:bodyPr>
            <a:normAutofit fontScale="70000" lnSpcReduction="20000"/>
          </a:bodyPr>
          <a:lstStyle/>
          <a:p>
            <a:r>
              <a:rPr lang="en-US" dirty="0"/>
              <a:t>HB 255 Extra-jurisdictional Municipal Property </a:t>
            </a:r>
          </a:p>
          <a:p>
            <a:r>
              <a:rPr lang="en-US" dirty="0"/>
              <a:t>HB 256 Electric Service District </a:t>
            </a:r>
          </a:p>
          <a:p>
            <a:r>
              <a:rPr lang="en-US" dirty="0"/>
              <a:t>HB 259 Moderate Income Housing Amendments </a:t>
            </a:r>
          </a:p>
          <a:p>
            <a:r>
              <a:rPr lang="en-US" dirty="0"/>
              <a:t>HB 265 Body Camera Amendments</a:t>
            </a:r>
          </a:p>
          <a:p>
            <a:r>
              <a:rPr lang="en-US" dirty="0"/>
              <a:t>HB 268 Off-Duty Employment of Law Enforcement Officer </a:t>
            </a:r>
          </a:p>
          <a:p>
            <a:r>
              <a:rPr lang="en-US" dirty="0"/>
              <a:t>HB 271 Government Enterprise Amendments </a:t>
            </a:r>
          </a:p>
          <a:p>
            <a:r>
              <a:rPr lang="en-US" dirty="0"/>
              <a:t>HB 279 Design Professional Liability Amendments </a:t>
            </a:r>
          </a:p>
          <a:p>
            <a:r>
              <a:rPr lang="en-US" dirty="0"/>
              <a:t>HB 294 Municipal Forms of Government Amendments </a:t>
            </a:r>
          </a:p>
          <a:p>
            <a:r>
              <a:rPr lang="en-US" dirty="0"/>
              <a:t>HB 298 Victim Advocate Confidentiality Amendments </a:t>
            </a:r>
          </a:p>
          <a:p>
            <a:endParaRPr lang="en-US" dirty="0"/>
          </a:p>
        </p:txBody>
      </p:sp>
    </p:spTree>
    <p:extLst>
      <p:ext uri="{BB962C8B-B14F-4D97-AF65-F5344CB8AC3E}">
        <p14:creationId xmlns:p14="http://schemas.microsoft.com/office/powerpoint/2010/main" val="212437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 y="109564"/>
            <a:ext cx="9646966" cy="1059305"/>
          </a:xfrm>
        </p:spPr>
        <p:txBody>
          <a:bodyPr/>
          <a:lstStyle/>
          <a:p>
            <a:r>
              <a:rPr lang="en-US" dirty="0" err="1"/>
              <a:t>ulct</a:t>
            </a:r>
            <a:r>
              <a:rPr lang="en-US" dirty="0"/>
              <a:t> ENGAGED on these bills</a:t>
            </a:r>
          </a:p>
        </p:txBody>
      </p:sp>
      <p:sp>
        <p:nvSpPr>
          <p:cNvPr id="3" name="Content Placeholder 2"/>
          <p:cNvSpPr>
            <a:spLocks noGrp="1"/>
          </p:cNvSpPr>
          <p:nvPr>
            <p:ph sz="half" idx="1"/>
          </p:nvPr>
        </p:nvSpPr>
        <p:spPr>
          <a:xfrm>
            <a:off x="159657" y="1864194"/>
            <a:ext cx="5932826" cy="4188263"/>
          </a:xfrm>
        </p:spPr>
        <p:txBody>
          <a:bodyPr>
            <a:normAutofit fontScale="77500" lnSpcReduction="20000"/>
          </a:bodyPr>
          <a:lstStyle/>
          <a:p>
            <a:r>
              <a:rPr lang="en-US" dirty="0"/>
              <a:t>HB 301 Legal Notice Amendments </a:t>
            </a:r>
          </a:p>
          <a:p>
            <a:r>
              <a:rPr lang="en-US" dirty="0"/>
              <a:t>HB 303 Drinking Water Source Sizing Requirements </a:t>
            </a:r>
          </a:p>
          <a:p>
            <a:r>
              <a:rPr lang="en-US" dirty="0"/>
              <a:t>HB 305 Fire Code Amendments </a:t>
            </a:r>
          </a:p>
          <a:p>
            <a:r>
              <a:rPr lang="en-US" dirty="0"/>
              <a:t>HB 336 Fire Amendments </a:t>
            </a:r>
          </a:p>
          <a:p>
            <a:r>
              <a:rPr lang="en-US" dirty="0"/>
              <a:t>HB 358 State Database Amendments </a:t>
            </a:r>
          </a:p>
          <a:p>
            <a:r>
              <a:rPr lang="en-US" dirty="0"/>
              <a:t>HB 359 Allocation of Fault Amendments</a:t>
            </a:r>
          </a:p>
          <a:p>
            <a:r>
              <a:rPr lang="en-US" dirty="0"/>
              <a:t>HB 361 Billboard Amendments </a:t>
            </a:r>
          </a:p>
          <a:p>
            <a:r>
              <a:rPr lang="en-US" dirty="0"/>
              <a:t>HB 373 Waste Management Amendments </a:t>
            </a:r>
          </a:p>
          <a:p>
            <a:r>
              <a:rPr lang="en-US" dirty="0"/>
              <a:t>HB 377 Land Use Amendments </a:t>
            </a:r>
          </a:p>
        </p:txBody>
      </p:sp>
      <p:sp>
        <p:nvSpPr>
          <p:cNvPr id="4" name="Content Placeholder 3"/>
          <p:cNvSpPr>
            <a:spLocks noGrp="1"/>
          </p:cNvSpPr>
          <p:nvPr>
            <p:ph sz="half" idx="2"/>
          </p:nvPr>
        </p:nvSpPr>
        <p:spPr>
          <a:xfrm>
            <a:off x="6413771" y="1864194"/>
            <a:ext cx="5778229" cy="4209286"/>
          </a:xfrm>
        </p:spPr>
        <p:txBody>
          <a:bodyPr>
            <a:normAutofit fontScale="77500" lnSpcReduction="20000"/>
          </a:bodyPr>
          <a:lstStyle/>
          <a:p>
            <a:r>
              <a:rPr lang="en-US" dirty="0"/>
              <a:t>HB 393 Lobbyist Expenditure Amendments </a:t>
            </a:r>
          </a:p>
          <a:p>
            <a:r>
              <a:rPr lang="en-US" dirty="0"/>
              <a:t>HB 430 Affordable Housing Amendments </a:t>
            </a:r>
          </a:p>
          <a:p>
            <a:r>
              <a:rPr lang="en-US" dirty="0"/>
              <a:t>HB 450 Wastewater Reuse Amendments </a:t>
            </a:r>
          </a:p>
          <a:p>
            <a:r>
              <a:rPr lang="en-US" dirty="0"/>
              <a:t>HB 455 Damage to Underground Utilities Amendments </a:t>
            </a:r>
          </a:p>
          <a:p>
            <a:r>
              <a:rPr lang="en-US" dirty="0"/>
              <a:t>HB 462 Homeless Services Amendments </a:t>
            </a:r>
          </a:p>
          <a:p>
            <a:r>
              <a:rPr lang="en-US" dirty="0"/>
              <a:t>HB 466 Wildland Fire Liability Amendments </a:t>
            </a:r>
          </a:p>
          <a:p>
            <a:r>
              <a:rPr lang="en-US" dirty="0"/>
              <a:t>SB 28 Local Government Limited Purpose Entity Registry</a:t>
            </a:r>
          </a:p>
          <a:p>
            <a:r>
              <a:rPr lang="en-US" dirty="0"/>
              <a:t>SB 29 County Listing of Local Government and Limited Purpose Entities </a:t>
            </a:r>
          </a:p>
          <a:p>
            <a:r>
              <a:rPr lang="en-US" dirty="0"/>
              <a:t>SB 36 Local Option Sales and Use Tax Distribution Formula Amendments </a:t>
            </a:r>
          </a:p>
          <a:p>
            <a:endParaRPr lang="en-US" dirty="0"/>
          </a:p>
          <a:p>
            <a:endParaRPr lang="en-US" dirty="0"/>
          </a:p>
          <a:p>
            <a:endParaRPr lang="en-US" dirty="0"/>
          </a:p>
        </p:txBody>
      </p:sp>
    </p:spTree>
    <p:extLst>
      <p:ext uri="{BB962C8B-B14F-4D97-AF65-F5344CB8AC3E}">
        <p14:creationId xmlns:p14="http://schemas.microsoft.com/office/powerpoint/2010/main" val="366686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03" y="90514"/>
            <a:ext cx="9739085" cy="1059305"/>
          </a:xfrm>
        </p:spPr>
        <p:txBody>
          <a:bodyPr/>
          <a:lstStyle/>
          <a:p>
            <a:r>
              <a:rPr lang="en-US" dirty="0" err="1"/>
              <a:t>ulct</a:t>
            </a:r>
            <a:r>
              <a:rPr lang="en-US" dirty="0"/>
              <a:t> ENGAGED on these bills</a:t>
            </a:r>
          </a:p>
        </p:txBody>
      </p:sp>
      <p:sp>
        <p:nvSpPr>
          <p:cNvPr id="3" name="Content Placeholder 2"/>
          <p:cNvSpPr>
            <a:spLocks noGrp="1"/>
          </p:cNvSpPr>
          <p:nvPr>
            <p:ph sz="half" idx="1"/>
          </p:nvPr>
        </p:nvSpPr>
        <p:spPr>
          <a:xfrm>
            <a:off x="159657" y="2010878"/>
            <a:ext cx="5932826" cy="4027065"/>
          </a:xfrm>
        </p:spPr>
        <p:txBody>
          <a:bodyPr>
            <a:normAutofit fontScale="70000" lnSpcReduction="20000"/>
          </a:bodyPr>
          <a:lstStyle/>
          <a:p>
            <a:r>
              <a:rPr lang="en-US" dirty="0"/>
              <a:t>SB 24 Local Government Indigent Defense Requirement </a:t>
            </a:r>
          </a:p>
          <a:p>
            <a:r>
              <a:rPr lang="en-US" dirty="0"/>
              <a:t>SB 52 Sale of State Land Act</a:t>
            </a:r>
          </a:p>
          <a:p>
            <a:r>
              <a:rPr lang="en-US" dirty="0"/>
              <a:t>SB 66 Emergency Vehicle Operator Duty of Care Amendments </a:t>
            </a:r>
          </a:p>
          <a:p>
            <a:r>
              <a:rPr lang="en-US" dirty="0"/>
              <a:t>SB 83 State Real Property Amendments </a:t>
            </a:r>
          </a:p>
          <a:p>
            <a:r>
              <a:rPr lang="en-US" dirty="0"/>
              <a:t>SB 96 Canal Amendments </a:t>
            </a:r>
          </a:p>
          <a:p>
            <a:r>
              <a:rPr lang="en-US" dirty="0"/>
              <a:t>SB 111 Community Reinvestment Agency Changes </a:t>
            </a:r>
          </a:p>
          <a:p>
            <a:r>
              <a:rPr lang="en-US" dirty="0"/>
              <a:t>SB 120 Local Government Fees and Taxes Amendments </a:t>
            </a:r>
          </a:p>
          <a:p>
            <a:r>
              <a:rPr lang="en-US" dirty="0"/>
              <a:t>SB 128 Transportation Revisions </a:t>
            </a:r>
          </a:p>
          <a:p>
            <a:r>
              <a:rPr lang="en-US" dirty="0"/>
              <a:t>SB 136 Transportation Governance Amendments </a:t>
            </a:r>
          </a:p>
          <a:p>
            <a:endParaRPr lang="en-US" dirty="0"/>
          </a:p>
          <a:p>
            <a:endParaRPr lang="en-US" dirty="0"/>
          </a:p>
        </p:txBody>
      </p:sp>
      <p:sp>
        <p:nvSpPr>
          <p:cNvPr id="4" name="Content Placeholder 3"/>
          <p:cNvSpPr>
            <a:spLocks noGrp="1"/>
          </p:cNvSpPr>
          <p:nvPr>
            <p:ph sz="half" idx="2"/>
          </p:nvPr>
        </p:nvSpPr>
        <p:spPr>
          <a:xfrm>
            <a:off x="6413771" y="2017343"/>
            <a:ext cx="5618572" cy="4020600"/>
          </a:xfrm>
        </p:spPr>
        <p:txBody>
          <a:bodyPr>
            <a:normAutofit fontScale="70000" lnSpcReduction="20000"/>
          </a:bodyPr>
          <a:lstStyle/>
          <a:p>
            <a:r>
              <a:rPr lang="en-US" dirty="0"/>
              <a:t>SB 154 Prohibition of Law Enforcement Quotas </a:t>
            </a:r>
          </a:p>
          <a:p>
            <a:r>
              <a:rPr lang="en-US" dirty="0"/>
              <a:t>SB 155 Towing Amendments </a:t>
            </a:r>
          </a:p>
          <a:p>
            <a:r>
              <a:rPr lang="en-US" dirty="0"/>
              <a:t>SB 158 Municipal Business Licensing </a:t>
            </a:r>
          </a:p>
          <a:p>
            <a:r>
              <a:rPr lang="en-US" dirty="0"/>
              <a:t>SB 167 Food Truck Regulation Amendments </a:t>
            </a:r>
          </a:p>
          <a:p>
            <a:r>
              <a:rPr lang="en-US" dirty="0"/>
              <a:t>SB 183 Land Use Notice Amendments </a:t>
            </a:r>
          </a:p>
          <a:p>
            <a:r>
              <a:rPr lang="en-US" dirty="0"/>
              <a:t>SB 189 Small Wireless Facilities Deployment Act</a:t>
            </a:r>
          </a:p>
          <a:p>
            <a:r>
              <a:rPr lang="en-US" dirty="0"/>
              <a:t>SB 192 Retail Bag Impact Reduction Program </a:t>
            </a:r>
          </a:p>
          <a:p>
            <a:r>
              <a:rPr lang="en-US" dirty="0"/>
              <a:t>SB 204 Secondary Water Metering Requirements </a:t>
            </a:r>
          </a:p>
          <a:p>
            <a:r>
              <a:rPr lang="en-US" dirty="0"/>
              <a:t>SB 234 Utah Inland Port Authority </a:t>
            </a:r>
          </a:p>
          <a:p>
            <a:r>
              <a:rPr lang="en-US" dirty="0"/>
              <a:t>SB 235 Homeless Shelter Funding Amendments </a:t>
            </a:r>
          </a:p>
        </p:txBody>
      </p:sp>
    </p:spTree>
    <p:extLst>
      <p:ext uri="{BB962C8B-B14F-4D97-AF65-F5344CB8AC3E}">
        <p14:creationId xmlns:p14="http://schemas.microsoft.com/office/powerpoint/2010/main" val="392343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C83B7-9466-4839-B844-D23660615520}"/>
              </a:ext>
            </a:extLst>
          </p:cNvPr>
          <p:cNvPicPr>
            <a:picLocks noChangeAspect="1"/>
          </p:cNvPicPr>
          <p:nvPr/>
        </p:nvPicPr>
        <p:blipFill>
          <a:blip r:embed="rId2"/>
          <a:stretch>
            <a:fillRect/>
          </a:stretch>
        </p:blipFill>
        <p:spPr>
          <a:xfrm>
            <a:off x="452323" y="32378"/>
            <a:ext cx="5086350" cy="6146749"/>
          </a:xfrm>
          <a:prstGeom prst="rect">
            <a:avLst/>
          </a:prstGeom>
        </p:spPr>
      </p:pic>
      <p:pic>
        <p:nvPicPr>
          <p:cNvPr id="3" name="Picture 2">
            <a:extLst>
              <a:ext uri="{FF2B5EF4-FFF2-40B4-BE49-F238E27FC236}">
                <a16:creationId xmlns:a16="http://schemas.microsoft.com/office/drawing/2014/main" id="{5B53D933-5B77-4F9B-AFAF-DC4BF100CFB6}"/>
              </a:ext>
            </a:extLst>
          </p:cNvPr>
          <p:cNvPicPr>
            <a:picLocks noChangeAspect="1"/>
          </p:cNvPicPr>
          <p:nvPr/>
        </p:nvPicPr>
        <p:blipFill>
          <a:blip r:embed="rId3"/>
          <a:stretch>
            <a:fillRect/>
          </a:stretch>
        </p:blipFill>
        <p:spPr>
          <a:xfrm>
            <a:off x="5928302" y="637215"/>
            <a:ext cx="5581650" cy="5467350"/>
          </a:xfrm>
          <a:prstGeom prst="rect">
            <a:avLst/>
          </a:prstGeom>
        </p:spPr>
      </p:pic>
    </p:spTree>
    <p:extLst>
      <p:ext uri="{BB962C8B-B14F-4D97-AF65-F5344CB8AC3E}">
        <p14:creationId xmlns:p14="http://schemas.microsoft.com/office/powerpoint/2010/main" val="1973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bills for UMCA by category</a:t>
            </a:r>
          </a:p>
        </p:txBody>
      </p:sp>
      <p:sp>
        <p:nvSpPr>
          <p:cNvPr id="3" name="Content Placeholder 2"/>
          <p:cNvSpPr>
            <a:spLocks noGrp="1"/>
          </p:cNvSpPr>
          <p:nvPr>
            <p:ph sz="half" idx="1"/>
          </p:nvPr>
        </p:nvSpPr>
        <p:spPr/>
        <p:txBody>
          <a:bodyPr>
            <a:normAutofit fontScale="92500"/>
          </a:bodyPr>
          <a:lstStyle/>
          <a:p>
            <a:r>
              <a:rPr lang="en-US" sz="2600" u="sng" dirty="0">
                <a:solidFill>
                  <a:schemeClr val="accent1">
                    <a:lumMod val="75000"/>
                  </a:schemeClr>
                </a:solidFill>
              </a:rPr>
              <a:t>General</a:t>
            </a:r>
            <a:r>
              <a:rPr lang="en-US" sz="2600" dirty="0"/>
              <a:t>: HB 175, HB 38, HB 324, SB 167, SB 158, SB 80</a:t>
            </a:r>
          </a:p>
          <a:p>
            <a:r>
              <a:rPr lang="en-US" sz="2600" u="sng" dirty="0">
                <a:solidFill>
                  <a:schemeClr val="accent1">
                    <a:lumMod val="75000"/>
                  </a:schemeClr>
                </a:solidFill>
              </a:rPr>
              <a:t>Elections</a:t>
            </a:r>
            <a:r>
              <a:rPr lang="en-US" sz="2600" dirty="0"/>
              <a:t>: HB 16, HB 113, HB 35, HB 141, HB 281, HB 218, SB 17, SB 74, SB 38, HB 225</a:t>
            </a:r>
          </a:p>
          <a:p>
            <a:r>
              <a:rPr lang="en-US" sz="2600" u="sng" dirty="0">
                <a:solidFill>
                  <a:schemeClr val="accent1">
                    <a:lumMod val="75000"/>
                  </a:schemeClr>
                </a:solidFill>
              </a:rPr>
              <a:t>Transparency/accountability</a:t>
            </a:r>
            <a:r>
              <a:rPr lang="en-US" sz="2600" dirty="0"/>
              <a:t>: HB 134, SB 28, SB 29, SB 82, SB 105, SB 178</a:t>
            </a:r>
          </a:p>
          <a:p>
            <a:r>
              <a:rPr lang="en-US" sz="2600" u="sng" dirty="0">
                <a:solidFill>
                  <a:schemeClr val="accent1">
                    <a:lumMod val="75000"/>
                  </a:schemeClr>
                </a:solidFill>
              </a:rPr>
              <a:t>GRAMA/Records</a:t>
            </a:r>
            <a:r>
              <a:rPr lang="en-US" sz="2600" dirty="0"/>
              <a:t>: HB 72, HB 56, HB 66, SB 137</a:t>
            </a:r>
          </a:p>
          <a:p>
            <a:r>
              <a:rPr lang="en-US" sz="2600" u="sng" dirty="0">
                <a:solidFill>
                  <a:schemeClr val="accent1">
                    <a:lumMod val="75000"/>
                  </a:schemeClr>
                </a:solidFill>
              </a:rPr>
              <a:t>Finance/taxes</a:t>
            </a:r>
            <a:r>
              <a:rPr lang="en-US" sz="2600" dirty="0"/>
              <a:t>: HB 168, SB 122, SB 124</a:t>
            </a:r>
          </a:p>
          <a:p>
            <a:endParaRPr lang="en-US" dirty="0"/>
          </a:p>
          <a:p>
            <a:endParaRPr lang="en-US" dirty="0"/>
          </a:p>
        </p:txBody>
      </p:sp>
      <p:sp>
        <p:nvSpPr>
          <p:cNvPr id="4" name="Content Placeholder 3"/>
          <p:cNvSpPr>
            <a:spLocks noGrp="1"/>
          </p:cNvSpPr>
          <p:nvPr>
            <p:ph sz="half" idx="2"/>
          </p:nvPr>
        </p:nvSpPr>
        <p:spPr/>
        <p:txBody>
          <a:bodyPr>
            <a:normAutofit fontScale="92500"/>
          </a:bodyPr>
          <a:lstStyle/>
          <a:p>
            <a:r>
              <a:rPr lang="en-US" sz="2400" u="sng" dirty="0">
                <a:solidFill>
                  <a:schemeClr val="accent1">
                    <a:lumMod val="75000"/>
                  </a:schemeClr>
                </a:solidFill>
              </a:rPr>
              <a:t>Land use/building</a:t>
            </a:r>
            <a:r>
              <a:rPr lang="en-US" sz="2400" dirty="0"/>
              <a:t>: HB 377, HB 361, HB 279, SB 111</a:t>
            </a:r>
          </a:p>
          <a:p>
            <a:r>
              <a:rPr lang="en-US" sz="2400" u="sng" dirty="0">
                <a:solidFill>
                  <a:schemeClr val="accent1">
                    <a:lumMod val="75000"/>
                  </a:schemeClr>
                </a:solidFill>
              </a:rPr>
              <a:t>Transportation</a:t>
            </a:r>
            <a:r>
              <a:rPr lang="en-US" sz="2400" dirty="0"/>
              <a:t>: SB 136, SB 120, SB 71, HJR 20</a:t>
            </a:r>
          </a:p>
          <a:p>
            <a:r>
              <a:rPr lang="en-US" sz="2400" u="sng" dirty="0">
                <a:solidFill>
                  <a:schemeClr val="accent1">
                    <a:lumMod val="75000"/>
                  </a:schemeClr>
                </a:solidFill>
              </a:rPr>
              <a:t>Waste</a:t>
            </a:r>
            <a:r>
              <a:rPr lang="en-US" sz="2400" dirty="0"/>
              <a:t>: HB 373, SB 218</a:t>
            </a:r>
          </a:p>
          <a:p>
            <a:r>
              <a:rPr lang="en-US" sz="2400" u="sng" dirty="0">
                <a:solidFill>
                  <a:schemeClr val="accent1">
                    <a:lumMod val="75000"/>
                  </a:schemeClr>
                </a:solidFill>
              </a:rPr>
              <a:t>Water/infrastructure</a:t>
            </a:r>
            <a:r>
              <a:rPr lang="en-US" sz="2400" dirty="0"/>
              <a:t>: HB 303, SB 189, SB 234</a:t>
            </a:r>
          </a:p>
          <a:p>
            <a:r>
              <a:rPr lang="en-US" sz="2400" u="sng" dirty="0">
                <a:solidFill>
                  <a:schemeClr val="accent1">
                    <a:lumMod val="75000"/>
                  </a:schemeClr>
                </a:solidFill>
              </a:rPr>
              <a:t>Homelessness/Housing</a:t>
            </a:r>
            <a:r>
              <a:rPr lang="en-US" sz="2400" dirty="0"/>
              <a:t>: HB 259, HB 430, HB 462, SB 235 </a:t>
            </a:r>
          </a:p>
        </p:txBody>
      </p:sp>
    </p:spTree>
    <p:extLst>
      <p:ext uri="{BB962C8B-B14F-4D97-AF65-F5344CB8AC3E}">
        <p14:creationId xmlns:p14="http://schemas.microsoft.com/office/powerpoint/2010/main" val="2735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rmAutofit fontScale="90000"/>
          </a:bodyPr>
          <a:lstStyle/>
          <a:p>
            <a:br>
              <a:rPr lang="en-US" dirty="0">
                <a:solidFill>
                  <a:schemeClr val="tx1"/>
                </a:solidFill>
              </a:rPr>
            </a:br>
            <a:r>
              <a:rPr lang="en-US" dirty="0">
                <a:solidFill>
                  <a:schemeClr val="tx1"/>
                </a:solidFill>
              </a:rPr>
              <a:t>ULCT mantra as your advocates</a:t>
            </a:r>
          </a:p>
        </p:txBody>
      </p:sp>
      <p:sp>
        <p:nvSpPr>
          <p:cNvPr id="3" name="Content Placeholder 2"/>
          <p:cNvSpPr>
            <a:spLocks noGrp="1"/>
          </p:cNvSpPr>
          <p:nvPr>
            <p:ph idx="1"/>
          </p:nvPr>
        </p:nvSpPr>
        <p:spPr>
          <a:prstGeom prst="rect">
            <a:avLst/>
          </a:prstGeom>
        </p:spPr>
        <p:txBody>
          <a:bodyPr>
            <a:normAutofit/>
          </a:bodyPr>
          <a:lstStyle/>
          <a:p>
            <a:r>
              <a:rPr lang="en-US" sz="3200" dirty="0">
                <a:solidFill>
                  <a:schemeClr val="accent1"/>
                </a:solidFill>
              </a:rPr>
              <a:t>BRING PEOPLE ALONG</a:t>
            </a:r>
          </a:p>
          <a:p>
            <a:pPr lvl="1"/>
            <a:r>
              <a:rPr lang="en-US" sz="2400" dirty="0"/>
              <a:t>FRIDAY FACTS/daily legislative email</a:t>
            </a:r>
          </a:p>
          <a:p>
            <a:pPr lvl="1"/>
            <a:r>
              <a:rPr lang="en-US" sz="2400" dirty="0"/>
              <a:t>Conferences/trainings</a:t>
            </a:r>
          </a:p>
          <a:p>
            <a:pPr lvl="1"/>
            <a:r>
              <a:rPr lang="en-US" sz="2400" dirty="0"/>
              <a:t>Technical expertise groups </a:t>
            </a:r>
          </a:p>
          <a:p>
            <a:r>
              <a:rPr lang="en-US" sz="3200" dirty="0">
                <a:solidFill>
                  <a:schemeClr val="accent1"/>
                </a:solidFill>
              </a:rPr>
              <a:t>GOVERNMENT CLOSEST TO THE PEOPLE GOVERNS BEST</a:t>
            </a:r>
          </a:p>
          <a:p>
            <a:r>
              <a:rPr lang="en-US" sz="3200" dirty="0">
                <a:solidFill>
                  <a:schemeClr val="accent1"/>
                </a:solidFill>
              </a:rPr>
              <a:t>PROBLEM SOLVERS/PARTNERS</a:t>
            </a:r>
            <a:r>
              <a:rPr lang="en-US" sz="3200" dirty="0"/>
              <a:t> </a:t>
            </a:r>
          </a:p>
          <a:p>
            <a:pPr lvl="1"/>
            <a:r>
              <a:rPr lang="en-US" sz="2400" dirty="0"/>
              <a:t>With legislators, county officials, members of Congress, &amp; the Governor’s office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39" y="3424239"/>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822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shot of a monitor&#10;&#10;Description generated with high confidence">
            <a:extLst>
              <a:ext uri="{FF2B5EF4-FFF2-40B4-BE49-F238E27FC236}">
                <a16:creationId xmlns:a16="http://schemas.microsoft.com/office/drawing/2014/main" id="{2C62D5DF-E2EA-4DC7-8CE3-3742E2084437}"/>
              </a:ext>
            </a:extLst>
          </p:cNvPr>
          <p:cNvPicPr>
            <a:picLocks noChangeAspect="1"/>
          </p:cNvPicPr>
          <p:nvPr/>
        </p:nvPicPr>
        <p:blipFill>
          <a:blip r:embed="rId2"/>
          <a:stretch>
            <a:fillRect/>
          </a:stretch>
        </p:blipFill>
        <p:spPr>
          <a:xfrm>
            <a:off x="644373" y="1801650"/>
            <a:ext cx="5451627" cy="3979687"/>
          </a:xfrm>
          <a:prstGeom prst="rect">
            <a:avLst/>
          </a:prstGeom>
        </p:spPr>
      </p:pic>
      <p:sp>
        <p:nvSpPr>
          <p:cNvPr id="2" name="Title 1">
            <a:extLst>
              <a:ext uri="{FF2B5EF4-FFF2-40B4-BE49-F238E27FC236}">
                <a16:creationId xmlns:a16="http://schemas.microsoft.com/office/drawing/2014/main" id="{9C894954-F574-48F4-808B-7688E53995D8}"/>
              </a:ext>
            </a:extLst>
          </p:cNvPr>
          <p:cNvSpPr>
            <a:spLocks noGrp="1"/>
          </p:cNvSpPr>
          <p:nvPr>
            <p:ph type="title"/>
          </p:nvPr>
        </p:nvSpPr>
        <p:spPr>
          <a:xfrm>
            <a:off x="6532983" y="263527"/>
            <a:ext cx="5127171" cy="1450757"/>
          </a:xfrm>
        </p:spPr>
        <p:txBody>
          <a:bodyPr>
            <a:normAutofit/>
          </a:bodyPr>
          <a:lstStyle/>
          <a:p>
            <a:r>
              <a:rPr lang="en-US" dirty="0"/>
              <a:t>Key bills: general </a:t>
            </a:r>
          </a:p>
        </p:txBody>
      </p:sp>
      <p:sp>
        <p:nvSpPr>
          <p:cNvPr id="3" name="Content Placeholder 2">
            <a:extLst>
              <a:ext uri="{FF2B5EF4-FFF2-40B4-BE49-F238E27FC236}">
                <a16:creationId xmlns:a16="http://schemas.microsoft.com/office/drawing/2014/main" id="{B22DD76D-96BC-4492-98E0-54C09305F432}"/>
              </a:ext>
            </a:extLst>
          </p:cNvPr>
          <p:cNvSpPr>
            <a:spLocks noGrp="1"/>
          </p:cNvSpPr>
          <p:nvPr>
            <p:ph idx="1"/>
          </p:nvPr>
        </p:nvSpPr>
        <p:spPr>
          <a:xfrm>
            <a:off x="6411684" y="2198914"/>
            <a:ext cx="5127172" cy="3670180"/>
          </a:xfrm>
        </p:spPr>
        <p:txBody>
          <a:bodyPr>
            <a:normAutofit/>
          </a:bodyPr>
          <a:lstStyle/>
          <a:p>
            <a:r>
              <a:rPr lang="en-US" sz="2000" dirty="0">
                <a:solidFill>
                  <a:schemeClr val="accent1">
                    <a:lumMod val="75000"/>
                  </a:schemeClr>
                </a:solidFill>
              </a:rPr>
              <a:t>HB 175 – Legislative Oversight Amendments (FAILED) </a:t>
            </a:r>
          </a:p>
          <a:p>
            <a:pPr lvl="1">
              <a:buFont typeface="Courier New" panose="02070309020205020404" pitchFamily="49" charset="0"/>
              <a:buChar char="o"/>
            </a:pPr>
            <a:r>
              <a:rPr lang="en-US" sz="1800" dirty="0"/>
              <a:t>Originally would have had authority to “examine an action of a local government entity in relation to the entity’s application of a law passed or a rule authorized by the Legislature.” </a:t>
            </a:r>
          </a:p>
          <a:p>
            <a:pPr lvl="1">
              <a:buFont typeface="Courier New" panose="02070309020205020404" pitchFamily="49" charset="0"/>
              <a:buChar char="o"/>
            </a:pPr>
            <a:r>
              <a:rPr lang="en-US" sz="1800" dirty="0"/>
              <a:t>committee made entirely of legislators would examine the “efficiency” and “effectiveness” of a local government act. </a:t>
            </a:r>
          </a:p>
          <a:p>
            <a:pPr lvl="1">
              <a:buFont typeface="Courier New" panose="02070309020205020404" pitchFamily="49" charset="0"/>
              <a:buChar char="o"/>
            </a:pPr>
            <a:r>
              <a:rPr lang="en-US" sz="1800" dirty="0"/>
              <a:t>Successful in removing all local government oversight from this bill. </a:t>
            </a:r>
          </a:p>
        </p:txBody>
      </p:sp>
    </p:spTree>
    <p:extLst>
      <p:ext uri="{BB962C8B-B14F-4D97-AF65-F5344CB8AC3E}">
        <p14:creationId xmlns:p14="http://schemas.microsoft.com/office/powerpoint/2010/main" val="60986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D2791-48FB-46FA-8B22-4F52875670A2}"/>
              </a:ext>
            </a:extLst>
          </p:cNvPr>
          <p:cNvSpPr>
            <a:spLocks noGrp="1"/>
          </p:cNvSpPr>
          <p:nvPr>
            <p:ph type="title"/>
          </p:nvPr>
        </p:nvSpPr>
        <p:spPr>
          <a:xfrm>
            <a:off x="838200" y="87406"/>
            <a:ext cx="10515600" cy="1193707"/>
          </a:xfrm>
        </p:spPr>
        <p:txBody>
          <a:bodyPr>
            <a:normAutofit fontScale="90000"/>
          </a:bodyPr>
          <a:lstStyle/>
          <a:p>
            <a:br>
              <a:rPr lang="en-US"/>
            </a:br>
            <a:r>
              <a:rPr lang="en-US"/>
              <a:t>HB 175 (FAILED)	</a:t>
            </a:r>
            <a:endParaRPr lang="en-US" dirty="0"/>
          </a:p>
        </p:txBody>
      </p:sp>
      <p:pic>
        <p:nvPicPr>
          <p:cNvPr id="8" name="Content Placeholder 7">
            <a:extLst>
              <a:ext uri="{FF2B5EF4-FFF2-40B4-BE49-F238E27FC236}">
                <a16:creationId xmlns:a16="http://schemas.microsoft.com/office/drawing/2014/main" id="{84926BAF-412C-444C-9945-E67C8A2DCE35}"/>
              </a:ext>
            </a:extLst>
          </p:cNvPr>
          <p:cNvPicPr>
            <a:picLocks noGrp="1" noChangeAspect="1"/>
          </p:cNvPicPr>
          <p:nvPr>
            <p:ph idx="1"/>
          </p:nvPr>
        </p:nvPicPr>
        <p:blipFill>
          <a:blip r:embed="rId2"/>
          <a:stretch>
            <a:fillRect/>
          </a:stretch>
        </p:blipFill>
        <p:spPr>
          <a:xfrm>
            <a:off x="2247900" y="2010569"/>
            <a:ext cx="7696200" cy="3981450"/>
          </a:xfrm>
          <a:prstGeom prst="rect">
            <a:avLst/>
          </a:prstGeom>
        </p:spPr>
      </p:pic>
    </p:spTree>
    <p:extLst>
      <p:ext uri="{BB962C8B-B14F-4D97-AF65-F5344CB8AC3E}">
        <p14:creationId xmlns:p14="http://schemas.microsoft.com/office/powerpoint/2010/main" val="2962665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DAAB31-943C-4559-96A2-8174B599A46F}"/>
              </a:ext>
            </a:extLst>
          </p:cNvPr>
          <p:cNvPicPr>
            <a:picLocks noChangeAspect="1"/>
          </p:cNvPicPr>
          <p:nvPr/>
        </p:nvPicPr>
        <p:blipFill>
          <a:blip r:embed="rId2"/>
          <a:stretch>
            <a:fillRect/>
          </a:stretch>
        </p:blipFill>
        <p:spPr>
          <a:xfrm>
            <a:off x="3174134" y="2624861"/>
            <a:ext cx="7924800" cy="1057275"/>
          </a:xfrm>
          <a:prstGeom prst="rect">
            <a:avLst/>
          </a:prstGeom>
        </p:spPr>
      </p:pic>
      <p:pic>
        <p:nvPicPr>
          <p:cNvPr id="3" name="Picture 2">
            <a:extLst>
              <a:ext uri="{FF2B5EF4-FFF2-40B4-BE49-F238E27FC236}">
                <a16:creationId xmlns:a16="http://schemas.microsoft.com/office/drawing/2014/main" id="{0C999A4B-F994-4561-A8F9-942B3CFC7795}"/>
              </a:ext>
            </a:extLst>
          </p:cNvPr>
          <p:cNvPicPr>
            <a:picLocks noChangeAspect="1"/>
          </p:cNvPicPr>
          <p:nvPr/>
        </p:nvPicPr>
        <p:blipFill>
          <a:blip r:embed="rId3"/>
          <a:stretch>
            <a:fillRect/>
          </a:stretch>
        </p:blipFill>
        <p:spPr>
          <a:xfrm>
            <a:off x="3461038" y="3583891"/>
            <a:ext cx="8134350" cy="1590675"/>
          </a:xfrm>
          <a:prstGeom prst="rect">
            <a:avLst/>
          </a:prstGeom>
        </p:spPr>
      </p:pic>
      <p:pic>
        <p:nvPicPr>
          <p:cNvPr id="4" name="Picture 3">
            <a:extLst>
              <a:ext uri="{FF2B5EF4-FFF2-40B4-BE49-F238E27FC236}">
                <a16:creationId xmlns:a16="http://schemas.microsoft.com/office/drawing/2014/main" id="{E26C0F5C-DF16-4EB2-ADB5-1EC093363D61}"/>
              </a:ext>
            </a:extLst>
          </p:cNvPr>
          <p:cNvPicPr>
            <a:picLocks noChangeAspect="1"/>
          </p:cNvPicPr>
          <p:nvPr/>
        </p:nvPicPr>
        <p:blipFill>
          <a:blip r:embed="rId4"/>
          <a:stretch>
            <a:fillRect/>
          </a:stretch>
        </p:blipFill>
        <p:spPr>
          <a:xfrm>
            <a:off x="0" y="0"/>
            <a:ext cx="8582025" cy="2495550"/>
          </a:xfrm>
          <a:prstGeom prst="rect">
            <a:avLst/>
          </a:prstGeom>
        </p:spPr>
      </p:pic>
      <p:pic>
        <p:nvPicPr>
          <p:cNvPr id="5" name="Picture 4">
            <a:extLst>
              <a:ext uri="{FF2B5EF4-FFF2-40B4-BE49-F238E27FC236}">
                <a16:creationId xmlns:a16="http://schemas.microsoft.com/office/drawing/2014/main" id="{1A00F03A-B335-4A29-B8D3-B3DCB0DD7DB8}"/>
              </a:ext>
            </a:extLst>
          </p:cNvPr>
          <p:cNvPicPr>
            <a:picLocks noChangeAspect="1"/>
          </p:cNvPicPr>
          <p:nvPr/>
        </p:nvPicPr>
        <p:blipFill>
          <a:blip r:embed="rId5"/>
          <a:stretch>
            <a:fillRect/>
          </a:stretch>
        </p:blipFill>
        <p:spPr>
          <a:xfrm>
            <a:off x="174913" y="5358966"/>
            <a:ext cx="7353300" cy="876300"/>
          </a:xfrm>
          <a:prstGeom prst="rect">
            <a:avLst/>
          </a:prstGeom>
        </p:spPr>
      </p:pic>
    </p:spTree>
    <p:extLst>
      <p:ext uri="{BB962C8B-B14F-4D97-AF65-F5344CB8AC3E}">
        <p14:creationId xmlns:p14="http://schemas.microsoft.com/office/powerpoint/2010/main" val="387199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122" y="-529653"/>
            <a:ext cx="9605635" cy="1059305"/>
          </a:xfrm>
        </p:spPr>
        <p:txBody>
          <a:bodyPr>
            <a:normAutofit fontScale="90000"/>
          </a:bodyPr>
          <a:lstStyle/>
          <a:p>
            <a:br>
              <a:rPr lang="en-US" dirty="0"/>
            </a:br>
            <a:br>
              <a:rPr lang="en-US" dirty="0"/>
            </a:br>
            <a:br>
              <a:rPr lang="en-US" dirty="0"/>
            </a:br>
            <a:r>
              <a:rPr lang="en-US" dirty="0"/>
              <a:t>Key bills: general </a:t>
            </a:r>
          </a:p>
        </p:txBody>
      </p:sp>
      <p:sp>
        <p:nvSpPr>
          <p:cNvPr id="3" name="Content Placeholder 2"/>
          <p:cNvSpPr>
            <a:spLocks noGrp="1"/>
          </p:cNvSpPr>
          <p:nvPr>
            <p:ph sz="half" idx="1"/>
          </p:nvPr>
        </p:nvSpPr>
        <p:spPr>
          <a:xfrm>
            <a:off x="310392" y="1864194"/>
            <a:ext cx="5368955" cy="4222281"/>
          </a:xfrm>
        </p:spPr>
        <p:txBody>
          <a:bodyPr>
            <a:normAutofit fontScale="92500" lnSpcReduction="20000"/>
          </a:bodyPr>
          <a:lstStyle/>
          <a:p>
            <a:r>
              <a:rPr lang="en-US" dirty="0">
                <a:solidFill>
                  <a:schemeClr val="accent1"/>
                </a:solidFill>
              </a:rPr>
              <a:t>HB 38: Fireworks Restrictions </a:t>
            </a:r>
          </a:p>
          <a:p>
            <a:pPr lvl="1"/>
            <a:r>
              <a:rPr lang="en-US" sz="1900" dirty="0"/>
              <a:t>Allows local fire code official to consider existing OR historical hazardous environmental conditions to prohibit fireworks in previous areas plus </a:t>
            </a:r>
          </a:p>
          <a:p>
            <a:pPr lvl="2"/>
            <a:r>
              <a:rPr lang="en-US" sz="1900" dirty="0"/>
              <a:t>Dry grass areas</a:t>
            </a:r>
          </a:p>
          <a:p>
            <a:pPr lvl="2"/>
            <a:r>
              <a:rPr lang="en-US" sz="1900" dirty="0"/>
              <a:t>200 feet of waterways, trails, canyons, washes, ravines, or similar areas</a:t>
            </a:r>
          </a:p>
          <a:p>
            <a:pPr lvl="2"/>
            <a:r>
              <a:rPr lang="en-US" sz="1900" dirty="0"/>
              <a:t>And a limited area outside of the hazardous areas in order to facilitate a “readily identifiable closed area” </a:t>
            </a:r>
          </a:p>
          <a:p>
            <a:pPr lvl="2"/>
            <a:endParaRPr lang="en-US" sz="1900" dirty="0"/>
          </a:p>
          <a:p>
            <a:pPr lvl="2"/>
            <a:r>
              <a:rPr lang="en-US" sz="1900" dirty="0"/>
              <a:t>The legislative body or state forester must make a finding that the historical hazardous environmental condition has existed in the defined area before July 1 of at least 2 of the last 5 years AND produce a map of the defined area before May 1 of each year to the county. </a:t>
            </a:r>
          </a:p>
          <a:p>
            <a:endParaRPr lang="en-US" dirty="0"/>
          </a:p>
        </p:txBody>
      </p:sp>
      <p:sp>
        <p:nvSpPr>
          <p:cNvPr id="4" name="Content Placeholder 3"/>
          <p:cNvSpPr>
            <a:spLocks noGrp="1"/>
          </p:cNvSpPr>
          <p:nvPr>
            <p:ph sz="half" idx="2"/>
          </p:nvPr>
        </p:nvSpPr>
        <p:spPr>
          <a:xfrm>
            <a:off x="6413771" y="1864194"/>
            <a:ext cx="5635354" cy="4222281"/>
          </a:xfrm>
        </p:spPr>
        <p:txBody>
          <a:bodyPr>
            <a:normAutofit fontScale="92500" lnSpcReduction="20000"/>
          </a:bodyPr>
          <a:lstStyle/>
          <a:p>
            <a:pPr lvl="1"/>
            <a:endParaRPr lang="en-US" dirty="0"/>
          </a:p>
          <a:p>
            <a:pPr lvl="1"/>
            <a:r>
              <a:rPr lang="en-US" sz="1900" dirty="0"/>
              <a:t>The county must create a county-wide map before June 1 indicating each area where fireworks are prohibited, provide the map to retailers and the state fire marshal, and post it on the county website. </a:t>
            </a:r>
          </a:p>
          <a:p>
            <a:pPr lvl="1"/>
            <a:r>
              <a:rPr lang="en-US" sz="1900" dirty="0"/>
              <a:t>Retailers must display a sign that indicates the legal discharge dates and the penalties for illegal discharge. </a:t>
            </a:r>
          </a:p>
          <a:p>
            <a:pPr lvl="1"/>
            <a:r>
              <a:rPr lang="en-US" sz="1900" dirty="0"/>
              <a:t>Also reduces the days fireworks can be sold and discharged. Now may be sold from June 24 through July 25 and discharged from July 2-5 and 22-25. (Winter is unchanged.) </a:t>
            </a:r>
          </a:p>
          <a:p>
            <a:pPr lvl="1"/>
            <a:r>
              <a:rPr lang="en-US" sz="1900" dirty="0"/>
              <a:t> A person who negligently, recklessly, or intentionally causes or spreads a fire through fireworks is liable for the costs of suppression and any damages. </a:t>
            </a:r>
          </a:p>
          <a:p>
            <a:pPr marL="0" indent="0">
              <a:buNone/>
            </a:pPr>
            <a:endParaRPr lang="en-US" dirty="0"/>
          </a:p>
        </p:txBody>
      </p:sp>
      <p:pic>
        <p:nvPicPr>
          <p:cNvPr id="1028" name="Picture 4" descr="Fireworks New Year'S Eve Sparkler New Year">
            <a:extLst>
              <a:ext uri="{FF2B5EF4-FFF2-40B4-BE49-F238E27FC236}">
                <a16:creationId xmlns:a16="http://schemas.microsoft.com/office/drawing/2014/main" id="{8050BC26-7416-4ED5-9947-A459FC31C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2950" y="164732"/>
            <a:ext cx="4538444" cy="16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0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Key bills: general  </a:t>
            </a:r>
          </a:p>
        </p:txBody>
      </p:sp>
      <p:sp>
        <p:nvSpPr>
          <p:cNvPr id="3" name="Content Placeholder 2"/>
          <p:cNvSpPr>
            <a:spLocks noGrp="1"/>
          </p:cNvSpPr>
          <p:nvPr>
            <p:ph idx="1"/>
          </p:nvPr>
        </p:nvSpPr>
        <p:spPr/>
        <p:txBody>
          <a:bodyPr/>
          <a:lstStyle/>
          <a:p>
            <a:r>
              <a:rPr lang="en-US" dirty="0">
                <a:solidFill>
                  <a:schemeClr val="accent1"/>
                </a:solidFill>
              </a:rPr>
              <a:t>HB 226 – Citation Authority Amendments </a:t>
            </a:r>
          </a:p>
          <a:p>
            <a:r>
              <a:rPr lang="en-US" i="1" dirty="0"/>
              <a:t>Remember last year’s SB 251 Local Government Criminal Penalty Amendments?</a:t>
            </a:r>
            <a:r>
              <a:rPr lang="en-US" dirty="0"/>
              <a:t> </a:t>
            </a:r>
          </a:p>
          <a:p>
            <a:pPr lvl="1">
              <a:buFont typeface="Courier New" panose="02070309020205020404" pitchFamily="49" charset="0"/>
              <a:buChar char="o"/>
            </a:pPr>
            <a:r>
              <a:rPr lang="en-US" dirty="0"/>
              <a:t>A municipal officer or official who is not a sworn law enforcement officer may not issue a criminal citation for a violation that is punished as a misdemeanor.  </a:t>
            </a:r>
          </a:p>
          <a:p>
            <a:pPr lvl="1">
              <a:buFont typeface="Courier New" panose="02070309020205020404" pitchFamily="49" charset="0"/>
              <a:buChar char="o"/>
            </a:pPr>
            <a:endParaRPr lang="en-US" dirty="0"/>
          </a:p>
          <a:p>
            <a:pPr marL="201168" lvl="1" indent="0">
              <a:buNone/>
            </a:pPr>
            <a:r>
              <a:rPr lang="en-US" dirty="0"/>
              <a:t>NEW LAW –</a:t>
            </a:r>
          </a:p>
          <a:p>
            <a:pPr lvl="1">
              <a:buFont typeface="Courier New" panose="02070309020205020404" pitchFamily="49" charset="0"/>
              <a:buChar char="o"/>
            </a:pPr>
            <a:r>
              <a:rPr lang="en-US" dirty="0"/>
              <a:t>Only law enforcement officers or </a:t>
            </a:r>
            <a:r>
              <a:rPr lang="en-US" b="1" u="sng" dirty="0">
                <a:solidFill>
                  <a:schemeClr val="accent1">
                    <a:lumMod val="75000"/>
                  </a:schemeClr>
                </a:solidFill>
              </a:rPr>
              <a:t>special function officers </a:t>
            </a:r>
            <a:r>
              <a:rPr lang="en-US" dirty="0"/>
              <a:t>may issue citations for misdemeanors, </a:t>
            </a:r>
            <a:r>
              <a:rPr lang="en-US" b="1" u="sng" dirty="0">
                <a:solidFill>
                  <a:schemeClr val="accent1">
                    <a:lumMod val="75000"/>
                  </a:schemeClr>
                </a:solidFill>
              </a:rPr>
              <a:t>except that a fire officer or an animal control officer may </a:t>
            </a:r>
            <a:r>
              <a:rPr lang="en-US" dirty="0"/>
              <a:t>if the violation threatens the health and safety of an animal or the public. </a:t>
            </a:r>
          </a:p>
          <a:p>
            <a:pPr lvl="1">
              <a:buFont typeface="Courier New" panose="02070309020205020404" pitchFamily="49" charset="0"/>
              <a:buChar char="o"/>
            </a:pPr>
            <a:endParaRPr lang="en-US" dirty="0"/>
          </a:p>
        </p:txBody>
      </p:sp>
    </p:spTree>
    <p:extLst>
      <p:ext uri="{BB962C8B-B14F-4D97-AF65-F5344CB8AC3E}">
        <p14:creationId xmlns:p14="http://schemas.microsoft.com/office/powerpoint/2010/main" val="407856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76CD-0E6F-4112-93D6-E145BE9678EF}"/>
              </a:ext>
            </a:extLst>
          </p:cNvPr>
          <p:cNvSpPr>
            <a:spLocks noGrp="1"/>
          </p:cNvSpPr>
          <p:nvPr>
            <p:ph type="title"/>
          </p:nvPr>
        </p:nvSpPr>
        <p:spPr/>
        <p:txBody>
          <a:bodyPr>
            <a:normAutofit fontScale="90000"/>
          </a:bodyPr>
          <a:lstStyle/>
          <a:p>
            <a:br>
              <a:rPr lang="en-US" dirty="0"/>
            </a:br>
            <a:r>
              <a:rPr lang="en-US" dirty="0"/>
              <a:t>Key bills: general </a:t>
            </a:r>
          </a:p>
        </p:txBody>
      </p:sp>
      <p:sp>
        <p:nvSpPr>
          <p:cNvPr id="3" name="Content Placeholder 2">
            <a:extLst>
              <a:ext uri="{FF2B5EF4-FFF2-40B4-BE49-F238E27FC236}">
                <a16:creationId xmlns:a16="http://schemas.microsoft.com/office/drawing/2014/main" id="{80B915AE-4497-416E-9EB4-227B75978FA2}"/>
              </a:ext>
            </a:extLst>
          </p:cNvPr>
          <p:cNvSpPr>
            <a:spLocks noGrp="1"/>
          </p:cNvSpPr>
          <p:nvPr>
            <p:ph idx="1"/>
          </p:nvPr>
        </p:nvSpPr>
        <p:spPr/>
        <p:txBody>
          <a:bodyPr/>
          <a:lstStyle/>
          <a:p>
            <a:pPr lvl="0"/>
            <a:r>
              <a:rPr lang="en-US" dirty="0">
                <a:solidFill>
                  <a:schemeClr val="accent1">
                    <a:lumMod val="75000"/>
                  </a:schemeClr>
                </a:solidFill>
              </a:rPr>
              <a:t>HB 324 – Tobacco Regulations Amendments </a:t>
            </a:r>
          </a:p>
          <a:p>
            <a:pPr lvl="1"/>
            <a:r>
              <a:rPr lang="en-US" dirty="0"/>
              <a:t>Adds “homeless shelter” to the definition of community location.</a:t>
            </a:r>
          </a:p>
          <a:p>
            <a:pPr lvl="1"/>
            <a:r>
              <a:rPr lang="en-US" dirty="0"/>
              <a:t>Changes the definition of retail tobacco specialty business – sale of tobacco products accounts for more than 35% of the total quarterly gross receipts; 20% or more of the retail floor space or shelf space is allocated to tobacco products; or there is a self-service display for tobacco products.</a:t>
            </a:r>
          </a:p>
          <a:p>
            <a:pPr lvl="1"/>
            <a:r>
              <a:rPr lang="en-US" dirty="0"/>
              <a:t>Provides that a city may not issue or renew a license for retail tobacco specialty shop without proof of a valid permit from the local health department and a valid license from the State Tax Commission.  </a:t>
            </a:r>
          </a:p>
          <a:p>
            <a:pPr lvl="1"/>
            <a:r>
              <a:rPr lang="en-US" dirty="0"/>
              <a:t>Provides penalties for permit violations and changes fee provisions for tax commission licenses.</a:t>
            </a:r>
          </a:p>
          <a:p>
            <a:endParaRPr lang="en-US" dirty="0"/>
          </a:p>
        </p:txBody>
      </p:sp>
    </p:spTree>
    <p:extLst>
      <p:ext uri="{BB962C8B-B14F-4D97-AF65-F5344CB8AC3E}">
        <p14:creationId xmlns:p14="http://schemas.microsoft.com/office/powerpoint/2010/main" val="301397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AAF5-3CD5-46C9-B662-BD92609B1198}"/>
              </a:ext>
            </a:extLst>
          </p:cNvPr>
          <p:cNvSpPr>
            <a:spLocks noGrp="1"/>
          </p:cNvSpPr>
          <p:nvPr>
            <p:ph type="title"/>
          </p:nvPr>
        </p:nvSpPr>
        <p:spPr>
          <a:xfrm>
            <a:off x="990932" y="286603"/>
            <a:ext cx="6750987" cy="1450757"/>
          </a:xfrm>
        </p:spPr>
        <p:txBody>
          <a:bodyPr>
            <a:normAutofit/>
          </a:bodyPr>
          <a:lstStyle/>
          <a:p>
            <a:r>
              <a:rPr lang="en-US" dirty="0"/>
              <a:t>Key bills: general </a:t>
            </a:r>
            <a:r>
              <a:rPr lang="en-US" dirty="0">
                <a:solidFill>
                  <a:schemeClr val="accent2"/>
                </a:solidFill>
              </a:rPr>
              <a:t>		</a:t>
            </a:r>
          </a:p>
        </p:txBody>
      </p:sp>
      <p:sp>
        <p:nvSpPr>
          <p:cNvPr id="3" name="Content Placeholder 2">
            <a:extLst>
              <a:ext uri="{FF2B5EF4-FFF2-40B4-BE49-F238E27FC236}">
                <a16:creationId xmlns:a16="http://schemas.microsoft.com/office/drawing/2014/main" id="{9E5700DD-8D8B-4576-ADDF-118A2C73220E}"/>
              </a:ext>
            </a:extLst>
          </p:cNvPr>
          <p:cNvSpPr>
            <a:spLocks noGrp="1"/>
          </p:cNvSpPr>
          <p:nvPr>
            <p:ph idx="1"/>
          </p:nvPr>
        </p:nvSpPr>
        <p:spPr>
          <a:xfrm>
            <a:off x="1044204" y="2023962"/>
            <a:ext cx="6697715" cy="3845131"/>
          </a:xfrm>
        </p:spPr>
        <p:txBody>
          <a:bodyPr>
            <a:normAutofit fontScale="92500" lnSpcReduction="20000"/>
          </a:bodyPr>
          <a:lstStyle/>
          <a:p>
            <a:r>
              <a:rPr lang="en-US" dirty="0">
                <a:solidFill>
                  <a:schemeClr val="accent1">
                    <a:lumMod val="75000"/>
                  </a:schemeClr>
                </a:solidFill>
              </a:rPr>
              <a:t>SB 158 – Municipal Business Licensing </a:t>
            </a:r>
          </a:p>
          <a:p>
            <a:pPr lvl="1">
              <a:buFont typeface="Courier New" panose="02070309020205020404" pitchFamily="49" charset="0"/>
              <a:buChar char="o"/>
            </a:pPr>
            <a:r>
              <a:rPr lang="en-US" dirty="0"/>
              <a:t>Clarifications that build on last year’s SB 81 re: home occupations. </a:t>
            </a:r>
          </a:p>
          <a:p>
            <a:pPr lvl="2">
              <a:buFont typeface="Courier New" panose="02070309020205020404" pitchFamily="49" charset="0"/>
              <a:buChar char="o"/>
            </a:pPr>
            <a:r>
              <a:rPr lang="en-US" i="1" dirty="0"/>
              <a:t>Cities may not charge fees for home occupations unless the business creates offsite impacts that materially exceed the residential use. </a:t>
            </a:r>
          </a:p>
          <a:p>
            <a:pPr lvl="1">
              <a:buFont typeface="Courier New" panose="02070309020205020404" pitchFamily="49" charset="0"/>
              <a:buChar char="o"/>
            </a:pPr>
            <a:r>
              <a:rPr lang="en-US" dirty="0"/>
              <a:t>States that a municipality may charge an administrative fee for issuing a license to a home-based business owner who requests a license but is otherwise exempt from a fee. </a:t>
            </a:r>
          </a:p>
          <a:p>
            <a:pPr lvl="1">
              <a:buFont typeface="Courier New" panose="02070309020205020404" pitchFamily="49" charset="0"/>
              <a:buChar char="o"/>
            </a:pPr>
            <a:r>
              <a:rPr lang="en-US" dirty="0"/>
              <a:t>States that municipalities must notify home-based business owners that they may be exempt from licensing fee “in any communication with the owner.” </a:t>
            </a:r>
          </a:p>
        </p:txBody>
      </p:sp>
      <p:pic>
        <p:nvPicPr>
          <p:cNvPr id="4" name="Picture 3">
            <a:extLst>
              <a:ext uri="{FF2B5EF4-FFF2-40B4-BE49-F238E27FC236}">
                <a16:creationId xmlns:a16="http://schemas.microsoft.com/office/drawing/2014/main" id="{CC8F2F7F-3520-4224-B442-844FB89359A4}"/>
              </a:ext>
            </a:extLst>
          </p:cNvPr>
          <p:cNvPicPr>
            <a:picLocks noChangeAspect="1"/>
          </p:cNvPicPr>
          <p:nvPr/>
        </p:nvPicPr>
        <p:blipFill>
          <a:blip r:embed="rId2"/>
          <a:stretch>
            <a:fillRect/>
          </a:stretch>
        </p:blipFill>
        <p:spPr>
          <a:xfrm>
            <a:off x="8439053" y="829558"/>
            <a:ext cx="3460983" cy="4845377"/>
          </a:xfrm>
          <a:prstGeom prst="rect">
            <a:avLst/>
          </a:prstGeom>
        </p:spPr>
      </p:pic>
    </p:spTree>
    <p:extLst>
      <p:ext uri="{BB962C8B-B14F-4D97-AF65-F5344CB8AC3E}">
        <p14:creationId xmlns:p14="http://schemas.microsoft.com/office/powerpoint/2010/main" val="82686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D5BE-F0E1-4462-B84E-10E44E6CBA55}"/>
              </a:ext>
            </a:extLst>
          </p:cNvPr>
          <p:cNvSpPr>
            <a:spLocks noGrp="1"/>
          </p:cNvSpPr>
          <p:nvPr>
            <p:ph type="title"/>
          </p:nvPr>
        </p:nvSpPr>
        <p:spPr/>
        <p:txBody>
          <a:bodyPr/>
          <a:lstStyle/>
          <a:p>
            <a:r>
              <a:rPr lang="en-US" dirty="0"/>
              <a:t>Key bills: general </a:t>
            </a:r>
          </a:p>
        </p:txBody>
      </p:sp>
      <p:sp>
        <p:nvSpPr>
          <p:cNvPr id="3" name="Content Placeholder 2">
            <a:extLst>
              <a:ext uri="{FF2B5EF4-FFF2-40B4-BE49-F238E27FC236}">
                <a16:creationId xmlns:a16="http://schemas.microsoft.com/office/drawing/2014/main" id="{DF5CF20F-296D-40AD-ADA2-780F0EBBCB67}"/>
              </a:ext>
            </a:extLst>
          </p:cNvPr>
          <p:cNvSpPr>
            <a:spLocks noGrp="1"/>
          </p:cNvSpPr>
          <p:nvPr>
            <p:ph sz="half" idx="1"/>
          </p:nvPr>
        </p:nvSpPr>
        <p:spPr/>
        <p:txBody>
          <a:bodyPr>
            <a:normAutofit fontScale="85000" lnSpcReduction="10000"/>
          </a:bodyPr>
          <a:lstStyle/>
          <a:p>
            <a:pPr lvl="0"/>
            <a:r>
              <a:rPr lang="en-US" sz="2400" dirty="0">
                <a:solidFill>
                  <a:schemeClr val="accent1">
                    <a:lumMod val="75000"/>
                  </a:schemeClr>
                </a:solidFill>
              </a:rPr>
              <a:t>SB 167 Food Truck Regulation Amendments</a:t>
            </a:r>
            <a:r>
              <a:rPr lang="en-US" sz="2400" dirty="0"/>
              <a:t> </a:t>
            </a:r>
          </a:p>
          <a:p>
            <a:pPr lvl="1"/>
            <a:r>
              <a:rPr lang="en-US" dirty="0"/>
              <a:t>A city or county </a:t>
            </a:r>
            <a:r>
              <a:rPr lang="en-US" b="1" u="sng" dirty="0">
                <a:solidFill>
                  <a:schemeClr val="accent1">
                    <a:lumMod val="75000"/>
                  </a:schemeClr>
                </a:solidFill>
              </a:rPr>
              <a:t>may not </a:t>
            </a:r>
          </a:p>
          <a:p>
            <a:pPr lvl="2"/>
            <a:r>
              <a:rPr lang="en-US" dirty="0"/>
              <a:t>require a fee for each food truck employee</a:t>
            </a:r>
          </a:p>
          <a:p>
            <a:pPr lvl="2"/>
            <a:r>
              <a:rPr lang="en-US" dirty="0"/>
              <a:t>Require the food truck to demonstrate how it will comply with land use or zoning at the time it applies for a business license. </a:t>
            </a:r>
          </a:p>
          <a:p>
            <a:pPr lvl="2"/>
            <a:r>
              <a:rPr lang="en-US" dirty="0"/>
              <a:t>Prohibit food trucks in a zone where other food establishments are allowed </a:t>
            </a:r>
          </a:p>
          <a:p>
            <a:pPr lvl="2"/>
            <a:r>
              <a:rPr lang="en-US" dirty="0"/>
              <a:t>Restrict the number of days per year a truck can operate</a:t>
            </a:r>
          </a:p>
          <a:p>
            <a:pPr lvl="2"/>
            <a:r>
              <a:rPr lang="en-US" dirty="0"/>
              <a:t>Require a site plan for each location the food truck operates if they permit operation in the public ROW </a:t>
            </a:r>
          </a:p>
          <a:p>
            <a:pPr lvl="2"/>
            <a:r>
              <a:rPr lang="en-US" dirty="0"/>
              <a:t>Require a site plan for private property where a truck operates less than 10 hours per week. </a:t>
            </a:r>
          </a:p>
          <a:p>
            <a:endParaRPr lang="en-US" dirty="0"/>
          </a:p>
        </p:txBody>
      </p:sp>
      <p:sp>
        <p:nvSpPr>
          <p:cNvPr id="4" name="Content Placeholder 3">
            <a:extLst>
              <a:ext uri="{FF2B5EF4-FFF2-40B4-BE49-F238E27FC236}">
                <a16:creationId xmlns:a16="http://schemas.microsoft.com/office/drawing/2014/main" id="{3F408932-76E6-4259-99BD-3978F41A3C48}"/>
              </a:ext>
            </a:extLst>
          </p:cNvPr>
          <p:cNvSpPr>
            <a:spLocks noGrp="1"/>
          </p:cNvSpPr>
          <p:nvPr>
            <p:ph sz="half" idx="2"/>
          </p:nvPr>
        </p:nvSpPr>
        <p:spPr/>
        <p:txBody>
          <a:bodyPr>
            <a:normAutofit fontScale="85000" lnSpcReduction="10000"/>
          </a:bodyPr>
          <a:lstStyle/>
          <a:p>
            <a:endParaRPr lang="en-US" dirty="0"/>
          </a:p>
          <a:p>
            <a:endParaRPr lang="en-US" dirty="0"/>
          </a:p>
          <a:p>
            <a:r>
              <a:rPr lang="en-US" sz="2100" dirty="0"/>
              <a:t>A city or county </a:t>
            </a:r>
            <a:r>
              <a:rPr lang="en-US" sz="2100" b="1" u="sng" dirty="0">
                <a:solidFill>
                  <a:schemeClr val="accent1">
                    <a:lumMod val="75000"/>
                  </a:schemeClr>
                </a:solidFill>
              </a:rPr>
              <a:t>may</a:t>
            </a:r>
            <a:r>
              <a:rPr lang="en-US" sz="2100" dirty="0"/>
              <a:t> </a:t>
            </a:r>
          </a:p>
          <a:p>
            <a:pPr lvl="1">
              <a:buFont typeface="Courier New" panose="02070309020205020404" pitchFamily="49" charset="0"/>
              <a:buChar char="o"/>
            </a:pPr>
            <a:r>
              <a:rPr lang="en-US" sz="2100" dirty="0"/>
              <a:t>require a food truck to comply with local zoning and land use regulations </a:t>
            </a:r>
          </a:p>
          <a:p>
            <a:pPr lvl="1">
              <a:buFont typeface="Courier New" panose="02070309020205020404" pitchFamily="49" charset="0"/>
              <a:buChar char="o"/>
            </a:pPr>
            <a:r>
              <a:rPr lang="en-US" sz="2100" dirty="0"/>
              <a:t>promulgate local ordinances and regulations on food truck operation. </a:t>
            </a:r>
          </a:p>
          <a:p>
            <a:endParaRPr lang="en-US" dirty="0"/>
          </a:p>
        </p:txBody>
      </p:sp>
    </p:spTree>
    <p:extLst>
      <p:ext uri="{BB962C8B-B14F-4D97-AF65-F5344CB8AC3E}">
        <p14:creationId xmlns:p14="http://schemas.microsoft.com/office/powerpoint/2010/main" val="64715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E04D-05FD-42BA-AA78-0C5C810ACB75}"/>
              </a:ext>
            </a:extLst>
          </p:cNvPr>
          <p:cNvSpPr>
            <a:spLocks noGrp="1"/>
          </p:cNvSpPr>
          <p:nvPr>
            <p:ph type="title"/>
          </p:nvPr>
        </p:nvSpPr>
        <p:spPr/>
        <p:txBody>
          <a:bodyPr>
            <a:normAutofit fontScale="90000"/>
          </a:bodyPr>
          <a:lstStyle/>
          <a:p>
            <a:br>
              <a:rPr lang="en-US" dirty="0"/>
            </a:br>
            <a:r>
              <a:rPr lang="en-US" dirty="0"/>
              <a:t>Key bills: general  	</a:t>
            </a:r>
          </a:p>
        </p:txBody>
      </p:sp>
      <p:sp>
        <p:nvSpPr>
          <p:cNvPr id="3" name="Content Placeholder 2">
            <a:extLst>
              <a:ext uri="{FF2B5EF4-FFF2-40B4-BE49-F238E27FC236}">
                <a16:creationId xmlns:a16="http://schemas.microsoft.com/office/drawing/2014/main" id="{D43A3770-B852-4925-A5C8-065315C7CBA2}"/>
              </a:ext>
            </a:extLst>
          </p:cNvPr>
          <p:cNvSpPr>
            <a:spLocks noGrp="1"/>
          </p:cNvSpPr>
          <p:nvPr>
            <p:ph idx="1"/>
          </p:nvPr>
        </p:nvSpPr>
        <p:spPr/>
        <p:txBody>
          <a:bodyPr/>
          <a:lstStyle/>
          <a:p>
            <a:pPr lvl="0"/>
            <a:r>
              <a:rPr lang="en-US" sz="2400" dirty="0">
                <a:solidFill>
                  <a:schemeClr val="accent1">
                    <a:lumMod val="75000"/>
                  </a:schemeClr>
                </a:solidFill>
              </a:rPr>
              <a:t>SB 80 – Exempt and Apportioned License Plate Amendments </a:t>
            </a:r>
          </a:p>
          <a:p>
            <a:pPr lvl="1">
              <a:buFont typeface="Courier New" panose="02070309020205020404" pitchFamily="49" charset="0"/>
              <a:buChar char="o"/>
            </a:pPr>
            <a:r>
              <a:rPr lang="en-US" sz="1800" dirty="0"/>
              <a:t>A vehicle with an EX or UHP license plate owned by a governmental entity is exempt from registration renewal requirements as long as the vehicle is registered and owned by the entity. </a:t>
            </a:r>
          </a:p>
        </p:txBody>
      </p:sp>
      <p:pic>
        <p:nvPicPr>
          <p:cNvPr id="5" name="Picture 4">
            <a:extLst>
              <a:ext uri="{FF2B5EF4-FFF2-40B4-BE49-F238E27FC236}">
                <a16:creationId xmlns:a16="http://schemas.microsoft.com/office/drawing/2014/main" id="{C1D99BEE-3BF5-4FEB-A2FF-6E650F384B22}"/>
              </a:ext>
            </a:extLst>
          </p:cNvPr>
          <p:cNvPicPr>
            <a:picLocks noChangeAspect="1"/>
          </p:cNvPicPr>
          <p:nvPr/>
        </p:nvPicPr>
        <p:blipFill>
          <a:blip r:embed="rId2"/>
          <a:stretch>
            <a:fillRect/>
          </a:stretch>
        </p:blipFill>
        <p:spPr>
          <a:xfrm>
            <a:off x="2611225" y="2904290"/>
            <a:ext cx="6426742" cy="3343392"/>
          </a:xfrm>
          <a:prstGeom prst="rect">
            <a:avLst/>
          </a:prstGeom>
        </p:spPr>
      </p:pic>
    </p:spTree>
    <p:extLst>
      <p:ext uri="{BB962C8B-B14F-4D97-AF65-F5344CB8AC3E}">
        <p14:creationId xmlns:p14="http://schemas.microsoft.com/office/powerpoint/2010/main" val="399278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DF96-821D-445F-828A-C6CB09DE26C6}"/>
              </a:ext>
            </a:extLst>
          </p:cNvPr>
          <p:cNvSpPr>
            <a:spLocks noGrp="1"/>
          </p:cNvSpPr>
          <p:nvPr>
            <p:ph type="title"/>
          </p:nvPr>
        </p:nvSpPr>
        <p:spPr/>
        <p:txBody>
          <a:bodyPr/>
          <a:lstStyle/>
          <a:p>
            <a:r>
              <a:rPr lang="en-US" dirty="0"/>
              <a:t>Key bills: elections </a:t>
            </a:r>
          </a:p>
        </p:txBody>
      </p:sp>
      <p:sp>
        <p:nvSpPr>
          <p:cNvPr id="4" name="Content Placeholder 3">
            <a:extLst>
              <a:ext uri="{FF2B5EF4-FFF2-40B4-BE49-F238E27FC236}">
                <a16:creationId xmlns:a16="http://schemas.microsoft.com/office/drawing/2014/main" id="{17285181-1A2D-47A3-811E-98E3CB5EFDCC}"/>
              </a:ext>
            </a:extLst>
          </p:cNvPr>
          <p:cNvSpPr>
            <a:spLocks noGrp="1"/>
          </p:cNvSpPr>
          <p:nvPr>
            <p:ph sz="half" idx="1"/>
          </p:nvPr>
        </p:nvSpPr>
        <p:spPr/>
        <p:txBody>
          <a:bodyPr/>
          <a:lstStyle/>
          <a:p>
            <a:pPr lvl="0"/>
            <a:r>
              <a:rPr lang="en-US" sz="2000" dirty="0">
                <a:solidFill>
                  <a:schemeClr val="accent1">
                    <a:lumMod val="75000"/>
                  </a:schemeClr>
                </a:solidFill>
              </a:rPr>
              <a:t>HB 16 – Candidate Replacement Amendments</a:t>
            </a:r>
          </a:p>
          <a:p>
            <a:pPr lvl="1"/>
            <a:r>
              <a:rPr lang="en-US" sz="1600" dirty="0"/>
              <a:t>Applies to vacancies in political subdivisions if </a:t>
            </a:r>
          </a:p>
          <a:p>
            <a:pPr lvl="2"/>
            <a:r>
              <a:rPr lang="en-US" sz="1600" dirty="0"/>
              <a:t>A nonpartisan primary election is held for the office</a:t>
            </a:r>
          </a:p>
          <a:p>
            <a:pPr lvl="2"/>
            <a:r>
              <a:rPr lang="en-US" sz="1600" dirty="0"/>
              <a:t>The vacancy occurs after the date of the primary but 65 days before the day of the general election; and </a:t>
            </a:r>
          </a:p>
          <a:p>
            <a:pPr lvl="2"/>
            <a:r>
              <a:rPr lang="en-US" sz="1600" dirty="0"/>
              <a:t>The number of remaining candidates is less than or equal to the number of open positions for the office. </a:t>
            </a:r>
          </a:p>
          <a:p>
            <a:pPr lvl="1"/>
            <a:r>
              <a:rPr lang="en-US" sz="1600" dirty="0"/>
              <a:t>An election officer shall fill a vacancy by certifying the next available candidate who received the highest number of votes in the primary. </a:t>
            </a:r>
          </a:p>
          <a:p>
            <a:endParaRPr lang="en-US" dirty="0"/>
          </a:p>
        </p:txBody>
      </p:sp>
      <p:sp>
        <p:nvSpPr>
          <p:cNvPr id="5" name="Content Placeholder 4">
            <a:extLst>
              <a:ext uri="{FF2B5EF4-FFF2-40B4-BE49-F238E27FC236}">
                <a16:creationId xmlns:a16="http://schemas.microsoft.com/office/drawing/2014/main" id="{E2B38AA2-3375-4D3B-B82D-D44D08354F65}"/>
              </a:ext>
            </a:extLst>
          </p:cNvPr>
          <p:cNvSpPr>
            <a:spLocks noGrp="1"/>
          </p:cNvSpPr>
          <p:nvPr>
            <p:ph sz="half" idx="2"/>
          </p:nvPr>
        </p:nvSpPr>
        <p:spPr/>
        <p:txBody>
          <a:bodyPr/>
          <a:lstStyle/>
          <a:p>
            <a:pPr lvl="0"/>
            <a:r>
              <a:rPr lang="en-US" sz="2000" dirty="0">
                <a:solidFill>
                  <a:schemeClr val="accent1">
                    <a:lumMod val="75000"/>
                  </a:schemeClr>
                </a:solidFill>
              </a:rPr>
              <a:t>HB 113 – Candidate Filing Amendments</a:t>
            </a:r>
          </a:p>
          <a:p>
            <a:pPr lvl="1"/>
            <a:r>
              <a:rPr lang="en-US" sz="1600" dirty="0"/>
              <a:t>Allows an individual to file a declaration of candidacy via a designated agent if: </a:t>
            </a:r>
          </a:p>
          <a:p>
            <a:pPr lvl="2"/>
            <a:r>
              <a:rPr lang="en-US" sz="1600" dirty="0"/>
              <a:t>the individual is located outside the state during the entire filing period, </a:t>
            </a:r>
          </a:p>
          <a:p>
            <a:pPr lvl="2"/>
            <a:r>
              <a:rPr lang="en-US" sz="1600" dirty="0"/>
              <a:t>the person’s designated agent appears in person, and </a:t>
            </a:r>
          </a:p>
          <a:p>
            <a:pPr lvl="2"/>
            <a:r>
              <a:rPr lang="en-US" sz="1600" dirty="0"/>
              <a:t>the potential candidate communicates with the local official via electronic device that allows the local official to see and hear the candidate.</a:t>
            </a:r>
          </a:p>
          <a:p>
            <a:pPr lvl="2">
              <a:buFont typeface="Courier New" panose="02070309020205020404" pitchFamily="49" charset="0"/>
              <a:buChar char="o"/>
            </a:pPr>
            <a:r>
              <a:rPr lang="en-US" sz="1600" dirty="0"/>
              <a:t>The designated agent may not sign the declaration of candidacy form. The form should be modified in accordance with this statutory change.   </a:t>
            </a:r>
          </a:p>
          <a:p>
            <a:endParaRPr lang="en-US" dirty="0"/>
          </a:p>
        </p:txBody>
      </p:sp>
    </p:spTree>
    <p:extLst>
      <p:ext uri="{BB962C8B-B14F-4D97-AF65-F5344CB8AC3E}">
        <p14:creationId xmlns:p14="http://schemas.microsoft.com/office/powerpoint/2010/main" val="17912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869950"/>
            <a:ext cx="12045950" cy="4337050"/>
          </a:xfrm>
        </p:spPr>
      </p:pic>
    </p:spTree>
    <p:extLst>
      <p:ext uri="{BB962C8B-B14F-4D97-AF65-F5344CB8AC3E}">
        <p14:creationId xmlns:p14="http://schemas.microsoft.com/office/powerpoint/2010/main" val="87719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462AC6-39F9-40EB-970E-D15442840ADB}"/>
              </a:ext>
            </a:extLst>
          </p:cNvPr>
          <p:cNvPicPr>
            <a:picLocks noChangeAspect="1"/>
          </p:cNvPicPr>
          <p:nvPr/>
        </p:nvPicPr>
        <p:blipFill rotWithShape="1">
          <a:blip r:embed="rId2"/>
          <a:srcRect r="1228" b="-2"/>
          <a:stretch/>
        </p:blipFill>
        <p:spPr>
          <a:xfrm>
            <a:off x="843294" y="1824056"/>
            <a:ext cx="3045584" cy="4045038"/>
          </a:xfrm>
          <a:prstGeom prst="rect">
            <a:avLst/>
          </a:prstGeom>
        </p:spPr>
      </p:pic>
      <p:sp>
        <p:nvSpPr>
          <p:cNvPr id="5" name="Title 4">
            <a:extLst>
              <a:ext uri="{FF2B5EF4-FFF2-40B4-BE49-F238E27FC236}">
                <a16:creationId xmlns:a16="http://schemas.microsoft.com/office/drawing/2014/main" id="{5285B681-AD5D-4EEF-9AD6-61553C057C93}"/>
              </a:ext>
            </a:extLst>
          </p:cNvPr>
          <p:cNvSpPr>
            <a:spLocks noGrp="1"/>
          </p:cNvSpPr>
          <p:nvPr>
            <p:ph type="title"/>
          </p:nvPr>
        </p:nvSpPr>
        <p:spPr>
          <a:xfrm>
            <a:off x="5385318" y="263527"/>
            <a:ext cx="6574972" cy="1450757"/>
          </a:xfrm>
        </p:spPr>
        <p:txBody>
          <a:bodyPr>
            <a:normAutofit/>
          </a:bodyPr>
          <a:lstStyle/>
          <a:p>
            <a:r>
              <a:rPr lang="en-US" dirty="0"/>
              <a:t>Key bills: elections</a:t>
            </a:r>
          </a:p>
        </p:txBody>
      </p:sp>
      <p:sp>
        <p:nvSpPr>
          <p:cNvPr id="6" name="Content Placeholder 5">
            <a:extLst>
              <a:ext uri="{FF2B5EF4-FFF2-40B4-BE49-F238E27FC236}">
                <a16:creationId xmlns:a16="http://schemas.microsoft.com/office/drawing/2014/main" id="{6775A34C-341F-45B9-8C63-4C03AD10D8F0}"/>
              </a:ext>
            </a:extLst>
          </p:cNvPr>
          <p:cNvSpPr>
            <a:spLocks noGrp="1"/>
          </p:cNvSpPr>
          <p:nvPr>
            <p:ph idx="1"/>
          </p:nvPr>
        </p:nvSpPr>
        <p:spPr>
          <a:xfrm>
            <a:off x="4974769" y="2198914"/>
            <a:ext cx="6574973" cy="3670180"/>
          </a:xfrm>
        </p:spPr>
        <p:txBody>
          <a:bodyPr>
            <a:normAutofit lnSpcReduction="10000"/>
          </a:bodyPr>
          <a:lstStyle/>
          <a:p>
            <a:pPr lvl="0"/>
            <a:r>
              <a:rPr lang="en-US" sz="2000" dirty="0">
                <a:solidFill>
                  <a:schemeClr val="accent1">
                    <a:lumMod val="75000"/>
                  </a:schemeClr>
                </a:solidFill>
              </a:rPr>
              <a:t>HB 35 – Municipal Alternate Voting Methods Pilot Project  </a:t>
            </a:r>
          </a:p>
          <a:p>
            <a:pPr lvl="1"/>
            <a:r>
              <a:rPr lang="en-US" sz="1300" dirty="0"/>
              <a:t>Creates a pilot project (20A-4-6) for a municipality to conduct nonpartisan municipal races by instant runoff voting. Begins Jan. 1, 2019 and ends Jan. 1, 2026.</a:t>
            </a:r>
          </a:p>
          <a:p>
            <a:pPr lvl="1"/>
            <a:r>
              <a:rPr lang="en-US" sz="1300" dirty="0"/>
              <a:t>City of the 3</a:t>
            </a:r>
            <a:r>
              <a:rPr lang="en-US" sz="1300" baseline="30000" dirty="0"/>
              <a:t>rd</a:t>
            </a:r>
            <a:r>
              <a:rPr lang="en-US" sz="1300" dirty="0"/>
              <a:t>, 4</a:t>
            </a:r>
            <a:r>
              <a:rPr lang="en-US" sz="1300" baseline="30000" dirty="0"/>
              <a:t>th</a:t>
            </a:r>
            <a:r>
              <a:rPr lang="en-US" sz="1300" dirty="0"/>
              <a:t>, or 5</a:t>
            </a:r>
            <a:r>
              <a:rPr lang="en-US" sz="1300" baseline="30000" dirty="0"/>
              <a:t>th</a:t>
            </a:r>
            <a:r>
              <a:rPr lang="en-US" sz="1300" dirty="0"/>
              <a:t> class may participate during any odd-numbered year by providing written notice to the Lt. Governor before Jan. 1. </a:t>
            </a:r>
          </a:p>
          <a:p>
            <a:pPr lvl="1"/>
            <a:r>
              <a:rPr lang="en-US" sz="1300" dirty="0"/>
              <a:t>If a city that wants to participate in the pilot project has an ordinance stating that it will </a:t>
            </a:r>
          </a:p>
          <a:p>
            <a:pPr lvl="1"/>
            <a:r>
              <a:rPr lang="en-US" sz="1300" dirty="0"/>
              <a:t>In an instant runoff race, a voter indicates candidates in order of preference. </a:t>
            </a:r>
          </a:p>
          <a:p>
            <a:pPr lvl="1"/>
            <a:r>
              <a:rPr lang="en-US" sz="1300" dirty="0"/>
              <a:t>There will be a rulemaking process for how a counting judge is required to count ballots in an instant run-off. </a:t>
            </a:r>
          </a:p>
          <a:p>
            <a:pPr lvl="1"/>
            <a:r>
              <a:rPr lang="en-US" sz="1300" dirty="0"/>
              <a:t>Instant runoff voting:</a:t>
            </a:r>
          </a:p>
          <a:p>
            <a:pPr lvl="2"/>
            <a:r>
              <a:rPr lang="en-US" sz="1300" dirty="0"/>
              <a:t>First ballot-counting phase: The election officer shall declare a candidate who gets more than 50% of the first-preference votes the winner</a:t>
            </a:r>
          </a:p>
          <a:p>
            <a:pPr lvl="2"/>
            <a:r>
              <a:rPr lang="en-US" sz="1300" dirty="0"/>
              <a:t>Second ballot-counting phase (if no candidate gets more than 50% of the first-preference votes): candidate with fewest first-preference votes is excluded. If there is a tie b/t first -preference votes, the second-preference votes are added. Candidate with more than 50% of the votes wins; if not, then the process repeats</a:t>
            </a:r>
          </a:p>
        </p:txBody>
      </p:sp>
    </p:spTree>
    <p:extLst>
      <p:ext uri="{BB962C8B-B14F-4D97-AF65-F5344CB8AC3E}">
        <p14:creationId xmlns:p14="http://schemas.microsoft.com/office/powerpoint/2010/main" val="305487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8188-61A0-48AE-A1EC-52C6715E4831}"/>
              </a:ext>
            </a:extLst>
          </p:cNvPr>
          <p:cNvSpPr>
            <a:spLocks noGrp="1"/>
          </p:cNvSpPr>
          <p:nvPr>
            <p:ph type="title"/>
          </p:nvPr>
        </p:nvSpPr>
        <p:spPr/>
        <p:txBody>
          <a:bodyPr/>
          <a:lstStyle/>
          <a:p>
            <a:r>
              <a:rPr lang="en-US" dirty="0"/>
              <a:t>Key bills: elections</a:t>
            </a:r>
          </a:p>
        </p:txBody>
      </p:sp>
      <p:sp>
        <p:nvSpPr>
          <p:cNvPr id="4" name="Content Placeholder 3">
            <a:extLst>
              <a:ext uri="{FF2B5EF4-FFF2-40B4-BE49-F238E27FC236}">
                <a16:creationId xmlns:a16="http://schemas.microsoft.com/office/drawing/2014/main" id="{CF28E942-8B33-468D-BDE6-835B80CCCC11}"/>
              </a:ext>
            </a:extLst>
          </p:cNvPr>
          <p:cNvSpPr>
            <a:spLocks noGrp="1"/>
          </p:cNvSpPr>
          <p:nvPr>
            <p:ph sz="half" idx="1"/>
          </p:nvPr>
        </p:nvSpPr>
        <p:spPr/>
        <p:txBody>
          <a:bodyPr>
            <a:normAutofit fontScale="92500" lnSpcReduction="10000"/>
          </a:bodyPr>
          <a:lstStyle/>
          <a:p>
            <a:pPr lvl="0"/>
            <a:r>
              <a:rPr lang="en-US" sz="2400" dirty="0">
                <a:solidFill>
                  <a:schemeClr val="accent1">
                    <a:lumMod val="75000"/>
                  </a:schemeClr>
                </a:solidFill>
              </a:rPr>
              <a:t>HB 141 – Early Voting Amendments</a:t>
            </a:r>
          </a:p>
          <a:p>
            <a:pPr lvl="1"/>
            <a:r>
              <a:rPr lang="en-US" sz="1900" dirty="0"/>
              <a:t>Permits a municipal clerk to reduce the early voting period if: </a:t>
            </a:r>
          </a:p>
          <a:p>
            <a:pPr lvl="2"/>
            <a:r>
              <a:rPr lang="en-US" sz="1900" dirty="0"/>
              <a:t>The clerk conducts early voting on at least 4 days</a:t>
            </a:r>
          </a:p>
          <a:p>
            <a:pPr lvl="2"/>
            <a:r>
              <a:rPr lang="en-US" sz="1900" dirty="0"/>
              <a:t>Those 4 days are within the period beginning 14 days before the election and ending on the day before the election. </a:t>
            </a:r>
          </a:p>
          <a:p>
            <a:pPr lvl="2"/>
            <a:r>
              <a:rPr lang="en-US" sz="1900" dirty="0"/>
              <a:t>The clerk provides notice of the reduced early voting period. </a:t>
            </a:r>
          </a:p>
          <a:p>
            <a:pPr lvl="1"/>
            <a:r>
              <a:rPr lang="en-US" sz="1900" dirty="0"/>
              <a:t>Notice – election officer must provide notice of the dates, times, and locations of early voting at least </a:t>
            </a:r>
            <a:r>
              <a:rPr lang="en-US" sz="1900" u="sng" dirty="0"/>
              <a:t>19 days</a:t>
            </a:r>
            <a:r>
              <a:rPr lang="en-US" sz="1900" dirty="0"/>
              <a:t> before the date of the election.</a:t>
            </a:r>
          </a:p>
          <a:p>
            <a:endParaRPr lang="en-US" dirty="0"/>
          </a:p>
        </p:txBody>
      </p:sp>
      <p:sp>
        <p:nvSpPr>
          <p:cNvPr id="5" name="Content Placeholder 4">
            <a:extLst>
              <a:ext uri="{FF2B5EF4-FFF2-40B4-BE49-F238E27FC236}">
                <a16:creationId xmlns:a16="http://schemas.microsoft.com/office/drawing/2014/main" id="{30336D99-A58F-45D5-A679-12165CA7E3D6}"/>
              </a:ext>
            </a:extLst>
          </p:cNvPr>
          <p:cNvSpPr>
            <a:spLocks noGrp="1"/>
          </p:cNvSpPr>
          <p:nvPr>
            <p:ph sz="half" idx="2"/>
          </p:nvPr>
        </p:nvSpPr>
        <p:spPr/>
        <p:txBody>
          <a:bodyPr>
            <a:normAutofit fontScale="92500" lnSpcReduction="10000"/>
          </a:bodyPr>
          <a:lstStyle/>
          <a:p>
            <a:pPr lvl="0"/>
            <a:r>
              <a:rPr lang="en-US" sz="2400" dirty="0">
                <a:solidFill>
                  <a:schemeClr val="accent1">
                    <a:lumMod val="75000"/>
                  </a:schemeClr>
                </a:solidFill>
              </a:rPr>
              <a:t>HB 281 – Voter Eligibility Amendments</a:t>
            </a:r>
          </a:p>
          <a:p>
            <a:pPr lvl="1"/>
            <a:r>
              <a:rPr lang="en-US" sz="2100" dirty="0"/>
              <a:t>Allows a 17-year-old who will be 18 on or before the general election to register to vote and vote in the primary. </a:t>
            </a:r>
          </a:p>
          <a:p>
            <a:pPr lvl="0"/>
            <a:r>
              <a:rPr lang="en-US" sz="2400" dirty="0">
                <a:solidFill>
                  <a:schemeClr val="accent1">
                    <a:lumMod val="75000"/>
                  </a:schemeClr>
                </a:solidFill>
              </a:rPr>
              <a:t>SB 17 – Election Law Modifications</a:t>
            </a:r>
          </a:p>
          <a:p>
            <a:pPr lvl="1"/>
            <a:r>
              <a:rPr lang="en-US" sz="2100" dirty="0"/>
              <a:t>Modifies the date by which a candidate must have information submitted to the Lt. Governor for publication in the voter information pamphlet to the first business day in August before the election.</a:t>
            </a:r>
          </a:p>
          <a:p>
            <a:pPr lvl="1"/>
            <a:r>
              <a:rPr lang="en-US" sz="2100" dirty="0"/>
              <a:t>Political parties must notify the Lt. Governor of convention dates by February 15 of even-numbered years. </a:t>
            </a:r>
          </a:p>
          <a:p>
            <a:pPr lvl="1"/>
            <a:r>
              <a:rPr lang="en-US" sz="2100" dirty="0"/>
              <a:t>Requires a change to the declaration of candidacy form for write-in candidates. </a:t>
            </a:r>
          </a:p>
          <a:p>
            <a:endParaRPr lang="en-US" dirty="0"/>
          </a:p>
        </p:txBody>
      </p:sp>
    </p:spTree>
    <p:extLst>
      <p:ext uri="{BB962C8B-B14F-4D97-AF65-F5344CB8AC3E}">
        <p14:creationId xmlns:p14="http://schemas.microsoft.com/office/powerpoint/2010/main" val="4506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C03-FEDD-433E-85F1-25143E5615D9}"/>
              </a:ext>
            </a:extLst>
          </p:cNvPr>
          <p:cNvSpPr>
            <a:spLocks noGrp="1"/>
          </p:cNvSpPr>
          <p:nvPr>
            <p:ph type="title"/>
          </p:nvPr>
        </p:nvSpPr>
        <p:spPr>
          <a:xfrm>
            <a:off x="990932" y="286603"/>
            <a:ext cx="6750987" cy="1450757"/>
          </a:xfrm>
        </p:spPr>
        <p:txBody>
          <a:bodyPr>
            <a:normAutofit/>
          </a:bodyPr>
          <a:lstStyle/>
          <a:p>
            <a:r>
              <a:rPr lang="en-US" dirty="0"/>
              <a:t>Key bills: elections </a:t>
            </a:r>
          </a:p>
        </p:txBody>
      </p:sp>
      <p:sp>
        <p:nvSpPr>
          <p:cNvPr id="3" name="Content Placeholder 2">
            <a:extLst>
              <a:ext uri="{FF2B5EF4-FFF2-40B4-BE49-F238E27FC236}">
                <a16:creationId xmlns:a16="http://schemas.microsoft.com/office/drawing/2014/main" id="{C620F887-5E90-44FC-84E6-81B928369EF3}"/>
              </a:ext>
            </a:extLst>
          </p:cNvPr>
          <p:cNvSpPr>
            <a:spLocks noGrp="1"/>
          </p:cNvSpPr>
          <p:nvPr>
            <p:ph idx="1"/>
          </p:nvPr>
        </p:nvSpPr>
        <p:spPr>
          <a:xfrm>
            <a:off x="868617" y="2023963"/>
            <a:ext cx="6995615" cy="3845131"/>
          </a:xfrm>
        </p:spPr>
        <p:txBody>
          <a:bodyPr>
            <a:normAutofit fontScale="92500" lnSpcReduction="10000"/>
          </a:bodyPr>
          <a:lstStyle/>
          <a:p>
            <a:pPr lvl="0"/>
            <a:r>
              <a:rPr lang="en-US" sz="2200" dirty="0">
                <a:solidFill>
                  <a:schemeClr val="accent1">
                    <a:lumMod val="75000"/>
                  </a:schemeClr>
                </a:solidFill>
              </a:rPr>
              <a:t>HB 218 – Modifications to Election Law and SB 74 – Voter Privacy Amendments </a:t>
            </a:r>
          </a:p>
          <a:p>
            <a:pPr lvl="1"/>
            <a:r>
              <a:rPr lang="en-US" sz="1600" dirty="0"/>
              <a:t>A lot of technical changes. </a:t>
            </a:r>
          </a:p>
          <a:p>
            <a:pPr lvl="1"/>
            <a:r>
              <a:rPr lang="en-US" sz="1600" dirty="0"/>
              <a:t>Allows any individual to apply to the Lt. Governor or county clerk to have his or her entire voter registration record classified as private. No reason/evidence necessary.</a:t>
            </a:r>
          </a:p>
          <a:p>
            <a:pPr lvl="1"/>
            <a:r>
              <a:rPr lang="en-US" sz="1600" dirty="0"/>
              <a:t>DL or State ID card: registration forms will include a question on whether the applicant wants to use the information in the form for voter registration, whether the applicant wants to register as absentee to receive ballots by mail, and whether the applicant would like to request that his or her voter registration record be classified as private. </a:t>
            </a:r>
          </a:p>
          <a:p>
            <a:pPr lvl="1"/>
            <a:r>
              <a:rPr lang="en-US" sz="1600" dirty="0"/>
              <a:t>Provisional ballots: an individual who is not registered to vote may register and vote on election day or during early voting by voting a provisional ballot. If the provisional ballot and the voter meet certain criteria, the provisional ballot will be considered a voter registration form. The Lt. Governor will report to the </a:t>
            </a:r>
            <a:r>
              <a:rPr lang="en-US" sz="1600" dirty="0" err="1"/>
              <a:t>Gov</a:t>
            </a:r>
            <a:r>
              <a:rPr lang="en-US" sz="1600" dirty="0"/>
              <a:t> Ops interim committee in October 2018 and October 2020 on implementation of registration by provisional ballot. </a:t>
            </a:r>
          </a:p>
          <a:p>
            <a:endParaRPr lang="en-US" sz="1400" dirty="0"/>
          </a:p>
        </p:txBody>
      </p:sp>
    </p:spTree>
    <p:extLst>
      <p:ext uri="{BB962C8B-B14F-4D97-AF65-F5344CB8AC3E}">
        <p14:creationId xmlns:p14="http://schemas.microsoft.com/office/powerpoint/2010/main" val="276546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1FDF-EB87-4C44-9ADF-2ABFE25C06AB}"/>
              </a:ext>
            </a:extLst>
          </p:cNvPr>
          <p:cNvSpPr>
            <a:spLocks noGrp="1"/>
          </p:cNvSpPr>
          <p:nvPr>
            <p:ph type="title"/>
          </p:nvPr>
        </p:nvSpPr>
        <p:spPr/>
        <p:txBody>
          <a:bodyPr>
            <a:normAutofit fontScale="90000"/>
          </a:bodyPr>
          <a:lstStyle/>
          <a:p>
            <a:br>
              <a:rPr lang="en-US" dirty="0"/>
            </a:br>
            <a:r>
              <a:rPr lang="en-US" dirty="0"/>
              <a:t>Key bills: elections 	</a:t>
            </a:r>
          </a:p>
        </p:txBody>
      </p:sp>
      <p:sp>
        <p:nvSpPr>
          <p:cNvPr id="3" name="Content Placeholder 2">
            <a:extLst>
              <a:ext uri="{FF2B5EF4-FFF2-40B4-BE49-F238E27FC236}">
                <a16:creationId xmlns:a16="http://schemas.microsoft.com/office/drawing/2014/main" id="{D3990595-1A82-4D91-98E8-C2C90214E084}"/>
              </a:ext>
            </a:extLst>
          </p:cNvPr>
          <p:cNvSpPr>
            <a:spLocks noGrp="1"/>
          </p:cNvSpPr>
          <p:nvPr>
            <p:ph idx="1"/>
          </p:nvPr>
        </p:nvSpPr>
        <p:spPr/>
        <p:txBody>
          <a:bodyPr>
            <a:normAutofit/>
          </a:bodyPr>
          <a:lstStyle/>
          <a:p>
            <a:pPr lvl="0"/>
            <a:r>
              <a:rPr lang="en-US" sz="2000" dirty="0">
                <a:solidFill>
                  <a:schemeClr val="accent1">
                    <a:lumMod val="75000"/>
                  </a:schemeClr>
                </a:solidFill>
              </a:rPr>
              <a:t>SB 38 – Local Elected Officer Amendments </a:t>
            </a:r>
          </a:p>
          <a:p>
            <a:pPr lvl="1"/>
            <a:r>
              <a:rPr lang="en-US" sz="1700" dirty="0"/>
              <a:t>Establishes a process to remove a </a:t>
            </a:r>
            <a:r>
              <a:rPr lang="en-US" sz="1700" u="sng" dirty="0"/>
              <a:t>county</a:t>
            </a:r>
            <a:r>
              <a:rPr lang="en-US" sz="1700" dirty="0"/>
              <a:t> elected officer from office for mental incapacity under Title 20A. </a:t>
            </a:r>
          </a:p>
          <a:p>
            <a:pPr lvl="1"/>
            <a:r>
              <a:rPr lang="en-US" sz="1700" dirty="0"/>
              <a:t>Only applies to counties with at least 5 members on the council and that opts in by ordinance. </a:t>
            </a:r>
          </a:p>
          <a:p>
            <a:pPr lvl="1"/>
            <a:r>
              <a:rPr lang="en-US" sz="1700" dirty="0"/>
              <a:t>Allows the council to make a preliminary finding that the officer does not have the mental capacity to fill the position with or without reasonable accommodation. If unanimous, the officer then has 5 days to resign, get an actual mental capacity evaluation, or do nothing. </a:t>
            </a:r>
          </a:p>
          <a:p>
            <a:pPr lvl="1"/>
            <a:r>
              <a:rPr lang="en-US" sz="1700" dirty="0"/>
              <a:t>If the council does not reach a unanimous decision, they publicly announce that the vote failed without disclosing details of the vote. They also provide reasonable accommodations if necessary and allow the officer to continue serving. </a:t>
            </a:r>
          </a:p>
          <a:p>
            <a:pPr lvl="1"/>
            <a:r>
              <a:rPr lang="en-US" sz="1700" dirty="0"/>
              <a:t>If the officer elects to have a mental capacity evaluation, the county and the officer must mutually agree on a qualified medical professional. If they don’t, the council can file for a court order.  If the medical professional concludes that the officer lacks mental capacity, the officer may resign within 5 days. If he or she does not resign, the council may remove him or her from office in an open meeting by unanimous vote. </a:t>
            </a:r>
          </a:p>
          <a:p>
            <a:pPr lvl="1"/>
            <a:r>
              <a:rPr lang="en-US" sz="1700" dirty="0"/>
              <a:t>If the council unanimously concludes that the officer lacks mental capacity and the officer does not resign or agree to undergo an evaluation, the council may file an action in district court asking for a court order for the officer to undergo the evaluation. </a:t>
            </a:r>
          </a:p>
          <a:p>
            <a:endParaRPr lang="en-US" dirty="0"/>
          </a:p>
        </p:txBody>
      </p:sp>
    </p:spTree>
    <p:extLst>
      <p:ext uri="{BB962C8B-B14F-4D97-AF65-F5344CB8AC3E}">
        <p14:creationId xmlns:p14="http://schemas.microsoft.com/office/powerpoint/2010/main" val="419832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4F41-1D80-4A09-A718-108F0AAE6F4B}"/>
              </a:ext>
            </a:extLst>
          </p:cNvPr>
          <p:cNvSpPr>
            <a:spLocks noGrp="1"/>
          </p:cNvSpPr>
          <p:nvPr>
            <p:ph type="title"/>
          </p:nvPr>
        </p:nvSpPr>
        <p:spPr/>
        <p:txBody>
          <a:bodyPr>
            <a:normAutofit fontScale="90000"/>
          </a:bodyPr>
          <a:lstStyle/>
          <a:p>
            <a:br>
              <a:rPr lang="en-US" dirty="0"/>
            </a:br>
            <a:r>
              <a:rPr lang="en-US" dirty="0"/>
              <a:t>Key bills: elections	</a:t>
            </a:r>
          </a:p>
        </p:txBody>
      </p:sp>
      <p:sp>
        <p:nvSpPr>
          <p:cNvPr id="3" name="Content Placeholder 2">
            <a:extLst>
              <a:ext uri="{FF2B5EF4-FFF2-40B4-BE49-F238E27FC236}">
                <a16:creationId xmlns:a16="http://schemas.microsoft.com/office/drawing/2014/main" id="{73642432-3BA3-4926-84CB-F409A96E40ED}"/>
              </a:ext>
            </a:extLst>
          </p:cNvPr>
          <p:cNvSpPr>
            <a:spLocks noGrp="1"/>
          </p:cNvSpPr>
          <p:nvPr>
            <p:ph idx="1"/>
          </p:nvPr>
        </p:nvSpPr>
        <p:spPr/>
        <p:txBody>
          <a:bodyPr>
            <a:normAutofit/>
          </a:bodyPr>
          <a:lstStyle/>
          <a:p>
            <a:r>
              <a:rPr lang="en-US" sz="2400" dirty="0">
                <a:solidFill>
                  <a:schemeClr val="accent1">
                    <a:lumMod val="75000"/>
                  </a:schemeClr>
                </a:solidFill>
              </a:rPr>
              <a:t>HB 225 – Initiatives, Referenda, and Other Political Activities (FAILED)</a:t>
            </a:r>
          </a:p>
          <a:p>
            <a:pPr lvl="1"/>
            <a:r>
              <a:rPr lang="en-US" sz="1800" dirty="0"/>
              <a:t>ULCT work group, started in Dec 2016</a:t>
            </a:r>
          </a:p>
          <a:p>
            <a:pPr lvl="2"/>
            <a:r>
              <a:rPr lang="en-US" sz="1800" dirty="0"/>
              <a:t>Elected officials, administrators, clerks, attorneys, counties, Lt. Governor’s staff</a:t>
            </a:r>
          </a:p>
          <a:p>
            <a:pPr lvl="1"/>
            <a:r>
              <a:rPr lang="en-US" sz="1800" dirty="0"/>
              <a:t>Clarified timeline</a:t>
            </a:r>
          </a:p>
          <a:p>
            <a:pPr lvl="2"/>
            <a:r>
              <a:rPr lang="en-US" sz="1800" dirty="0"/>
              <a:t>Fiscal/legal impact, for/against arguments, signature gathering, clerks, pamphlets, dates</a:t>
            </a:r>
          </a:p>
          <a:p>
            <a:pPr lvl="1"/>
            <a:r>
              <a:rPr lang="en-US" sz="1800" dirty="0"/>
              <a:t>Clarified when the communication restrictions on the public entity begin </a:t>
            </a:r>
          </a:p>
          <a:p>
            <a:pPr lvl="1"/>
            <a:r>
              <a:rPr lang="en-US" sz="1800" dirty="0"/>
              <a:t>Adjudication of </a:t>
            </a:r>
            <a:r>
              <a:rPr lang="en-US" sz="1800" dirty="0" err="1"/>
              <a:t>referability</a:t>
            </a:r>
            <a:r>
              <a:rPr lang="en-US" sz="1800" dirty="0"/>
              <a:t> at beginning of process with codified standards</a:t>
            </a:r>
          </a:p>
          <a:p>
            <a:pPr lvl="1"/>
            <a:r>
              <a:rPr lang="en-US" sz="1800" dirty="0"/>
              <a:t>Signature requirements based on “active voters” rather than turnout</a:t>
            </a:r>
          </a:p>
          <a:p>
            <a:pPr lvl="1"/>
            <a:r>
              <a:rPr lang="en-US" sz="1800" dirty="0"/>
              <a:t>Codified policy objective of “equal access”</a:t>
            </a:r>
          </a:p>
          <a:p>
            <a:pPr lvl="1"/>
            <a:r>
              <a:rPr lang="en-US" sz="1800" dirty="0"/>
              <a:t>Clarified ability of city to respond to questions about referendum without violating state law</a:t>
            </a:r>
          </a:p>
          <a:p>
            <a:pPr lvl="1"/>
            <a:r>
              <a:rPr lang="en-US" sz="1800" dirty="0"/>
              <a:t>Many hostile amendments avoided</a:t>
            </a:r>
          </a:p>
          <a:p>
            <a:endParaRPr lang="en-US" dirty="0"/>
          </a:p>
        </p:txBody>
      </p:sp>
    </p:spTree>
    <p:extLst>
      <p:ext uri="{BB962C8B-B14F-4D97-AF65-F5344CB8AC3E}">
        <p14:creationId xmlns:p14="http://schemas.microsoft.com/office/powerpoint/2010/main" val="374301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825CCB-084B-4DB0-92EF-298FAAD4D9D7}"/>
              </a:ext>
            </a:extLst>
          </p:cNvPr>
          <p:cNvSpPr>
            <a:spLocks noGrp="1"/>
          </p:cNvSpPr>
          <p:nvPr>
            <p:ph type="title"/>
          </p:nvPr>
        </p:nvSpPr>
        <p:spPr/>
        <p:txBody>
          <a:bodyPr/>
          <a:lstStyle/>
          <a:p>
            <a:r>
              <a:rPr lang="en-US" dirty="0"/>
              <a:t>Key bills: transparency/accountability </a:t>
            </a:r>
          </a:p>
        </p:txBody>
      </p:sp>
      <p:sp>
        <p:nvSpPr>
          <p:cNvPr id="5" name="Content Placeholder 4">
            <a:extLst>
              <a:ext uri="{FF2B5EF4-FFF2-40B4-BE49-F238E27FC236}">
                <a16:creationId xmlns:a16="http://schemas.microsoft.com/office/drawing/2014/main" id="{54D465D0-2BB5-4B3B-B646-1C384A0767D5}"/>
              </a:ext>
            </a:extLst>
          </p:cNvPr>
          <p:cNvSpPr>
            <a:spLocks noGrp="1"/>
          </p:cNvSpPr>
          <p:nvPr>
            <p:ph sz="half" idx="1"/>
          </p:nvPr>
        </p:nvSpPr>
        <p:spPr/>
        <p:txBody>
          <a:bodyPr/>
          <a:lstStyle/>
          <a:p>
            <a:pPr lvl="0"/>
            <a:r>
              <a:rPr lang="en-US" sz="2000" dirty="0">
                <a:solidFill>
                  <a:schemeClr val="accent1">
                    <a:lumMod val="75000"/>
                  </a:schemeClr>
                </a:solidFill>
              </a:rPr>
              <a:t>HB 134 – Conflict of Interest Disclosure Requirements </a:t>
            </a:r>
          </a:p>
          <a:p>
            <a:pPr lvl="1"/>
            <a:r>
              <a:rPr lang="en-US" sz="2000" dirty="0">
                <a:solidFill>
                  <a:schemeClr val="tx1"/>
                </a:solidFill>
              </a:rPr>
              <a:t>If a public officer files a disclosure under the Election Code, he or she is exempt from having to make disclosures to their respective public entity regarding business interests.</a:t>
            </a:r>
          </a:p>
          <a:p>
            <a:endParaRPr lang="en-US" dirty="0"/>
          </a:p>
        </p:txBody>
      </p:sp>
      <p:sp>
        <p:nvSpPr>
          <p:cNvPr id="6" name="Content Placeholder 5">
            <a:extLst>
              <a:ext uri="{FF2B5EF4-FFF2-40B4-BE49-F238E27FC236}">
                <a16:creationId xmlns:a16="http://schemas.microsoft.com/office/drawing/2014/main" id="{70A69AC8-CDCC-422F-B71D-785320596C8C}"/>
              </a:ext>
            </a:extLst>
          </p:cNvPr>
          <p:cNvSpPr>
            <a:spLocks noGrp="1"/>
          </p:cNvSpPr>
          <p:nvPr>
            <p:ph sz="half" idx="2"/>
          </p:nvPr>
        </p:nvSpPr>
        <p:spPr/>
        <p:txBody>
          <a:bodyPr/>
          <a:lstStyle/>
          <a:p>
            <a:pPr lvl="0"/>
            <a:r>
              <a:rPr lang="en-US" sz="2000" dirty="0">
                <a:solidFill>
                  <a:schemeClr val="accent1">
                    <a:lumMod val="75000"/>
                  </a:schemeClr>
                </a:solidFill>
              </a:rPr>
              <a:t>SB 82 – Utah Transparency Advisory Board Amendments</a:t>
            </a:r>
          </a:p>
          <a:p>
            <a:pPr lvl="1"/>
            <a:r>
              <a:rPr lang="en-US" sz="2000" dirty="0"/>
              <a:t>Changes the appointment term for a member of the board from two years to four years. </a:t>
            </a:r>
          </a:p>
          <a:p>
            <a:pPr lvl="1"/>
            <a:r>
              <a:rPr lang="en-US" sz="2000" dirty="0"/>
              <a:t>Changes the election of a chair and vice chair from annually to every two years. </a:t>
            </a:r>
          </a:p>
          <a:p>
            <a:endParaRPr lang="en-US" dirty="0"/>
          </a:p>
        </p:txBody>
      </p:sp>
    </p:spTree>
    <p:extLst>
      <p:ext uri="{BB962C8B-B14F-4D97-AF65-F5344CB8AC3E}">
        <p14:creationId xmlns:p14="http://schemas.microsoft.com/office/powerpoint/2010/main" val="120660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D5FC3-AE07-47A4-88FB-4793ABEEAD58}"/>
              </a:ext>
            </a:extLst>
          </p:cNvPr>
          <p:cNvSpPr>
            <a:spLocks noGrp="1"/>
          </p:cNvSpPr>
          <p:nvPr>
            <p:ph type="title"/>
          </p:nvPr>
        </p:nvSpPr>
        <p:spPr/>
        <p:txBody>
          <a:bodyPr/>
          <a:lstStyle/>
          <a:p>
            <a:r>
              <a:rPr lang="en-US" dirty="0"/>
              <a:t>Key bills: transparency/accountability </a:t>
            </a:r>
          </a:p>
        </p:txBody>
      </p:sp>
      <p:sp>
        <p:nvSpPr>
          <p:cNvPr id="3" name="Content Placeholder 2">
            <a:extLst>
              <a:ext uri="{FF2B5EF4-FFF2-40B4-BE49-F238E27FC236}">
                <a16:creationId xmlns:a16="http://schemas.microsoft.com/office/drawing/2014/main" id="{222D8B91-DAE8-4EE9-9015-8715BD5EE574}"/>
              </a:ext>
            </a:extLst>
          </p:cNvPr>
          <p:cNvSpPr>
            <a:spLocks noGrp="1"/>
          </p:cNvSpPr>
          <p:nvPr>
            <p:ph sz="half" idx="1"/>
          </p:nvPr>
        </p:nvSpPr>
        <p:spPr/>
        <p:txBody>
          <a:bodyPr>
            <a:normAutofit fontScale="70000" lnSpcReduction="20000"/>
          </a:bodyPr>
          <a:lstStyle/>
          <a:p>
            <a:pPr lvl="0"/>
            <a:r>
              <a:rPr lang="en-US" dirty="0">
                <a:solidFill>
                  <a:schemeClr val="accent1">
                    <a:lumMod val="75000"/>
                  </a:schemeClr>
                </a:solidFill>
              </a:rPr>
              <a:t>SB 28 – Local Government and Limited Purpose Entity Register</a:t>
            </a:r>
          </a:p>
          <a:p>
            <a:pPr lvl="1"/>
            <a:r>
              <a:rPr lang="en-US" sz="2300" dirty="0"/>
              <a:t>Creates a registry of local government and limited purpose entities with the Lt. Governor. </a:t>
            </a:r>
          </a:p>
          <a:p>
            <a:pPr lvl="1"/>
            <a:r>
              <a:rPr lang="en-US" sz="2300" dirty="0"/>
              <a:t>Allows the state auditor to withhold certain state funds and property tax disbursements for non-compliance. </a:t>
            </a:r>
          </a:p>
          <a:p>
            <a:pPr lvl="2"/>
            <a:r>
              <a:rPr lang="en-US" sz="2300" dirty="0"/>
              <a:t>Allocated state funds to pay for the accounting report </a:t>
            </a:r>
          </a:p>
          <a:p>
            <a:pPr lvl="1"/>
            <a:r>
              <a:rPr lang="en-US" sz="2300" dirty="0"/>
              <a:t>Includes municipal entities, interlocal entities, governmental non-profits, counties, local substance abuse authorities, mental health authorities, local districts, CRAs, special service districts, local building authorities, conservation districts, local health departments, housing authorities. </a:t>
            </a:r>
          </a:p>
          <a:p>
            <a:pPr lvl="1"/>
            <a:r>
              <a:rPr lang="en-US" sz="2300" dirty="0"/>
              <a:t>Each entity must register by July 1, 2019 and include info enumerated in the statute. </a:t>
            </a:r>
          </a:p>
          <a:p>
            <a:pPr lvl="1"/>
            <a:r>
              <a:rPr lang="en-US" sz="2300" dirty="0"/>
              <a:t>Process for noncompliance before funds are withheld.</a:t>
            </a:r>
          </a:p>
        </p:txBody>
      </p:sp>
      <p:sp>
        <p:nvSpPr>
          <p:cNvPr id="4" name="Content Placeholder 3">
            <a:extLst>
              <a:ext uri="{FF2B5EF4-FFF2-40B4-BE49-F238E27FC236}">
                <a16:creationId xmlns:a16="http://schemas.microsoft.com/office/drawing/2014/main" id="{550EE1CC-E9BE-4521-8C8C-7212BB4D4CBA}"/>
              </a:ext>
            </a:extLst>
          </p:cNvPr>
          <p:cNvSpPr>
            <a:spLocks noGrp="1"/>
          </p:cNvSpPr>
          <p:nvPr>
            <p:ph sz="half" idx="2"/>
          </p:nvPr>
        </p:nvSpPr>
        <p:spPr/>
        <p:txBody>
          <a:bodyPr>
            <a:normAutofit fontScale="70000" lnSpcReduction="20000"/>
          </a:bodyPr>
          <a:lstStyle/>
          <a:p>
            <a:pPr lvl="0"/>
            <a:r>
              <a:rPr lang="en-US" dirty="0">
                <a:solidFill>
                  <a:schemeClr val="accent1">
                    <a:lumMod val="75000"/>
                  </a:schemeClr>
                </a:solidFill>
              </a:rPr>
              <a:t>SB 29 – County Listing of Local Government and Limited Purpose Entities </a:t>
            </a:r>
          </a:p>
          <a:p>
            <a:pPr lvl="1"/>
            <a:r>
              <a:rPr lang="en-US" sz="2300" dirty="0"/>
              <a:t>Companion to SB 28</a:t>
            </a:r>
          </a:p>
          <a:p>
            <a:pPr lvl="1"/>
            <a:r>
              <a:rPr lang="en-US" sz="2300" dirty="0"/>
              <a:t>Requires each county to publish info on the county’s website regarding each local government entity and limited purpose entity in the county. </a:t>
            </a:r>
          </a:p>
          <a:p>
            <a:endParaRPr lang="en-US" dirty="0"/>
          </a:p>
        </p:txBody>
      </p:sp>
    </p:spTree>
    <p:extLst>
      <p:ext uri="{BB962C8B-B14F-4D97-AF65-F5344CB8AC3E}">
        <p14:creationId xmlns:p14="http://schemas.microsoft.com/office/powerpoint/2010/main" val="372107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DC58-80C4-46A4-82BE-05F1A910F048}"/>
              </a:ext>
            </a:extLst>
          </p:cNvPr>
          <p:cNvSpPr>
            <a:spLocks noGrp="1"/>
          </p:cNvSpPr>
          <p:nvPr>
            <p:ph type="title"/>
          </p:nvPr>
        </p:nvSpPr>
        <p:spPr/>
        <p:txBody>
          <a:bodyPr/>
          <a:lstStyle/>
          <a:p>
            <a:r>
              <a:rPr lang="en-US" dirty="0"/>
              <a:t>Key bills: transparency/accountability </a:t>
            </a:r>
          </a:p>
        </p:txBody>
      </p:sp>
      <p:sp>
        <p:nvSpPr>
          <p:cNvPr id="3" name="Content Placeholder 2">
            <a:extLst>
              <a:ext uri="{FF2B5EF4-FFF2-40B4-BE49-F238E27FC236}">
                <a16:creationId xmlns:a16="http://schemas.microsoft.com/office/drawing/2014/main" id="{1987BB41-A631-4656-9414-B5F8C22FEED8}"/>
              </a:ext>
            </a:extLst>
          </p:cNvPr>
          <p:cNvSpPr>
            <a:spLocks noGrp="1"/>
          </p:cNvSpPr>
          <p:nvPr>
            <p:ph sz="half" idx="1"/>
          </p:nvPr>
        </p:nvSpPr>
        <p:spPr/>
        <p:txBody>
          <a:bodyPr/>
          <a:lstStyle/>
          <a:p>
            <a:pPr lvl="0"/>
            <a:r>
              <a:rPr lang="en-US" sz="1800" dirty="0">
                <a:solidFill>
                  <a:schemeClr val="accent1">
                    <a:lumMod val="75000"/>
                  </a:schemeClr>
                </a:solidFill>
              </a:rPr>
              <a:t>SB 105 – Crime Statistics Reporting Amendments </a:t>
            </a:r>
          </a:p>
          <a:p>
            <a:pPr lvl="1"/>
            <a:r>
              <a:rPr lang="en-US" sz="1600" dirty="0"/>
              <a:t>Provides that the date collected under the statewide uniform crime reporting system shall not contain any information that reveals the identity of a crime victim or </a:t>
            </a:r>
            <a:r>
              <a:rPr lang="en-US" sz="1600" u="sng" dirty="0"/>
              <a:t>law enforcement officer</a:t>
            </a:r>
            <a:r>
              <a:rPr lang="en-US" sz="1600" dirty="0"/>
              <a:t>. </a:t>
            </a:r>
          </a:p>
          <a:p>
            <a:pPr lvl="1"/>
            <a:r>
              <a:rPr lang="en-US" sz="1600" dirty="0"/>
              <a:t>Requires a law enforcement agency to submit crime reporting data to BCI before the 16</a:t>
            </a:r>
            <a:r>
              <a:rPr lang="en-US" sz="1600" baseline="30000" dirty="0"/>
              <a:t>th</a:t>
            </a:r>
            <a:r>
              <a:rPr lang="en-US" sz="1600" dirty="0"/>
              <a:t> day of the month following when the crime occurred, in the form proscribed by BCI and the FBI. </a:t>
            </a:r>
          </a:p>
          <a:p>
            <a:pPr lvl="1"/>
            <a:r>
              <a:rPr lang="en-US" sz="1600" dirty="0"/>
              <a:t>Requires the agency to verify data within 10 business days of getting a request from BCI. </a:t>
            </a:r>
          </a:p>
          <a:p>
            <a:endParaRPr lang="en-US" dirty="0"/>
          </a:p>
        </p:txBody>
      </p:sp>
      <p:sp>
        <p:nvSpPr>
          <p:cNvPr id="4" name="Content Placeholder 3">
            <a:extLst>
              <a:ext uri="{FF2B5EF4-FFF2-40B4-BE49-F238E27FC236}">
                <a16:creationId xmlns:a16="http://schemas.microsoft.com/office/drawing/2014/main" id="{8B9630F4-47AD-4FA6-9D5D-AAEAE95512A5}"/>
              </a:ext>
            </a:extLst>
          </p:cNvPr>
          <p:cNvSpPr>
            <a:spLocks noGrp="1"/>
          </p:cNvSpPr>
          <p:nvPr>
            <p:ph sz="half" idx="2"/>
          </p:nvPr>
        </p:nvSpPr>
        <p:spPr/>
        <p:txBody>
          <a:bodyPr/>
          <a:lstStyle/>
          <a:p>
            <a:pPr lvl="0"/>
            <a:r>
              <a:rPr lang="en-US" sz="1800" dirty="0">
                <a:solidFill>
                  <a:schemeClr val="accent1">
                    <a:lumMod val="75000"/>
                  </a:schemeClr>
                </a:solidFill>
              </a:rPr>
              <a:t>SB 178 – Interlocal Entities Amendments </a:t>
            </a:r>
          </a:p>
          <a:p>
            <a:pPr lvl="1"/>
            <a:r>
              <a:rPr lang="en-US" sz="1600" dirty="0"/>
              <a:t>Excludes “taxed interlocal entity” from the definition of “public body” under OPMA. </a:t>
            </a:r>
          </a:p>
          <a:p>
            <a:endParaRPr lang="en-US" dirty="0"/>
          </a:p>
        </p:txBody>
      </p:sp>
    </p:spTree>
    <p:extLst>
      <p:ext uri="{BB962C8B-B14F-4D97-AF65-F5344CB8AC3E}">
        <p14:creationId xmlns:p14="http://schemas.microsoft.com/office/powerpoint/2010/main" val="58723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3116-E60B-4E07-97AC-32014C143E96}"/>
              </a:ext>
            </a:extLst>
          </p:cNvPr>
          <p:cNvSpPr>
            <a:spLocks noGrp="1"/>
          </p:cNvSpPr>
          <p:nvPr>
            <p:ph type="title"/>
          </p:nvPr>
        </p:nvSpPr>
        <p:spPr/>
        <p:txBody>
          <a:bodyPr>
            <a:normAutofit fontScale="90000"/>
          </a:bodyPr>
          <a:lstStyle/>
          <a:p>
            <a:br>
              <a:rPr lang="en-US" dirty="0"/>
            </a:br>
            <a:r>
              <a:rPr lang="en-US" dirty="0"/>
              <a:t>Key bills: GRAMA</a:t>
            </a:r>
          </a:p>
        </p:txBody>
      </p:sp>
      <p:sp>
        <p:nvSpPr>
          <p:cNvPr id="3" name="Content Placeholder 2">
            <a:extLst>
              <a:ext uri="{FF2B5EF4-FFF2-40B4-BE49-F238E27FC236}">
                <a16:creationId xmlns:a16="http://schemas.microsoft.com/office/drawing/2014/main" id="{F2779AD4-825E-44CA-8DF0-571AAC6A94A9}"/>
              </a:ext>
            </a:extLst>
          </p:cNvPr>
          <p:cNvSpPr>
            <a:spLocks noGrp="1"/>
          </p:cNvSpPr>
          <p:nvPr>
            <p:ph idx="1"/>
          </p:nvPr>
        </p:nvSpPr>
        <p:spPr/>
        <p:txBody>
          <a:bodyPr/>
          <a:lstStyle/>
          <a:p>
            <a:pPr lvl="0"/>
            <a:r>
              <a:rPr lang="en-US" sz="2000" dirty="0">
                <a:solidFill>
                  <a:schemeClr val="accent1">
                    <a:lumMod val="75000"/>
                  </a:schemeClr>
                </a:solidFill>
              </a:rPr>
              <a:t>HB 72 – Communications of Government Entity Employees and Officers </a:t>
            </a:r>
          </a:p>
          <a:p>
            <a:pPr lvl="1"/>
            <a:r>
              <a:rPr lang="en-US" sz="2000" dirty="0"/>
              <a:t>Provides that if a government employee uses his or her government email for a political purpose in violation of Title 20A, those emails are subject to GRAMA. </a:t>
            </a:r>
          </a:p>
          <a:p>
            <a:pPr lvl="1"/>
            <a:r>
              <a:rPr lang="en-US" sz="2000" dirty="0"/>
              <a:t>Violation determined by the entity’s records officer. </a:t>
            </a:r>
          </a:p>
          <a:p>
            <a:endParaRPr lang="en-US" dirty="0"/>
          </a:p>
        </p:txBody>
      </p:sp>
      <p:pic>
        <p:nvPicPr>
          <p:cNvPr id="5" name="Picture 4">
            <a:extLst>
              <a:ext uri="{FF2B5EF4-FFF2-40B4-BE49-F238E27FC236}">
                <a16:creationId xmlns:a16="http://schemas.microsoft.com/office/drawing/2014/main" id="{566CB1E7-997A-4EDA-A102-4901B206EF32}"/>
              </a:ext>
            </a:extLst>
          </p:cNvPr>
          <p:cNvPicPr>
            <a:picLocks noChangeAspect="1"/>
          </p:cNvPicPr>
          <p:nvPr/>
        </p:nvPicPr>
        <p:blipFill>
          <a:blip r:embed="rId2"/>
          <a:stretch>
            <a:fillRect/>
          </a:stretch>
        </p:blipFill>
        <p:spPr>
          <a:xfrm>
            <a:off x="2577159" y="4788637"/>
            <a:ext cx="9272251" cy="1063875"/>
          </a:xfrm>
          <a:prstGeom prst="rect">
            <a:avLst/>
          </a:prstGeom>
        </p:spPr>
      </p:pic>
      <p:pic>
        <p:nvPicPr>
          <p:cNvPr id="7" name="Picture 6">
            <a:extLst>
              <a:ext uri="{FF2B5EF4-FFF2-40B4-BE49-F238E27FC236}">
                <a16:creationId xmlns:a16="http://schemas.microsoft.com/office/drawing/2014/main" id="{9716DA02-5951-4C75-AEE2-21A1F4CE9985}"/>
              </a:ext>
            </a:extLst>
          </p:cNvPr>
          <p:cNvPicPr>
            <a:picLocks noChangeAspect="1"/>
          </p:cNvPicPr>
          <p:nvPr/>
        </p:nvPicPr>
        <p:blipFill>
          <a:blip r:embed="rId3"/>
          <a:stretch>
            <a:fillRect/>
          </a:stretch>
        </p:blipFill>
        <p:spPr>
          <a:xfrm>
            <a:off x="838200" y="3213558"/>
            <a:ext cx="2271861" cy="1575079"/>
          </a:xfrm>
          <a:prstGeom prst="rect">
            <a:avLst/>
          </a:prstGeom>
        </p:spPr>
      </p:pic>
    </p:spTree>
    <p:extLst>
      <p:ext uri="{BB962C8B-B14F-4D97-AF65-F5344CB8AC3E}">
        <p14:creationId xmlns:p14="http://schemas.microsoft.com/office/powerpoint/2010/main" val="173678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E1DD-5242-4EEC-95FB-66BBF2012639}"/>
              </a:ext>
            </a:extLst>
          </p:cNvPr>
          <p:cNvSpPr>
            <a:spLocks noGrp="1"/>
          </p:cNvSpPr>
          <p:nvPr>
            <p:ph type="title"/>
          </p:nvPr>
        </p:nvSpPr>
        <p:spPr/>
        <p:txBody>
          <a:bodyPr/>
          <a:lstStyle/>
          <a:p>
            <a:r>
              <a:rPr lang="en-US" dirty="0"/>
              <a:t>Key bills: GRAMA </a:t>
            </a:r>
          </a:p>
        </p:txBody>
      </p:sp>
      <p:sp>
        <p:nvSpPr>
          <p:cNvPr id="3" name="Content Placeholder 2">
            <a:extLst>
              <a:ext uri="{FF2B5EF4-FFF2-40B4-BE49-F238E27FC236}">
                <a16:creationId xmlns:a16="http://schemas.microsoft.com/office/drawing/2014/main" id="{A843A4B4-D6C4-4B26-825F-B653CD8BA384}"/>
              </a:ext>
            </a:extLst>
          </p:cNvPr>
          <p:cNvSpPr>
            <a:spLocks noGrp="1"/>
          </p:cNvSpPr>
          <p:nvPr>
            <p:ph sz="half" idx="1"/>
          </p:nvPr>
        </p:nvSpPr>
        <p:spPr/>
        <p:txBody>
          <a:bodyPr/>
          <a:lstStyle/>
          <a:p>
            <a:pPr lvl="0"/>
            <a:r>
              <a:rPr lang="en-US" sz="1800" dirty="0">
                <a:solidFill>
                  <a:schemeClr val="accent1">
                    <a:lumMod val="75000"/>
                  </a:schemeClr>
                </a:solidFill>
              </a:rPr>
              <a:t>SB 66 – Emergency Vehicle Operator Duty of Care Amendments </a:t>
            </a:r>
          </a:p>
          <a:p>
            <a:pPr lvl="1">
              <a:buFont typeface="Courier New" panose="02070309020205020404" pitchFamily="49" charset="0"/>
              <a:buChar char="o"/>
            </a:pPr>
            <a:r>
              <a:rPr lang="en-US" sz="1600" dirty="0"/>
              <a:t>Agencies that operate emergency vehicles must have a written policy that describes how the operator must engage, conduct, and terminate vehicle pursuits, in accordance with state statute. </a:t>
            </a:r>
          </a:p>
          <a:p>
            <a:pPr lvl="1"/>
            <a:r>
              <a:rPr lang="en-US" sz="1600" dirty="0"/>
              <a:t>If a pursuit results in injury or property damage, the head of the agency must investigate whether the operator complied with the policy, including documenting it and remedying any violation of the policy. </a:t>
            </a:r>
          </a:p>
          <a:p>
            <a:pPr lvl="1"/>
            <a:r>
              <a:rPr lang="en-US" sz="1600" dirty="0"/>
              <a:t>Any document produced is subject to GRAMA. </a:t>
            </a:r>
          </a:p>
          <a:p>
            <a:endParaRPr lang="en-US" dirty="0"/>
          </a:p>
        </p:txBody>
      </p:sp>
      <p:sp>
        <p:nvSpPr>
          <p:cNvPr id="4" name="Content Placeholder 3">
            <a:extLst>
              <a:ext uri="{FF2B5EF4-FFF2-40B4-BE49-F238E27FC236}">
                <a16:creationId xmlns:a16="http://schemas.microsoft.com/office/drawing/2014/main" id="{0E4F2432-2C78-4E0A-AD3C-498BB9E439DC}"/>
              </a:ext>
            </a:extLst>
          </p:cNvPr>
          <p:cNvSpPr>
            <a:spLocks noGrp="1"/>
          </p:cNvSpPr>
          <p:nvPr>
            <p:ph sz="half" idx="2"/>
          </p:nvPr>
        </p:nvSpPr>
        <p:spPr/>
        <p:txBody>
          <a:bodyPr/>
          <a:lstStyle/>
          <a:p>
            <a:pPr lvl="0"/>
            <a:r>
              <a:rPr lang="en-US" sz="1800" dirty="0">
                <a:solidFill>
                  <a:schemeClr val="accent1">
                    <a:lumMod val="75000"/>
                  </a:schemeClr>
                </a:solidFill>
              </a:rPr>
              <a:t>HB 56 – Emergency Personnel Recording Amendments </a:t>
            </a:r>
          </a:p>
          <a:p>
            <a:pPr lvl="1"/>
            <a:r>
              <a:rPr lang="en-US" sz="1600" dirty="0"/>
              <a:t>If properly classified by a government entity, an audio recording made by first responders responding to an emergency and using life-saving equipment is protected if used for training purposes. </a:t>
            </a:r>
          </a:p>
          <a:p>
            <a:pPr lvl="1"/>
            <a:endParaRPr lang="en-US" sz="1600" dirty="0">
              <a:solidFill>
                <a:schemeClr val="accent1">
                  <a:lumMod val="75000"/>
                </a:schemeClr>
              </a:solidFill>
            </a:endParaRPr>
          </a:p>
          <a:p>
            <a:pPr lvl="1"/>
            <a:r>
              <a:rPr lang="en-US" sz="2000" dirty="0">
                <a:solidFill>
                  <a:schemeClr val="accent1">
                    <a:lumMod val="75000"/>
                  </a:schemeClr>
                </a:solidFill>
              </a:rPr>
              <a:t>HB 265 – Body Camera Amendments</a:t>
            </a:r>
            <a:r>
              <a:rPr lang="en-US" dirty="0">
                <a:solidFill>
                  <a:schemeClr val="accent1">
                    <a:lumMod val="75000"/>
                  </a:schemeClr>
                </a:solidFill>
              </a:rPr>
              <a:t> </a:t>
            </a:r>
          </a:p>
          <a:p>
            <a:pPr lvl="2">
              <a:buFont typeface="Courier New" panose="02070309020205020404" pitchFamily="49" charset="0"/>
              <a:buChar char="o"/>
            </a:pPr>
            <a:r>
              <a:rPr lang="en-US" sz="1600" dirty="0"/>
              <a:t>Any recording made by an officer while on duty may not be “owned” by a private entity. </a:t>
            </a:r>
          </a:p>
          <a:p>
            <a:pPr lvl="2">
              <a:buFont typeface="Courier New" panose="02070309020205020404" pitchFamily="49" charset="0"/>
              <a:buChar char="o"/>
            </a:pPr>
            <a:r>
              <a:rPr lang="en-US" sz="1600" dirty="0"/>
              <a:t>Agencies may still use a private entity to store or redact video. </a:t>
            </a:r>
          </a:p>
          <a:p>
            <a:pPr lvl="1"/>
            <a:endParaRPr lang="en-US" sz="1600" dirty="0"/>
          </a:p>
          <a:p>
            <a:endParaRPr lang="en-US" dirty="0"/>
          </a:p>
        </p:txBody>
      </p:sp>
    </p:spTree>
    <p:extLst>
      <p:ext uri="{BB962C8B-B14F-4D97-AF65-F5344CB8AC3E}">
        <p14:creationId xmlns:p14="http://schemas.microsoft.com/office/powerpoint/2010/main" val="394724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72" y="79533"/>
            <a:ext cx="10515600" cy="884419"/>
          </a:xfrm>
          <a:effectLst/>
        </p:spPr>
        <p:txBody>
          <a:bodyPr>
            <a:normAutofit fontScale="90000"/>
          </a:bodyPr>
          <a:lstStyle/>
          <a:p>
            <a:br>
              <a:rPr lang="en-US" dirty="0">
                <a:solidFill>
                  <a:schemeClr val="tx1"/>
                </a:solidFill>
                <a:hlinkClick r:id="rId2"/>
              </a:rPr>
            </a:br>
            <a:r>
              <a:rPr lang="en-US" dirty="0">
                <a:solidFill>
                  <a:schemeClr val="tx1"/>
                </a:solidFill>
                <a:hlinkClick r:id="rId2"/>
              </a:rPr>
              <a:t>www.ulct.org</a:t>
            </a:r>
            <a:r>
              <a:rPr lang="en-US" dirty="0">
                <a:solidFill>
                  <a:schemeClr val="tx1"/>
                </a:solidFill>
              </a:rPr>
              <a:t> (legislative advocacy)</a:t>
            </a:r>
            <a:endParaRPr lang="en-US" dirty="0"/>
          </a:p>
        </p:txBody>
      </p:sp>
      <p:sp>
        <p:nvSpPr>
          <p:cNvPr id="5" name="Down Arrow 4"/>
          <p:cNvSpPr/>
          <p:nvPr/>
        </p:nvSpPr>
        <p:spPr>
          <a:xfrm rot="16200000">
            <a:off x="2712275" y="1694824"/>
            <a:ext cx="552181" cy="111959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Content Placeholder 6">
            <a:extLst>
              <a:ext uri="{FF2B5EF4-FFF2-40B4-BE49-F238E27FC236}">
                <a16:creationId xmlns:a16="http://schemas.microsoft.com/office/drawing/2014/main" id="{98ABCF22-FB04-4FD9-9E08-2D86E1363C59}"/>
              </a:ext>
            </a:extLst>
          </p:cNvPr>
          <p:cNvPicPr>
            <a:picLocks noGrp="1" noChangeAspect="1"/>
          </p:cNvPicPr>
          <p:nvPr>
            <p:ph idx="1"/>
          </p:nvPr>
        </p:nvPicPr>
        <p:blipFill>
          <a:blip r:embed="rId3"/>
          <a:stretch>
            <a:fillRect/>
          </a:stretch>
        </p:blipFill>
        <p:spPr>
          <a:xfrm>
            <a:off x="3622779" y="1846263"/>
            <a:ext cx="5253365" cy="4286682"/>
          </a:xfrm>
          <a:prstGeom prst="rect">
            <a:avLst/>
          </a:prstGeom>
        </p:spPr>
      </p:pic>
    </p:spTree>
    <p:extLst>
      <p:ext uri="{BB962C8B-B14F-4D97-AF65-F5344CB8AC3E}">
        <p14:creationId xmlns:p14="http://schemas.microsoft.com/office/powerpoint/2010/main" val="46647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0DE9-D889-4A39-8917-A8234B10F0C7}"/>
              </a:ext>
            </a:extLst>
          </p:cNvPr>
          <p:cNvSpPr>
            <a:spLocks noGrp="1"/>
          </p:cNvSpPr>
          <p:nvPr>
            <p:ph type="title"/>
          </p:nvPr>
        </p:nvSpPr>
        <p:spPr>
          <a:xfrm>
            <a:off x="990932" y="286603"/>
            <a:ext cx="6750987" cy="1450757"/>
          </a:xfrm>
        </p:spPr>
        <p:txBody>
          <a:bodyPr>
            <a:normAutofit/>
          </a:bodyPr>
          <a:lstStyle/>
          <a:p>
            <a:r>
              <a:rPr lang="en-US" dirty="0"/>
              <a:t>Key bills: GRAMA </a:t>
            </a:r>
          </a:p>
        </p:txBody>
      </p:sp>
      <p:sp>
        <p:nvSpPr>
          <p:cNvPr id="5" name="Content Placeholder 4">
            <a:extLst>
              <a:ext uri="{FF2B5EF4-FFF2-40B4-BE49-F238E27FC236}">
                <a16:creationId xmlns:a16="http://schemas.microsoft.com/office/drawing/2014/main" id="{B2F49951-1B7D-4519-8038-40CE60EBF8AD}"/>
              </a:ext>
            </a:extLst>
          </p:cNvPr>
          <p:cNvSpPr>
            <a:spLocks noGrp="1"/>
          </p:cNvSpPr>
          <p:nvPr>
            <p:ph idx="1"/>
          </p:nvPr>
        </p:nvSpPr>
        <p:spPr>
          <a:xfrm>
            <a:off x="1044204" y="2023962"/>
            <a:ext cx="7549290" cy="3845131"/>
          </a:xfrm>
        </p:spPr>
        <p:txBody>
          <a:bodyPr>
            <a:normAutofit/>
          </a:bodyPr>
          <a:lstStyle/>
          <a:p>
            <a:pPr lvl="0"/>
            <a:r>
              <a:rPr lang="en-US" sz="2400" dirty="0">
                <a:solidFill>
                  <a:schemeClr val="accent1">
                    <a:lumMod val="75000"/>
                  </a:schemeClr>
                </a:solidFill>
              </a:rPr>
              <a:t>SB 137 – Amendments Relating to Government Records</a:t>
            </a:r>
          </a:p>
          <a:p>
            <a:pPr lvl="1"/>
            <a:r>
              <a:rPr lang="en-US" sz="2000" dirty="0"/>
              <a:t>Provides that a recording, transcript, report, and written minutes of a closed meeting are protected under GRAMA (used to say just recording and written minutes were protected). </a:t>
            </a:r>
          </a:p>
          <a:p>
            <a:pPr lvl="1"/>
            <a:r>
              <a:rPr lang="en-US" sz="2000" dirty="0"/>
              <a:t>Directs that the state records committee may send written notice of an entity’s noncompliance with an order from the committee to produce records to the governor (removes LMC and Judicial Council).</a:t>
            </a:r>
          </a:p>
          <a:p>
            <a:endParaRPr lang="en-US" dirty="0"/>
          </a:p>
        </p:txBody>
      </p:sp>
    </p:spTree>
    <p:extLst>
      <p:ext uri="{BB962C8B-B14F-4D97-AF65-F5344CB8AC3E}">
        <p14:creationId xmlns:p14="http://schemas.microsoft.com/office/powerpoint/2010/main" val="21228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110B-1ECB-4FB8-A478-FE7B04C744C4}"/>
              </a:ext>
            </a:extLst>
          </p:cNvPr>
          <p:cNvSpPr>
            <a:spLocks noGrp="1"/>
          </p:cNvSpPr>
          <p:nvPr>
            <p:ph type="title"/>
          </p:nvPr>
        </p:nvSpPr>
        <p:spPr/>
        <p:txBody>
          <a:bodyPr/>
          <a:lstStyle/>
          <a:p>
            <a:r>
              <a:rPr lang="en-US" dirty="0"/>
              <a:t>Key bills: finance/taxes 	</a:t>
            </a:r>
          </a:p>
        </p:txBody>
      </p:sp>
      <p:sp>
        <p:nvSpPr>
          <p:cNvPr id="4" name="Content Placeholder 3">
            <a:extLst>
              <a:ext uri="{FF2B5EF4-FFF2-40B4-BE49-F238E27FC236}">
                <a16:creationId xmlns:a16="http://schemas.microsoft.com/office/drawing/2014/main" id="{3AE1CC05-A4F5-47A3-AD1B-C6F089DABD9E}"/>
              </a:ext>
            </a:extLst>
          </p:cNvPr>
          <p:cNvSpPr>
            <a:spLocks noGrp="1"/>
          </p:cNvSpPr>
          <p:nvPr>
            <p:ph sz="half" idx="1"/>
          </p:nvPr>
        </p:nvSpPr>
        <p:spPr/>
        <p:txBody>
          <a:bodyPr/>
          <a:lstStyle/>
          <a:p>
            <a:r>
              <a:rPr lang="en-US" sz="2000" dirty="0">
                <a:solidFill>
                  <a:schemeClr val="accent1">
                    <a:lumMod val="75000"/>
                  </a:schemeClr>
                </a:solidFill>
              </a:rPr>
              <a:t>SB 124 – Budget Deadline Amendments </a:t>
            </a:r>
          </a:p>
          <a:p>
            <a:pPr lvl="1">
              <a:buFont typeface="Courier New" panose="02070309020205020404" pitchFamily="49" charset="0"/>
              <a:buChar char="o"/>
            </a:pPr>
            <a:r>
              <a:rPr lang="en-US" sz="2000" u="sng" dirty="0"/>
              <a:t>Before June 30 </a:t>
            </a:r>
            <a:r>
              <a:rPr lang="en-US" sz="2000" dirty="0"/>
              <a:t>(</a:t>
            </a:r>
            <a:r>
              <a:rPr lang="en-US" sz="2000" i="1" dirty="0"/>
              <a:t>previously June 22</a:t>
            </a:r>
            <a:r>
              <a:rPr lang="en-US" sz="2000" dirty="0"/>
              <a:t>), city council shall by resolution or ordinance adopt a budget for the next fiscal year and file a copy of it with the state auditor within 30 days. </a:t>
            </a:r>
          </a:p>
          <a:p>
            <a:pPr lvl="1">
              <a:buFont typeface="Courier New" panose="02070309020205020404" pitchFamily="49" charset="0"/>
              <a:buChar char="o"/>
            </a:pPr>
            <a:r>
              <a:rPr lang="en-US" sz="2000" dirty="0"/>
              <a:t>Takes effect on January 1, 2019. </a:t>
            </a:r>
          </a:p>
        </p:txBody>
      </p:sp>
      <p:sp>
        <p:nvSpPr>
          <p:cNvPr id="5" name="Content Placeholder 4">
            <a:extLst>
              <a:ext uri="{FF2B5EF4-FFF2-40B4-BE49-F238E27FC236}">
                <a16:creationId xmlns:a16="http://schemas.microsoft.com/office/drawing/2014/main" id="{0E71D0E7-8763-4B39-9991-55322AFB6746}"/>
              </a:ext>
            </a:extLst>
          </p:cNvPr>
          <p:cNvSpPr>
            <a:spLocks noGrp="1"/>
          </p:cNvSpPr>
          <p:nvPr>
            <p:ph sz="half" idx="2"/>
          </p:nvPr>
        </p:nvSpPr>
        <p:spPr/>
        <p:txBody>
          <a:bodyPr>
            <a:normAutofit/>
          </a:bodyPr>
          <a:lstStyle/>
          <a:p>
            <a:r>
              <a:rPr lang="en-US" sz="2000" dirty="0">
                <a:solidFill>
                  <a:schemeClr val="accent1">
                    <a:lumMod val="75000"/>
                  </a:schemeClr>
                </a:solidFill>
              </a:rPr>
              <a:t>SB 122 – Bond Elections Amendments </a:t>
            </a:r>
          </a:p>
          <a:p>
            <a:pPr lvl="1">
              <a:buFont typeface="Courier New" panose="02070309020205020404" pitchFamily="49" charset="0"/>
              <a:buChar char="o"/>
            </a:pPr>
            <a:r>
              <a:rPr lang="en-US" sz="2000" dirty="0"/>
              <a:t>A political subdivision may not receive, from issuance of bonds approved by the voters at an election, an amount that is more than 2% of the maximum principal amount stated in the bond proposition. </a:t>
            </a:r>
          </a:p>
          <a:p>
            <a:pPr lvl="1">
              <a:buFont typeface="Courier New" panose="02070309020205020404" pitchFamily="49" charset="0"/>
              <a:buChar char="o"/>
            </a:pPr>
            <a:r>
              <a:rPr lang="en-US" sz="2000" dirty="0"/>
              <a:t>Applies to bonds issued pursuant to elections held after January 1, 2019. </a:t>
            </a:r>
          </a:p>
        </p:txBody>
      </p:sp>
    </p:spTree>
    <p:extLst>
      <p:ext uri="{BB962C8B-B14F-4D97-AF65-F5344CB8AC3E}">
        <p14:creationId xmlns:p14="http://schemas.microsoft.com/office/powerpoint/2010/main" val="32268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person&#10;&#10;Description generated with very high confidence">
            <a:extLst>
              <a:ext uri="{FF2B5EF4-FFF2-40B4-BE49-F238E27FC236}">
                <a16:creationId xmlns:a16="http://schemas.microsoft.com/office/drawing/2014/main" id="{9A9AA0A2-A43E-47C3-9822-7571D898C337}"/>
              </a:ext>
            </a:extLst>
          </p:cNvPr>
          <p:cNvPicPr>
            <a:picLocks noGrp="1" noChangeAspect="1"/>
          </p:cNvPicPr>
          <p:nvPr>
            <p:ph sz="half" idx="2"/>
          </p:nvPr>
        </p:nvPicPr>
        <p:blipFill>
          <a:blip r:embed="rId2"/>
          <a:stretch>
            <a:fillRect/>
          </a:stretch>
        </p:blipFill>
        <p:spPr>
          <a:xfrm>
            <a:off x="643192" y="1578975"/>
            <a:ext cx="5451627" cy="3380008"/>
          </a:xfrm>
          <a:prstGeom prst="rect">
            <a:avLst/>
          </a:prstGeom>
        </p:spPr>
      </p:pic>
      <p:sp>
        <p:nvSpPr>
          <p:cNvPr id="2" name="Title 1"/>
          <p:cNvSpPr>
            <a:spLocks noGrp="1"/>
          </p:cNvSpPr>
          <p:nvPr>
            <p:ph type="title"/>
          </p:nvPr>
        </p:nvSpPr>
        <p:spPr>
          <a:xfrm>
            <a:off x="6411684" y="0"/>
            <a:ext cx="5127171" cy="1202242"/>
          </a:xfrm>
        </p:spPr>
        <p:txBody>
          <a:bodyPr vert="horz" lIns="91440" tIns="45720" rIns="91440" bIns="45720" rtlCol="0" anchor="b">
            <a:normAutofit fontScale="90000"/>
          </a:bodyPr>
          <a:lstStyle/>
          <a:p>
            <a:r>
              <a:rPr lang="en-US" sz="4400" dirty="0"/>
              <a:t>Key bills: finances/taxes</a:t>
            </a:r>
          </a:p>
        </p:txBody>
      </p:sp>
      <p:sp>
        <p:nvSpPr>
          <p:cNvPr id="3" name="Content Placeholder 2"/>
          <p:cNvSpPr>
            <a:spLocks noGrp="1"/>
          </p:cNvSpPr>
          <p:nvPr>
            <p:ph sz="half" idx="1"/>
          </p:nvPr>
        </p:nvSpPr>
        <p:spPr>
          <a:xfrm>
            <a:off x="6411684" y="2200991"/>
            <a:ext cx="5354218" cy="3670180"/>
          </a:xfrm>
        </p:spPr>
        <p:txBody>
          <a:bodyPr vert="horz" lIns="0" tIns="45720" rIns="0" bIns="45720" rtlCol="0">
            <a:normAutofit/>
          </a:bodyPr>
          <a:lstStyle/>
          <a:p>
            <a:r>
              <a:rPr lang="en-US" sz="2200" dirty="0">
                <a:solidFill>
                  <a:schemeClr val="accent1">
                    <a:lumMod val="75000"/>
                  </a:schemeClr>
                </a:solidFill>
              </a:rPr>
              <a:t>HB 168 – Political Subdivision Lien Authority</a:t>
            </a:r>
          </a:p>
          <a:p>
            <a:pPr lvl="1"/>
            <a:r>
              <a:rPr lang="en-US" sz="1900" dirty="0"/>
              <a:t>If your city/county/special district uses property liens to collect outstanding abatement costs – </a:t>
            </a:r>
          </a:p>
          <a:p>
            <a:pPr lvl="1"/>
            <a:r>
              <a:rPr lang="en-US" sz="1900" dirty="0"/>
              <a:t>Clarifies existing lien authority to ensure that each grant of authority provides an effective date, notice mechanism, and enforcement mechanism</a:t>
            </a:r>
          </a:p>
          <a:p>
            <a:pPr lvl="1"/>
            <a:r>
              <a:rPr lang="en-US" sz="1900" dirty="0"/>
              <a:t>Provides that certain liens are invalid against a purchaser if the lien isn’t recorded or if certain notice is not provided before the purchase. </a:t>
            </a:r>
          </a:p>
          <a:p>
            <a:pPr lvl="1">
              <a:buFont typeface="Calibri" panose="020F0502020204030204" pitchFamily="34" charset="0"/>
              <a:buChar char="o"/>
            </a:pPr>
            <a:endParaRPr lang="en-US" dirty="0"/>
          </a:p>
          <a:p>
            <a:pPr marL="0" indent="0">
              <a:buFont typeface="Calibri" panose="020F0502020204030204" pitchFamily="34" charset="0"/>
              <a:buNone/>
            </a:pPr>
            <a:endParaRPr lang="en-US" dirty="0"/>
          </a:p>
        </p:txBody>
      </p:sp>
    </p:spTree>
    <p:extLst>
      <p:ext uri="{BB962C8B-B14F-4D97-AF65-F5344CB8AC3E}">
        <p14:creationId xmlns:p14="http://schemas.microsoft.com/office/powerpoint/2010/main" val="110888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1EB9-66F3-4422-B754-992C03F358B7}"/>
              </a:ext>
            </a:extLst>
          </p:cNvPr>
          <p:cNvSpPr>
            <a:spLocks noGrp="1"/>
          </p:cNvSpPr>
          <p:nvPr>
            <p:ph type="title"/>
          </p:nvPr>
        </p:nvSpPr>
        <p:spPr/>
        <p:txBody>
          <a:bodyPr/>
          <a:lstStyle/>
          <a:p>
            <a:r>
              <a:rPr lang="en-US" dirty="0"/>
              <a:t>Key bills: land use/building </a:t>
            </a:r>
          </a:p>
        </p:txBody>
      </p:sp>
      <p:sp>
        <p:nvSpPr>
          <p:cNvPr id="3" name="Content Placeholder 2">
            <a:extLst>
              <a:ext uri="{FF2B5EF4-FFF2-40B4-BE49-F238E27FC236}">
                <a16:creationId xmlns:a16="http://schemas.microsoft.com/office/drawing/2014/main" id="{CD8C86DE-7705-4D5C-AD88-F735752705E2}"/>
              </a:ext>
            </a:extLst>
          </p:cNvPr>
          <p:cNvSpPr>
            <a:spLocks noGrp="1"/>
          </p:cNvSpPr>
          <p:nvPr>
            <p:ph sz="half" idx="1"/>
          </p:nvPr>
        </p:nvSpPr>
        <p:spPr>
          <a:xfrm>
            <a:off x="879894" y="1845734"/>
            <a:ext cx="5216106" cy="2061713"/>
          </a:xfrm>
        </p:spPr>
        <p:txBody>
          <a:bodyPr>
            <a:normAutofit fontScale="85000" lnSpcReduction="10000"/>
          </a:bodyPr>
          <a:lstStyle/>
          <a:p>
            <a:pPr lvl="0"/>
            <a:r>
              <a:rPr lang="en-US" sz="2400" dirty="0">
                <a:solidFill>
                  <a:schemeClr val="accent1">
                    <a:lumMod val="75000"/>
                  </a:schemeClr>
                </a:solidFill>
              </a:rPr>
              <a:t>HB 377 – Land Use Amendments </a:t>
            </a:r>
          </a:p>
          <a:p>
            <a:pPr lvl="1">
              <a:buFont typeface="Courier New" panose="02070309020205020404" pitchFamily="49" charset="0"/>
              <a:buChar char="o"/>
            </a:pPr>
            <a:r>
              <a:rPr lang="en-US" dirty="0"/>
              <a:t>Clarifies that a conditional use is an administrative (not legislative) land use decision.</a:t>
            </a:r>
          </a:p>
          <a:p>
            <a:pPr lvl="1">
              <a:buFont typeface="Courier New" panose="02070309020205020404" pitchFamily="49" charset="0"/>
              <a:buChar char="o"/>
            </a:pPr>
            <a:r>
              <a:rPr lang="en-US" dirty="0"/>
              <a:t>States that cities and counties must give applicants the option of posting an improvement completion assurance.</a:t>
            </a:r>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a:p>
        </p:txBody>
      </p:sp>
      <p:sp>
        <p:nvSpPr>
          <p:cNvPr id="4" name="Content Placeholder 3">
            <a:extLst>
              <a:ext uri="{FF2B5EF4-FFF2-40B4-BE49-F238E27FC236}">
                <a16:creationId xmlns:a16="http://schemas.microsoft.com/office/drawing/2014/main" id="{24BD773E-65F4-4E6D-9E65-CE163E38A75B}"/>
              </a:ext>
            </a:extLst>
          </p:cNvPr>
          <p:cNvSpPr>
            <a:spLocks noGrp="1"/>
          </p:cNvSpPr>
          <p:nvPr>
            <p:ph sz="half" idx="2"/>
          </p:nvPr>
        </p:nvSpPr>
        <p:spPr/>
        <p:txBody>
          <a:bodyPr>
            <a:normAutofit fontScale="85000" lnSpcReduction="10000"/>
          </a:bodyPr>
          <a:lstStyle/>
          <a:p>
            <a:pPr lvl="0"/>
            <a:r>
              <a:rPr lang="en-US" sz="2400" dirty="0">
                <a:solidFill>
                  <a:schemeClr val="accent1">
                    <a:lumMod val="75000"/>
                  </a:schemeClr>
                </a:solidFill>
              </a:rPr>
              <a:t>HB 361 – Billboard Amendments </a:t>
            </a:r>
          </a:p>
          <a:p>
            <a:pPr lvl="1">
              <a:buFont typeface="Courier New" panose="02070309020205020404" pitchFamily="49" charset="0"/>
              <a:buChar char="o"/>
            </a:pPr>
            <a:r>
              <a:rPr lang="en-US" dirty="0"/>
              <a:t>Allows a city or county 180 days from the time a billboard owner requests to rebuild, maintain, repair, restore, or relocate a billboard to complete the procedural steps required to file an eminent domain action.</a:t>
            </a:r>
          </a:p>
          <a:p>
            <a:pPr lvl="1">
              <a:buFont typeface="Courier New" panose="02070309020205020404" pitchFamily="49" charset="0"/>
              <a:buChar char="o"/>
            </a:pPr>
            <a:r>
              <a:rPr lang="en-US" dirty="0"/>
              <a:t>Stopgap procedure with an agreement to work over the interim. </a:t>
            </a:r>
          </a:p>
        </p:txBody>
      </p:sp>
      <p:pic>
        <p:nvPicPr>
          <p:cNvPr id="1026" name="Picture 2" descr="Image result for billboard images free">
            <a:extLst>
              <a:ext uri="{FF2B5EF4-FFF2-40B4-BE49-F238E27FC236}">
                <a16:creationId xmlns:a16="http://schemas.microsoft.com/office/drawing/2014/main" id="{E9C2904A-2D30-4D13-A875-A42B9939F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632" y="4201062"/>
            <a:ext cx="5788897" cy="206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59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74C67-B013-48FC-AEBF-4E0B5D47C8F5}"/>
              </a:ext>
            </a:extLst>
          </p:cNvPr>
          <p:cNvSpPr>
            <a:spLocks noGrp="1"/>
          </p:cNvSpPr>
          <p:nvPr>
            <p:ph type="title"/>
          </p:nvPr>
        </p:nvSpPr>
        <p:spPr/>
        <p:txBody>
          <a:bodyPr/>
          <a:lstStyle/>
          <a:p>
            <a:r>
              <a:rPr lang="en-US" dirty="0"/>
              <a:t>Key bills: land use/building  </a:t>
            </a:r>
          </a:p>
        </p:txBody>
      </p:sp>
      <p:sp>
        <p:nvSpPr>
          <p:cNvPr id="3" name="Content Placeholder 2">
            <a:extLst>
              <a:ext uri="{FF2B5EF4-FFF2-40B4-BE49-F238E27FC236}">
                <a16:creationId xmlns:a16="http://schemas.microsoft.com/office/drawing/2014/main" id="{BF760120-AFD3-4CC1-9F5F-38F34908EAB8}"/>
              </a:ext>
            </a:extLst>
          </p:cNvPr>
          <p:cNvSpPr>
            <a:spLocks noGrp="1"/>
          </p:cNvSpPr>
          <p:nvPr>
            <p:ph sz="half" idx="1"/>
          </p:nvPr>
        </p:nvSpPr>
        <p:spPr/>
        <p:txBody>
          <a:bodyPr/>
          <a:lstStyle/>
          <a:p>
            <a:pPr lvl="0"/>
            <a:r>
              <a:rPr lang="en-US" sz="2000" dirty="0">
                <a:solidFill>
                  <a:schemeClr val="accent1">
                    <a:lumMod val="75000"/>
                  </a:schemeClr>
                </a:solidFill>
              </a:rPr>
              <a:t>SB 111 Community Reinvestment Agency Changes </a:t>
            </a:r>
          </a:p>
          <a:p>
            <a:pPr lvl="1">
              <a:buFont typeface="Courier New" panose="02070309020205020404" pitchFamily="49" charset="0"/>
              <a:buChar char="o"/>
            </a:pPr>
            <a:r>
              <a:rPr lang="en-US" sz="2000" dirty="0"/>
              <a:t>Allows a CRA board to make a finding of blight if an area includes a site used for disposal of solid or hazardous waste. </a:t>
            </a:r>
          </a:p>
          <a:p>
            <a:endParaRPr lang="en-US" dirty="0"/>
          </a:p>
        </p:txBody>
      </p:sp>
      <p:sp>
        <p:nvSpPr>
          <p:cNvPr id="4" name="Content Placeholder 3">
            <a:extLst>
              <a:ext uri="{FF2B5EF4-FFF2-40B4-BE49-F238E27FC236}">
                <a16:creationId xmlns:a16="http://schemas.microsoft.com/office/drawing/2014/main" id="{D521C369-8AB6-412D-A0C7-F7EF75A00CC6}"/>
              </a:ext>
            </a:extLst>
          </p:cNvPr>
          <p:cNvSpPr>
            <a:spLocks noGrp="1"/>
          </p:cNvSpPr>
          <p:nvPr>
            <p:ph sz="half" idx="2"/>
          </p:nvPr>
        </p:nvSpPr>
        <p:spPr/>
        <p:txBody>
          <a:bodyPr/>
          <a:lstStyle/>
          <a:p>
            <a:pPr lvl="0"/>
            <a:r>
              <a:rPr lang="en-US" sz="2000" dirty="0">
                <a:solidFill>
                  <a:schemeClr val="accent1">
                    <a:lumMod val="75000"/>
                  </a:schemeClr>
                </a:solidFill>
              </a:rPr>
              <a:t>HB 279 – Design Professionals Liability Amendments</a:t>
            </a:r>
          </a:p>
          <a:p>
            <a:pPr lvl="1"/>
            <a:r>
              <a:rPr lang="en-US" sz="2000" dirty="0"/>
              <a:t>Enacts restrictions on contracts with architects and engineers. </a:t>
            </a:r>
          </a:p>
          <a:p>
            <a:pPr lvl="2"/>
            <a:r>
              <a:rPr lang="en-US" dirty="0"/>
              <a:t>Only indemnify a city for breach of contract, negligence, recklessness, or intentional misconduct. Can only indemnify the city for their subcontractor’s negligence. </a:t>
            </a:r>
          </a:p>
          <a:p>
            <a:endParaRPr lang="en-US" dirty="0"/>
          </a:p>
        </p:txBody>
      </p:sp>
    </p:spTree>
    <p:extLst>
      <p:ext uri="{BB962C8B-B14F-4D97-AF65-F5344CB8AC3E}">
        <p14:creationId xmlns:p14="http://schemas.microsoft.com/office/powerpoint/2010/main" val="2124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D8BA-6E47-4F58-978C-3902B6B5D2E3}"/>
              </a:ext>
            </a:extLst>
          </p:cNvPr>
          <p:cNvSpPr>
            <a:spLocks noGrp="1"/>
          </p:cNvSpPr>
          <p:nvPr>
            <p:ph type="title"/>
          </p:nvPr>
        </p:nvSpPr>
        <p:spPr/>
        <p:txBody>
          <a:bodyPr/>
          <a:lstStyle/>
          <a:p>
            <a:r>
              <a:rPr lang="en-US" dirty="0"/>
              <a:t>Key bills: water/infrastructure	</a:t>
            </a:r>
          </a:p>
        </p:txBody>
      </p:sp>
      <p:sp>
        <p:nvSpPr>
          <p:cNvPr id="3" name="Content Placeholder 2">
            <a:extLst>
              <a:ext uri="{FF2B5EF4-FFF2-40B4-BE49-F238E27FC236}">
                <a16:creationId xmlns:a16="http://schemas.microsoft.com/office/drawing/2014/main" id="{241E2874-E985-4FCA-9555-576E1195661C}"/>
              </a:ext>
            </a:extLst>
          </p:cNvPr>
          <p:cNvSpPr>
            <a:spLocks noGrp="1"/>
          </p:cNvSpPr>
          <p:nvPr>
            <p:ph sz="half" idx="1"/>
          </p:nvPr>
        </p:nvSpPr>
        <p:spPr>
          <a:xfrm>
            <a:off x="1097279" y="1845734"/>
            <a:ext cx="9440092" cy="4023360"/>
          </a:xfrm>
        </p:spPr>
        <p:txBody>
          <a:bodyPr>
            <a:normAutofit lnSpcReduction="10000"/>
          </a:bodyPr>
          <a:lstStyle/>
          <a:p>
            <a:pPr lvl="0"/>
            <a:r>
              <a:rPr lang="en-US" sz="2200" dirty="0">
                <a:solidFill>
                  <a:schemeClr val="accent1">
                    <a:lumMod val="75000"/>
                  </a:schemeClr>
                </a:solidFill>
              </a:rPr>
              <a:t>HB 303 – Drinking Water Source Sizing Requirements </a:t>
            </a:r>
          </a:p>
          <a:p>
            <a:pPr lvl="1"/>
            <a:r>
              <a:rPr lang="en-US" sz="2200" dirty="0"/>
              <a:t>Requires community water system (public system that serves residents year-round) to annually collect and report water use data to the Division of Water rights. </a:t>
            </a:r>
          </a:p>
          <a:p>
            <a:pPr lvl="1"/>
            <a:r>
              <a:rPr lang="en-US" sz="2200" dirty="0"/>
              <a:t>Allows the Division Director to establish system-specific source and storage minimum sizing requirements for a community water system serving a population of more than 3300 based on the past 3 years of data. </a:t>
            </a:r>
          </a:p>
          <a:p>
            <a:pPr lvl="1"/>
            <a:r>
              <a:rPr lang="en-US" sz="2200" dirty="0"/>
              <a:t>By 2023, the Director must establish system-specific source and storage minimum sizing requirements for systems serving between 500 and 3300. </a:t>
            </a:r>
          </a:p>
          <a:p>
            <a:pPr lvl="1"/>
            <a:r>
              <a:rPr lang="en-US" sz="2200" dirty="0"/>
              <a:t>The director shall also establish requirements for systems serving fewer than 500 and establish a schedule for transition from statewide sizing standards to system-specific standards. </a:t>
            </a:r>
          </a:p>
          <a:p>
            <a:pPr lvl="1"/>
            <a:r>
              <a:rPr lang="en-US" sz="2200" dirty="0"/>
              <a:t>Wholesale water suppliers of more than 10,000 are exempt. </a:t>
            </a:r>
          </a:p>
          <a:p>
            <a:endParaRPr lang="en-US" dirty="0"/>
          </a:p>
        </p:txBody>
      </p:sp>
    </p:spTree>
    <p:extLst>
      <p:ext uri="{BB962C8B-B14F-4D97-AF65-F5344CB8AC3E}">
        <p14:creationId xmlns:p14="http://schemas.microsoft.com/office/powerpoint/2010/main" val="303190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4A2D-F521-4A36-A7A6-66E6F8745E66}"/>
              </a:ext>
            </a:extLst>
          </p:cNvPr>
          <p:cNvSpPr>
            <a:spLocks noGrp="1"/>
          </p:cNvSpPr>
          <p:nvPr>
            <p:ph type="title"/>
          </p:nvPr>
        </p:nvSpPr>
        <p:spPr/>
        <p:txBody>
          <a:bodyPr/>
          <a:lstStyle/>
          <a:p>
            <a:r>
              <a:rPr lang="en-US" dirty="0"/>
              <a:t>Key bills: water/infrastructure </a:t>
            </a:r>
          </a:p>
        </p:txBody>
      </p:sp>
      <p:sp>
        <p:nvSpPr>
          <p:cNvPr id="3" name="Content Placeholder 2">
            <a:extLst>
              <a:ext uri="{FF2B5EF4-FFF2-40B4-BE49-F238E27FC236}">
                <a16:creationId xmlns:a16="http://schemas.microsoft.com/office/drawing/2014/main" id="{2D1AB63A-4E42-4B92-AE0D-06B006CB4095}"/>
              </a:ext>
            </a:extLst>
          </p:cNvPr>
          <p:cNvSpPr>
            <a:spLocks noGrp="1"/>
          </p:cNvSpPr>
          <p:nvPr>
            <p:ph sz="half" idx="1"/>
          </p:nvPr>
        </p:nvSpPr>
        <p:spPr/>
        <p:txBody>
          <a:bodyPr>
            <a:normAutofit fontScale="77500" lnSpcReduction="20000"/>
          </a:bodyPr>
          <a:lstStyle/>
          <a:p>
            <a:pPr marL="0" indent="0">
              <a:buNone/>
            </a:pPr>
            <a:r>
              <a:rPr lang="en-US" sz="2600" dirty="0">
                <a:solidFill>
                  <a:schemeClr val="accent1">
                    <a:lumMod val="75000"/>
                  </a:schemeClr>
                </a:solidFill>
              </a:rPr>
              <a:t>SB 189 – Small Wireless Facilities Deployment Act </a:t>
            </a:r>
          </a:p>
          <a:p>
            <a:pPr lvl="1">
              <a:buFont typeface="Courier New" panose="02070309020205020404" pitchFamily="49" charset="0"/>
              <a:buChar char="o"/>
            </a:pPr>
            <a:r>
              <a:rPr lang="en-US" sz="2300" dirty="0"/>
              <a:t>Wireless providers have the right to:</a:t>
            </a:r>
          </a:p>
          <a:p>
            <a:pPr lvl="2"/>
            <a:r>
              <a:rPr lang="en-US" sz="2300" dirty="0"/>
              <a:t>install small wireless facilities and utility poles within ROW; and</a:t>
            </a:r>
          </a:p>
          <a:p>
            <a:pPr lvl="2"/>
            <a:r>
              <a:rPr lang="en-US" sz="2300" dirty="0"/>
              <a:t>collocate small wireless facilities on non-electric municipal poles.</a:t>
            </a:r>
          </a:p>
          <a:p>
            <a:pPr lvl="1">
              <a:buFont typeface="Courier New" panose="02070309020205020404" pitchFamily="49" charset="0"/>
              <a:buChar char="o"/>
            </a:pPr>
            <a:r>
              <a:rPr lang="en-US" sz="2300" dirty="0"/>
              <a:t>Municipalities are required to recognize small wireless facilities (“SWF”) in ROW as a permitted use in all zones and districts (strictly an administrative process).</a:t>
            </a:r>
          </a:p>
          <a:p>
            <a:pPr lvl="1">
              <a:buFont typeface="Courier New" panose="02070309020205020404" pitchFamily="49" charset="0"/>
              <a:buChar char="o"/>
            </a:pPr>
            <a:r>
              <a:rPr lang="en-US" sz="2300" dirty="0"/>
              <a:t>A small wireless facility consists of: an antenna of 6 ft</a:t>
            </a:r>
            <a:r>
              <a:rPr lang="en-US" sz="2300" baseline="30000" dirty="0"/>
              <a:t>3</a:t>
            </a:r>
            <a:r>
              <a:rPr lang="en-US" sz="2300" dirty="0"/>
              <a:t> or less; ground equipment of 28 ft</a:t>
            </a:r>
            <a:r>
              <a:rPr lang="en-US" sz="2300" baseline="30000" dirty="0"/>
              <a:t>3</a:t>
            </a:r>
            <a:r>
              <a:rPr lang="en-US" sz="2300" dirty="0"/>
              <a:t> or less; and it is collocated or installed on a utility pole no taller than 50 ft. (potential additional 10ft. for antennae).</a:t>
            </a:r>
          </a:p>
          <a:p>
            <a:endParaRPr lang="en-US" sz="2300" dirty="0"/>
          </a:p>
          <a:p>
            <a:endParaRPr lang="en-US" dirty="0"/>
          </a:p>
        </p:txBody>
      </p:sp>
      <p:sp>
        <p:nvSpPr>
          <p:cNvPr id="4" name="Content Placeholder 3">
            <a:extLst>
              <a:ext uri="{FF2B5EF4-FFF2-40B4-BE49-F238E27FC236}">
                <a16:creationId xmlns:a16="http://schemas.microsoft.com/office/drawing/2014/main" id="{C9D92280-B45B-4125-AC64-DD50DDE6FD47}"/>
              </a:ext>
            </a:extLst>
          </p:cNvPr>
          <p:cNvSpPr>
            <a:spLocks noGrp="1"/>
          </p:cNvSpPr>
          <p:nvPr>
            <p:ph sz="half" idx="2"/>
          </p:nvPr>
        </p:nvSpPr>
        <p:spPr/>
        <p:txBody>
          <a:bodyPr>
            <a:normAutofit fontScale="77500" lnSpcReduction="20000"/>
          </a:bodyPr>
          <a:lstStyle/>
          <a:p>
            <a:pPr marL="0" indent="0">
              <a:buNone/>
            </a:pPr>
            <a:r>
              <a:rPr lang="en-US" sz="2300" dirty="0"/>
              <a:t>Compensation</a:t>
            </a:r>
          </a:p>
          <a:p>
            <a:pPr lvl="1">
              <a:buFont typeface="Courier New" panose="02070309020205020404" pitchFamily="49" charset="0"/>
              <a:buChar char="o"/>
            </a:pPr>
            <a:r>
              <a:rPr lang="en-US" sz="2300" dirty="0"/>
              <a:t>Annual ROW Access Rate</a:t>
            </a:r>
          </a:p>
          <a:p>
            <a:pPr lvl="2"/>
            <a:r>
              <a:rPr lang="en-US" sz="2300" dirty="0"/>
              <a:t>3.5% of gross revenue under Municipal Telecommunications License Tax; or</a:t>
            </a:r>
          </a:p>
          <a:p>
            <a:pPr lvl="2"/>
            <a:r>
              <a:rPr lang="en-US" sz="2300" dirty="0"/>
              <a:t>the greater of 3.5% of gross revenue or $250 per small wireless facility.</a:t>
            </a:r>
          </a:p>
          <a:p>
            <a:pPr lvl="1">
              <a:buFont typeface="Courier New" panose="02070309020205020404" pitchFamily="49" charset="0"/>
              <a:buChar char="o"/>
            </a:pPr>
            <a:r>
              <a:rPr lang="en-US" sz="2300" dirty="0"/>
              <a:t>Annual Authority Pole Attachment Rate</a:t>
            </a:r>
          </a:p>
          <a:p>
            <a:pPr lvl="2"/>
            <a:r>
              <a:rPr lang="en-US" sz="2300" dirty="0"/>
              <a:t>$50 per collocated small wireless facility per authority pole.</a:t>
            </a:r>
          </a:p>
          <a:p>
            <a:pPr lvl="1">
              <a:buFont typeface="Courier New" panose="02070309020205020404" pitchFamily="49" charset="0"/>
              <a:buChar char="o"/>
            </a:pPr>
            <a:r>
              <a:rPr lang="en-US" sz="2300" dirty="0"/>
              <a:t>Application Fees</a:t>
            </a:r>
          </a:p>
          <a:p>
            <a:pPr lvl="2"/>
            <a:r>
              <a:rPr lang="en-US" sz="2300" dirty="0"/>
              <a:t>$100 per collocated small wireless facility.</a:t>
            </a:r>
          </a:p>
          <a:p>
            <a:pPr lvl="2"/>
            <a:r>
              <a:rPr lang="en-US" sz="2300" dirty="0"/>
              <a:t>$250 per utility pole with a small wireless facility.</a:t>
            </a:r>
          </a:p>
          <a:p>
            <a:pPr lvl="2"/>
            <a:r>
              <a:rPr lang="en-US" sz="2300" dirty="0"/>
              <a:t>$1000 per non-permitted use.</a:t>
            </a:r>
          </a:p>
          <a:p>
            <a:pPr lvl="1">
              <a:buFont typeface="Courier New" panose="02070309020205020404" pitchFamily="49" charset="0"/>
              <a:buChar char="o"/>
            </a:pPr>
            <a:r>
              <a:rPr lang="en-US" sz="2300" dirty="0"/>
              <a:t>Other applicable permit fees.</a:t>
            </a:r>
          </a:p>
          <a:p>
            <a:endParaRPr lang="en-US" dirty="0"/>
          </a:p>
        </p:txBody>
      </p:sp>
    </p:spTree>
    <p:extLst>
      <p:ext uri="{BB962C8B-B14F-4D97-AF65-F5344CB8AC3E}">
        <p14:creationId xmlns:p14="http://schemas.microsoft.com/office/powerpoint/2010/main" val="309303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man, newspaper&#10;&#10;Description generated with high confidence">
            <a:extLst>
              <a:ext uri="{FF2B5EF4-FFF2-40B4-BE49-F238E27FC236}">
                <a16:creationId xmlns:a16="http://schemas.microsoft.com/office/drawing/2014/main" id="{73C0BF6D-55DC-4E51-A46F-1E6BC9633092}"/>
              </a:ext>
            </a:extLst>
          </p:cNvPr>
          <p:cNvPicPr>
            <a:picLocks noChangeAspect="1"/>
          </p:cNvPicPr>
          <p:nvPr/>
        </p:nvPicPr>
        <p:blipFill>
          <a:blip r:embed="rId2"/>
          <a:stretch>
            <a:fillRect/>
          </a:stretch>
        </p:blipFill>
        <p:spPr>
          <a:xfrm>
            <a:off x="633999" y="819690"/>
            <a:ext cx="4001315" cy="4955188"/>
          </a:xfrm>
          <a:prstGeom prst="rect">
            <a:avLst/>
          </a:prstGeom>
        </p:spPr>
      </p:pic>
      <p:sp>
        <p:nvSpPr>
          <p:cNvPr id="2" name="Title 1">
            <a:extLst>
              <a:ext uri="{FF2B5EF4-FFF2-40B4-BE49-F238E27FC236}">
                <a16:creationId xmlns:a16="http://schemas.microsoft.com/office/drawing/2014/main" id="{F4A4D338-D304-41A3-A7F1-FBFC6CC0E022}"/>
              </a:ext>
            </a:extLst>
          </p:cNvPr>
          <p:cNvSpPr>
            <a:spLocks noGrp="1"/>
          </p:cNvSpPr>
          <p:nvPr>
            <p:ph type="title"/>
          </p:nvPr>
        </p:nvSpPr>
        <p:spPr>
          <a:xfrm>
            <a:off x="4939000" y="177282"/>
            <a:ext cx="6574973" cy="1013223"/>
          </a:xfrm>
        </p:spPr>
        <p:txBody>
          <a:bodyPr vert="horz" lIns="91440" tIns="45720" rIns="91440" bIns="45720" rtlCol="0" anchor="b">
            <a:normAutofit/>
          </a:bodyPr>
          <a:lstStyle/>
          <a:p>
            <a:r>
              <a:rPr lang="en-US" sz="3600" dirty="0"/>
              <a:t>Key bills: water/infrastructure </a:t>
            </a:r>
          </a:p>
        </p:txBody>
      </p:sp>
      <p:sp>
        <p:nvSpPr>
          <p:cNvPr id="3" name="Content Placeholder 2">
            <a:extLst>
              <a:ext uri="{FF2B5EF4-FFF2-40B4-BE49-F238E27FC236}">
                <a16:creationId xmlns:a16="http://schemas.microsoft.com/office/drawing/2014/main" id="{B7B9E191-BB9D-41AD-92EE-94DD4B2D65E0}"/>
              </a:ext>
            </a:extLst>
          </p:cNvPr>
          <p:cNvSpPr>
            <a:spLocks noGrp="1"/>
          </p:cNvSpPr>
          <p:nvPr>
            <p:ph sz="half" idx="1"/>
          </p:nvPr>
        </p:nvSpPr>
        <p:spPr>
          <a:xfrm>
            <a:off x="4974769" y="2198914"/>
            <a:ext cx="6574973" cy="3670180"/>
          </a:xfrm>
        </p:spPr>
        <p:txBody>
          <a:bodyPr vert="horz" lIns="0" tIns="45720" rIns="0" bIns="45720" rtlCol="0">
            <a:normAutofit lnSpcReduction="10000"/>
          </a:bodyPr>
          <a:lstStyle/>
          <a:p>
            <a:r>
              <a:rPr lang="en-US" sz="2000" dirty="0">
                <a:solidFill>
                  <a:schemeClr val="accent1">
                    <a:lumMod val="75000"/>
                  </a:schemeClr>
                </a:solidFill>
              </a:rPr>
              <a:t>SB 234 – Utah Inland Port Authority </a:t>
            </a:r>
          </a:p>
          <a:p>
            <a:pPr lvl="1">
              <a:buFont typeface="Calibri" panose="020F0502020204030204" pitchFamily="34" charset="0"/>
              <a:buChar char="o"/>
            </a:pPr>
            <a:r>
              <a:rPr lang="en-US" sz="2000" dirty="0"/>
              <a:t> Land use authority: </a:t>
            </a:r>
          </a:p>
          <a:p>
            <a:pPr lvl="2">
              <a:buFont typeface="Calibri" panose="020F0502020204030204" pitchFamily="34" charset="0"/>
              <a:buChar char="o"/>
            </a:pPr>
            <a:r>
              <a:rPr lang="en-US" dirty="0"/>
              <a:t>creates an appeals panel that will review an administrative land use decision based on a new vague and unenforceable standard: “(1) is detrimental to achieving or implementing the strategies, policies, and objectives stated in Subsection 11-58-203(1); or (2) substantially impedes, interferes with, or impairs authority jurisdictional land development that is consistent with the strategies, policies, and objectives stated in Subsection 11-58-203(1).”</a:t>
            </a:r>
          </a:p>
          <a:p>
            <a:pPr lvl="1">
              <a:buFont typeface="Calibri" panose="020F0502020204030204" pitchFamily="34" charset="0"/>
              <a:buChar char="o"/>
            </a:pPr>
            <a:r>
              <a:rPr lang="en-US" sz="2000" dirty="0"/>
              <a:t>Tax increment </a:t>
            </a:r>
          </a:p>
          <a:p>
            <a:pPr lvl="1">
              <a:buFont typeface="Calibri" panose="020F0502020204030204" pitchFamily="34" charset="0"/>
              <a:buChar char="o"/>
            </a:pPr>
            <a:endParaRPr lang="en-US" dirty="0"/>
          </a:p>
          <a:p>
            <a:pPr lvl="1">
              <a:buFont typeface="Calibri" panose="020F0502020204030204" pitchFamily="34" charset="0"/>
              <a:buChar char="o"/>
            </a:pPr>
            <a:endParaRPr lang="en-US" dirty="0"/>
          </a:p>
        </p:txBody>
      </p:sp>
    </p:spTree>
    <p:extLst>
      <p:ext uri="{BB962C8B-B14F-4D97-AF65-F5344CB8AC3E}">
        <p14:creationId xmlns:p14="http://schemas.microsoft.com/office/powerpoint/2010/main" val="74770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39662F-646B-4C08-8E40-BB56F446D6B1}"/>
              </a:ext>
            </a:extLst>
          </p:cNvPr>
          <p:cNvPicPr>
            <a:picLocks noChangeAspect="1"/>
          </p:cNvPicPr>
          <p:nvPr/>
        </p:nvPicPr>
        <p:blipFill>
          <a:blip r:embed="rId2"/>
          <a:stretch>
            <a:fillRect/>
          </a:stretch>
        </p:blipFill>
        <p:spPr>
          <a:xfrm>
            <a:off x="6857358" y="643467"/>
            <a:ext cx="4090682" cy="5050225"/>
          </a:xfrm>
          <a:prstGeom prst="rect">
            <a:avLst/>
          </a:prstGeom>
        </p:spPr>
      </p:pic>
      <p:pic>
        <p:nvPicPr>
          <p:cNvPr id="6" name="Picture 5">
            <a:extLst>
              <a:ext uri="{FF2B5EF4-FFF2-40B4-BE49-F238E27FC236}">
                <a16:creationId xmlns:a16="http://schemas.microsoft.com/office/drawing/2014/main" id="{7F1F35CB-EFDD-4A65-AAF3-8466B3AF3B6B}"/>
              </a:ext>
            </a:extLst>
          </p:cNvPr>
          <p:cNvPicPr>
            <a:picLocks noChangeAspect="1"/>
          </p:cNvPicPr>
          <p:nvPr/>
        </p:nvPicPr>
        <p:blipFill>
          <a:blip r:embed="rId3"/>
          <a:stretch>
            <a:fillRect/>
          </a:stretch>
        </p:blipFill>
        <p:spPr>
          <a:xfrm>
            <a:off x="388066" y="1729822"/>
            <a:ext cx="5857033" cy="2874674"/>
          </a:xfrm>
          <a:prstGeom prst="rect">
            <a:avLst/>
          </a:prstGeom>
        </p:spPr>
      </p:pic>
    </p:spTree>
    <p:extLst>
      <p:ext uri="{BB962C8B-B14F-4D97-AF65-F5344CB8AC3E}">
        <p14:creationId xmlns:p14="http://schemas.microsoft.com/office/powerpoint/2010/main" val="78508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94A7-C45B-4D40-B80D-3D1CDF78E2D6}"/>
              </a:ext>
            </a:extLst>
          </p:cNvPr>
          <p:cNvSpPr>
            <a:spLocks noGrp="1"/>
          </p:cNvSpPr>
          <p:nvPr>
            <p:ph type="title"/>
          </p:nvPr>
        </p:nvSpPr>
        <p:spPr/>
        <p:txBody>
          <a:bodyPr>
            <a:normAutofit fontScale="90000"/>
          </a:bodyPr>
          <a:lstStyle/>
          <a:p>
            <a:br>
              <a:rPr lang="en-US" dirty="0"/>
            </a:br>
            <a:r>
              <a:rPr lang="en-US" dirty="0"/>
              <a:t>Key bills: transportation 	</a:t>
            </a:r>
          </a:p>
        </p:txBody>
      </p:sp>
      <p:sp>
        <p:nvSpPr>
          <p:cNvPr id="3" name="Content Placeholder 2">
            <a:extLst>
              <a:ext uri="{FF2B5EF4-FFF2-40B4-BE49-F238E27FC236}">
                <a16:creationId xmlns:a16="http://schemas.microsoft.com/office/drawing/2014/main" id="{6E702D64-4A4D-430B-AA29-AC3CE8AC961B}"/>
              </a:ext>
            </a:extLst>
          </p:cNvPr>
          <p:cNvSpPr>
            <a:spLocks noGrp="1"/>
          </p:cNvSpPr>
          <p:nvPr>
            <p:ph idx="1"/>
          </p:nvPr>
        </p:nvSpPr>
        <p:spPr/>
        <p:txBody>
          <a:bodyPr>
            <a:normAutofit/>
          </a:bodyPr>
          <a:lstStyle/>
          <a:p>
            <a:r>
              <a:rPr lang="en-US" sz="2000" dirty="0">
                <a:solidFill>
                  <a:schemeClr val="accent1">
                    <a:lumMod val="75000"/>
                  </a:schemeClr>
                </a:solidFill>
              </a:rPr>
              <a:t>SB 136 – Transportation Governance Amendments</a:t>
            </a:r>
          </a:p>
          <a:p>
            <a:pPr lvl="1">
              <a:buFont typeface="Courier New" panose="02070309020205020404" pitchFamily="49" charset="0"/>
              <a:buChar char="o"/>
            </a:pPr>
            <a:r>
              <a:rPr lang="en-US" sz="2000" dirty="0"/>
              <a:t>authorizes funding for transit and local needs, and enhances the coordination of transportation, land use, and economic development. </a:t>
            </a:r>
          </a:p>
          <a:p>
            <a:pPr lvl="1">
              <a:buFont typeface="Courier New" panose="02070309020205020404" pitchFamily="49" charset="0"/>
              <a:buChar char="o"/>
            </a:pPr>
            <a:r>
              <a:rPr lang="en-US" sz="2000" dirty="0"/>
              <a:t>changes name of UTA to Transit District of Utah (as resources allow)</a:t>
            </a:r>
          </a:p>
          <a:p>
            <a:pPr lvl="1">
              <a:buFont typeface="Courier New" panose="02070309020205020404" pitchFamily="49" charset="0"/>
              <a:buChar char="o"/>
            </a:pPr>
            <a:r>
              <a:rPr lang="en-US" sz="2000" dirty="0"/>
              <a:t>replaces 16-member UTA Board with 3 full-time members and a 9-member advisory board starting November 1</a:t>
            </a:r>
            <a:r>
              <a:rPr lang="en-US" sz="2000" baseline="30000" dirty="0"/>
              <a:t>st</a:t>
            </a:r>
          </a:p>
          <a:p>
            <a:pPr lvl="1">
              <a:buFont typeface="Courier New" panose="02070309020205020404" pitchFamily="49" charset="0"/>
              <a:buChar char="o"/>
            </a:pPr>
            <a:r>
              <a:rPr lang="en-US" sz="2000" dirty="0"/>
              <a:t>creates a new Transit Transportation Investment Fund (TTIF) and will transfer funding each year starting in FY19 with $5M</a:t>
            </a:r>
          </a:p>
          <a:p>
            <a:pPr lvl="1">
              <a:buFont typeface="Courier New" panose="02070309020205020404" pitchFamily="49" charset="0"/>
              <a:buChar char="o"/>
            </a:pPr>
            <a:r>
              <a:rPr lang="en-US" sz="2000" dirty="0"/>
              <a:t>includes land use and economic development considerations in project prioritization and strategic initiatives </a:t>
            </a:r>
          </a:p>
          <a:p>
            <a:pPr lvl="1">
              <a:buFont typeface="Courier New" panose="02070309020205020404" pitchFamily="49" charset="0"/>
              <a:buChar char="o"/>
            </a:pPr>
            <a:r>
              <a:rPr lang="en-US" sz="2000" dirty="0"/>
              <a:t>phases in an increase of registration fees on alternative fuel vehicles </a:t>
            </a:r>
          </a:p>
          <a:p>
            <a:pPr lvl="1">
              <a:buFont typeface="Courier New" panose="02070309020205020404" pitchFamily="49" charset="0"/>
              <a:buChar char="o"/>
            </a:pPr>
            <a:r>
              <a:rPr lang="en-US" sz="2000" dirty="0"/>
              <a:t>modifies local option sales taxes.</a:t>
            </a:r>
          </a:p>
        </p:txBody>
      </p:sp>
    </p:spTree>
    <p:extLst>
      <p:ext uri="{BB962C8B-B14F-4D97-AF65-F5344CB8AC3E}">
        <p14:creationId xmlns:p14="http://schemas.microsoft.com/office/powerpoint/2010/main" val="177345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B6FA4-7815-4F17-884E-EC294F057CAE}"/>
              </a:ext>
            </a:extLst>
          </p:cNvPr>
          <p:cNvSpPr>
            <a:spLocks noGrp="1"/>
          </p:cNvSpPr>
          <p:nvPr>
            <p:ph type="title"/>
          </p:nvPr>
        </p:nvSpPr>
        <p:spPr/>
        <p:txBody>
          <a:bodyPr/>
          <a:lstStyle/>
          <a:p>
            <a:r>
              <a:rPr lang="en-US" dirty="0"/>
              <a:t>Local control and our legislative prism </a:t>
            </a:r>
          </a:p>
        </p:txBody>
      </p:sp>
      <p:pic>
        <p:nvPicPr>
          <p:cNvPr id="10" name="Content Placeholder 9">
            <a:extLst>
              <a:ext uri="{FF2B5EF4-FFF2-40B4-BE49-F238E27FC236}">
                <a16:creationId xmlns:a16="http://schemas.microsoft.com/office/drawing/2014/main" id="{3ECD09FD-01CD-4C48-9720-7BDBAB3D9296}"/>
              </a:ext>
            </a:extLst>
          </p:cNvPr>
          <p:cNvPicPr>
            <a:picLocks noGrp="1" noChangeAspect="1"/>
          </p:cNvPicPr>
          <p:nvPr>
            <p:ph sz="half" idx="2"/>
          </p:nvPr>
        </p:nvPicPr>
        <p:blipFill>
          <a:blip r:embed="rId2"/>
          <a:stretch>
            <a:fillRect/>
          </a:stretch>
        </p:blipFill>
        <p:spPr>
          <a:xfrm>
            <a:off x="6246628" y="2032294"/>
            <a:ext cx="5181600" cy="3619023"/>
          </a:xfrm>
        </p:spPr>
      </p:pic>
      <p:pic>
        <p:nvPicPr>
          <p:cNvPr id="5" name="Picture 4">
            <a:extLst>
              <a:ext uri="{FF2B5EF4-FFF2-40B4-BE49-F238E27FC236}">
                <a16:creationId xmlns:a16="http://schemas.microsoft.com/office/drawing/2014/main" id="{15E01930-CF6B-40F2-9587-D691FD949DC2}"/>
              </a:ext>
            </a:extLst>
          </p:cNvPr>
          <p:cNvPicPr>
            <a:picLocks noChangeAspect="1"/>
          </p:cNvPicPr>
          <p:nvPr/>
        </p:nvPicPr>
        <p:blipFill>
          <a:blip r:embed="rId3"/>
          <a:stretch>
            <a:fillRect/>
          </a:stretch>
        </p:blipFill>
        <p:spPr>
          <a:xfrm>
            <a:off x="320929" y="3113954"/>
            <a:ext cx="5455917" cy="1227581"/>
          </a:xfrm>
          <a:prstGeom prst="rect">
            <a:avLst/>
          </a:prstGeom>
        </p:spPr>
      </p:pic>
      <p:sp>
        <p:nvSpPr>
          <p:cNvPr id="14" name="TextBox 13">
            <a:extLst>
              <a:ext uri="{FF2B5EF4-FFF2-40B4-BE49-F238E27FC236}">
                <a16:creationId xmlns:a16="http://schemas.microsoft.com/office/drawing/2014/main" id="{DED0E86F-671A-428B-9455-6A21D35E3EF5}"/>
              </a:ext>
            </a:extLst>
          </p:cNvPr>
          <p:cNvSpPr txBox="1"/>
          <p:nvPr/>
        </p:nvSpPr>
        <p:spPr>
          <a:xfrm>
            <a:off x="1222745" y="2562447"/>
            <a:ext cx="4554102" cy="478325"/>
          </a:xfrm>
          <a:prstGeom prst="rect">
            <a:avLst/>
          </a:prstGeom>
          <a:noFill/>
        </p:spPr>
        <p:txBody>
          <a:bodyPr wrap="square" rtlCol="0">
            <a:spAutoFit/>
          </a:bodyPr>
          <a:lstStyle/>
          <a:p>
            <a:r>
              <a:rPr lang="en-US" sz="2400" dirty="0">
                <a:latin typeface="Century Gothic" panose="020B0502020202020204" pitchFamily="34" charset="0"/>
              </a:rPr>
              <a:t>What is local control? </a:t>
            </a:r>
          </a:p>
        </p:txBody>
      </p:sp>
    </p:spTree>
    <p:extLst>
      <p:ext uri="{BB962C8B-B14F-4D97-AF65-F5344CB8AC3E}">
        <p14:creationId xmlns:p14="http://schemas.microsoft.com/office/powerpoint/2010/main" val="315945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50E721-F1D4-4827-AAFD-20C1230EB8F6}"/>
              </a:ext>
            </a:extLst>
          </p:cNvPr>
          <p:cNvSpPr>
            <a:spLocks noGrp="1"/>
          </p:cNvSpPr>
          <p:nvPr>
            <p:ph type="title"/>
          </p:nvPr>
        </p:nvSpPr>
        <p:spPr/>
        <p:txBody>
          <a:bodyPr/>
          <a:lstStyle/>
          <a:p>
            <a:r>
              <a:rPr lang="en-US" dirty="0"/>
              <a:t>Key bills: transportation 	</a:t>
            </a:r>
          </a:p>
        </p:txBody>
      </p:sp>
      <p:sp>
        <p:nvSpPr>
          <p:cNvPr id="5" name="Content Placeholder 4">
            <a:extLst>
              <a:ext uri="{FF2B5EF4-FFF2-40B4-BE49-F238E27FC236}">
                <a16:creationId xmlns:a16="http://schemas.microsoft.com/office/drawing/2014/main" id="{4210C8F7-058F-4C51-8321-AE586EE90E5B}"/>
              </a:ext>
            </a:extLst>
          </p:cNvPr>
          <p:cNvSpPr>
            <a:spLocks noGrp="1"/>
          </p:cNvSpPr>
          <p:nvPr>
            <p:ph sz="half" idx="1"/>
          </p:nvPr>
        </p:nvSpPr>
        <p:spPr/>
        <p:txBody>
          <a:bodyPr>
            <a:normAutofit/>
          </a:bodyPr>
          <a:lstStyle/>
          <a:p>
            <a:pPr lvl="0"/>
            <a:r>
              <a:rPr lang="en-US" sz="1800" dirty="0">
                <a:solidFill>
                  <a:schemeClr val="accent1">
                    <a:lumMod val="75000"/>
                  </a:schemeClr>
                </a:solidFill>
              </a:rPr>
              <a:t>SB 120 – Local Government Fees and Taxes Amendments </a:t>
            </a:r>
          </a:p>
          <a:p>
            <a:pPr lvl="1"/>
            <a:r>
              <a:rPr lang="en-US" sz="1800" dirty="0"/>
              <a:t>Defines a “transportation utility fee” as an “ongoing, regular fee or tax imposed by a municipality for the purpose of maintaining public roads on utility customers within the municipality. </a:t>
            </a:r>
          </a:p>
          <a:p>
            <a:pPr lvl="1"/>
            <a:r>
              <a:rPr lang="en-US" sz="1800" dirty="0"/>
              <a:t>Prohibits a city from imposing such a fee on a legal subdivision created by the Legislature under Article XI of the state constitution (i.e., a county or a chartered city). </a:t>
            </a:r>
          </a:p>
        </p:txBody>
      </p:sp>
      <p:sp>
        <p:nvSpPr>
          <p:cNvPr id="6" name="Content Placeholder 5">
            <a:extLst>
              <a:ext uri="{FF2B5EF4-FFF2-40B4-BE49-F238E27FC236}">
                <a16:creationId xmlns:a16="http://schemas.microsoft.com/office/drawing/2014/main" id="{67962736-1F34-4AF1-A2BE-8E50E29896E5}"/>
              </a:ext>
            </a:extLst>
          </p:cNvPr>
          <p:cNvSpPr>
            <a:spLocks noGrp="1"/>
          </p:cNvSpPr>
          <p:nvPr>
            <p:ph sz="half" idx="2"/>
          </p:nvPr>
        </p:nvSpPr>
        <p:spPr/>
        <p:txBody>
          <a:bodyPr>
            <a:noAutofit/>
          </a:bodyPr>
          <a:lstStyle/>
          <a:p>
            <a:r>
              <a:rPr lang="en-US" sz="1800" dirty="0">
                <a:solidFill>
                  <a:schemeClr val="accent1">
                    <a:lumMod val="75000"/>
                  </a:schemeClr>
                </a:solidFill>
              </a:rPr>
              <a:t>HJR 20 – Joint Resolution Submitting Question to Voters</a:t>
            </a:r>
          </a:p>
          <a:p>
            <a:pPr lvl="1">
              <a:buFont typeface="Courier New" panose="02070309020205020404" pitchFamily="49" charset="0"/>
              <a:buChar char="o"/>
            </a:pPr>
            <a:r>
              <a:rPr lang="en-US" sz="1800" dirty="0"/>
              <a:t>directs the Lieutenant Governor to present an opinion question to voters at the 2018 regular general election to see if voters support a 10-cents per gallon gas tax increase. </a:t>
            </a:r>
          </a:p>
          <a:p>
            <a:pPr lvl="1">
              <a:buFont typeface="Courier New" panose="02070309020205020404" pitchFamily="49" charset="0"/>
              <a:buChar char="o"/>
            </a:pPr>
            <a:r>
              <a:rPr lang="en-US" sz="1800" dirty="0"/>
              <a:t>tax would generate approximately $170M in the first year to be split by the standard formula, 30% to “B&amp;C” city and county roads (approx. $50M), and 70% to the state’s transportation fund (approx. $120M)</a:t>
            </a:r>
          </a:p>
          <a:p>
            <a:pPr lvl="1">
              <a:buFont typeface="Courier New" panose="02070309020205020404" pitchFamily="49" charset="0"/>
              <a:buChar char="o"/>
            </a:pPr>
            <a:r>
              <a:rPr lang="en-US" sz="1800" dirty="0"/>
              <a:t> increase in gas tax revenues would allow the same amount of state sales tax funds to remain in the state’s general fund to be used for public education</a:t>
            </a:r>
          </a:p>
        </p:txBody>
      </p:sp>
    </p:spTree>
    <p:extLst>
      <p:ext uri="{BB962C8B-B14F-4D97-AF65-F5344CB8AC3E}">
        <p14:creationId xmlns:p14="http://schemas.microsoft.com/office/powerpoint/2010/main" val="99668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generated with high confidence">
            <a:extLst>
              <a:ext uri="{FF2B5EF4-FFF2-40B4-BE49-F238E27FC236}">
                <a16:creationId xmlns:a16="http://schemas.microsoft.com/office/drawing/2014/main" id="{1E94A537-F5E1-4814-9BD5-79F8B6416C78}"/>
              </a:ext>
            </a:extLst>
          </p:cNvPr>
          <p:cNvPicPr>
            <a:picLocks noChangeAspect="1"/>
          </p:cNvPicPr>
          <p:nvPr/>
        </p:nvPicPr>
        <p:blipFill>
          <a:blip r:embed="rId2"/>
          <a:stretch>
            <a:fillRect/>
          </a:stretch>
        </p:blipFill>
        <p:spPr>
          <a:xfrm>
            <a:off x="633999" y="699027"/>
            <a:ext cx="4001315" cy="5196514"/>
          </a:xfrm>
          <a:prstGeom prst="rect">
            <a:avLst/>
          </a:prstGeom>
        </p:spPr>
      </p:pic>
      <p:sp>
        <p:nvSpPr>
          <p:cNvPr id="2" name="Title 1">
            <a:extLst>
              <a:ext uri="{FF2B5EF4-FFF2-40B4-BE49-F238E27FC236}">
                <a16:creationId xmlns:a16="http://schemas.microsoft.com/office/drawing/2014/main" id="{8AB1F22B-E702-46D2-AC37-5441DEFABEA1}"/>
              </a:ext>
            </a:extLst>
          </p:cNvPr>
          <p:cNvSpPr>
            <a:spLocks noGrp="1"/>
          </p:cNvSpPr>
          <p:nvPr>
            <p:ph type="title"/>
          </p:nvPr>
        </p:nvSpPr>
        <p:spPr>
          <a:xfrm>
            <a:off x="4974770" y="263527"/>
            <a:ext cx="6574972" cy="1450757"/>
          </a:xfrm>
        </p:spPr>
        <p:txBody>
          <a:bodyPr>
            <a:normAutofit/>
          </a:bodyPr>
          <a:lstStyle/>
          <a:p>
            <a:r>
              <a:rPr lang="en-US" dirty="0"/>
              <a:t>Key bills: transportation </a:t>
            </a:r>
          </a:p>
        </p:txBody>
      </p:sp>
      <p:sp>
        <p:nvSpPr>
          <p:cNvPr id="3" name="Content Placeholder 2">
            <a:extLst>
              <a:ext uri="{FF2B5EF4-FFF2-40B4-BE49-F238E27FC236}">
                <a16:creationId xmlns:a16="http://schemas.microsoft.com/office/drawing/2014/main" id="{1DDE4AD1-C363-4D5B-AD4E-7FC0A4DBF665}"/>
              </a:ext>
            </a:extLst>
          </p:cNvPr>
          <p:cNvSpPr>
            <a:spLocks noGrp="1"/>
          </p:cNvSpPr>
          <p:nvPr>
            <p:ph idx="1"/>
          </p:nvPr>
        </p:nvSpPr>
        <p:spPr>
          <a:xfrm>
            <a:off x="4974770" y="2198914"/>
            <a:ext cx="6574972" cy="3418115"/>
          </a:xfrm>
        </p:spPr>
        <p:txBody>
          <a:bodyPr>
            <a:normAutofit/>
          </a:bodyPr>
          <a:lstStyle/>
          <a:p>
            <a:r>
              <a:rPr lang="en-US" sz="2000" dirty="0">
                <a:solidFill>
                  <a:schemeClr val="accent1">
                    <a:lumMod val="75000"/>
                  </a:schemeClr>
                </a:solidFill>
              </a:rPr>
              <a:t>SB 71 – Road Tolls Provisions </a:t>
            </a:r>
          </a:p>
          <a:p>
            <a:pPr lvl="1">
              <a:buFont typeface="Courier New" panose="02070309020205020404" pitchFamily="49" charset="0"/>
              <a:buChar char="o"/>
            </a:pPr>
            <a:r>
              <a:rPr lang="en-US" sz="2000" dirty="0"/>
              <a:t>allows UDOT to toll existing, new or expanding roads with approval from Utah’s Transportation Commission</a:t>
            </a:r>
          </a:p>
          <a:p>
            <a:pPr lvl="1">
              <a:buFont typeface="Courier New" panose="02070309020205020404" pitchFamily="49" charset="0"/>
              <a:buChar char="o"/>
            </a:pPr>
            <a:r>
              <a:rPr lang="en-US" sz="2000" dirty="0"/>
              <a:t>requires a study to be completed that analyzes and develops strategies to collect tolls or penalties from rental cars and persons from out of state. </a:t>
            </a:r>
          </a:p>
          <a:p>
            <a:pPr lvl="1">
              <a:buFont typeface="Courier New" panose="02070309020205020404" pitchFamily="49" charset="0"/>
              <a:buChar char="o"/>
            </a:pPr>
            <a:r>
              <a:rPr lang="en-US" sz="2000" dirty="0"/>
              <a:t>note that the ability to toll existing interstates is very limited and requires federal approval.</a:t>
            </a:r>
          </a:p>
          <a:p>
            <a:pPr lvl="1"/>
            <a:endParaRPr lang="en-US" dirty="0"/>
          </a:p>
          <a:p>
            <a:endParaRPr lang="en-US" dirty="0"/>
          </a:p>
        </p:txBody>
      </p:sp>
    </p:spTree>
    <p:extLst>
      <p:ext uri="{BB962C8B-B14F-4D97-AF65-F5344CB8AC3E}">
        <p14:creationId xmlns:p14="http://schemas.microsoft.com/office/powerpoint/2010/main" val="608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EF25-875B-4B23-AD4C-B108CDB1B22B}"/>
              </a:ext>
            </a:extLst>
          </p:cNvPr>
          <p:cNvSpPr>
            <a:spLocks noGrp="1"/>
          </p:cNvSpPr>
          <p:nvPr>
            <p:ph type="title"/>
          </p:nvPr>
        </p:nvSpPr>
        <p:spPr/>
        <p:txBody>
          <a:bodyPr>
            <a:normAutofit fontScale="90000"/>
          </a:bodyPr>
          <a:lstStyle/>
          <a:p>
            <a:br>
              <a:rPr lang="en-US" dirty="0"/>
            </a:br>
            <a:r>
              <a:rPr lang="en-US" dirty="0"/>
              <a:t>Key bills: solid waste</a:t>
            </a:r>
          </a:p>
        </p:txBody>
      </p:sp>
      <p:sp>
        <p:nvSpPr>
          <p:cNvPr id="3" name="Content Placeholder 2">
            <a:extLst>
              <a:ext uri="{FF2B5EF4-FFF2-40B4-BE49-F238E27FC236}">
                <a16:creationId xmlns:a16="http://schemas.microsoft.com/office/drawing/2014/main" id="{1409AF8A-9ED8-44AE-B701-20B50353D68E}"/>
              </a:ext>
            </a:extLst>
          </p:cNvPr>
          <p:cNvSpPr>
            <a:spLocks noGrp="1"/>
          </p:cNvSpPr>
          <p:nvPr>
            <p:ph idx="1"/>
          </p:nvPr>
        </p:nvSpPr>
        <p:spPr/>
        <p:txBody>
          <a:bodyPr/>
          <a:lstStyle/>
          <a:p>
            <a:r>
              <a:rPr lang="en-US" sz="2000" dirty="0">
                <a:solidFill>
                  <a:schemeClr val="accent1">
                    <a:lumMod val="75000"/>
                  </a:schemeClr>
                </a:solidFill>
              </a:rPr>
              <a:t>HB 373 – Waste Management Fee Amendments</a:t>
            </a:r>
          </a:p>
          <a:p>
            <a:pPr lvl="1">
              <a:buFont typeface="Courier New" panose="02070309020205020404" pitchFamily="49" charset="0"/>
              <a:buChar char="o"/>
            </a:pPr>
            <a:r>
              <a:rPr lang="en-US" sz="2000" dirty="0"/>
              <a:t>addresses several issues that followed the passage of last year’s HB 115. </a:t>
            </a:r>
          </a:p>
          <a:p>
            <a:pPr lvl="1">
              <a:buFont typeface="Courier New" panose="02070309020205020404" pitchFamily="49" charset="0"/>
              <a:buChar char="o"/>
            </a:pPr>
            <a:r>
              <a:rPr lang="en-US" sz="2000" dirty="0"/>
              <a:t>reduces the Department of Environmental Quality’s overall regulatory costs by modernizing and streamlining the non-hazardous landfill inspection process. </a:t>
            </a:r>
          </a:p>
          <a:p>
            <a:pPr lvl="1">
              <a:buFont typeface="Courier New" panose="02070309020205020404" pitchFamily="49" charset="0"/>
              <a:buChar char="o"/>
            </a:pPr>
            <a:r>
              <a:rPr lang="en-US" sz="2000" dirty="0"/>
              <a:t>eliminates a $400,000 sweep from the Environmental Quality Restricted Account (intended to fund landfill oversight) to the State’s General Fund. </a:t>
            </a:r>
          </a:p>
          <a:p>
            <a:r>
              <a:rPr lang="en-US" sz="2000" dirty="0"/>
              <a:t> </a:t>
            </a:r>
            <a:r>
              <a:rPr lang="en-US" sz="2000" dirty="0">
                <a:solidFill>
                  <a:schemeClr val="accent1">
                    <a:lumMod val="75000"/>
                  </a:schemeClr>
                </a:solidFill>
              </a:rPr>
              <a:t>SB 218 – Container Regulation Act (FAILED)</a:t>
            </a:r>
          </a:p>
          <a:p>
            <a:pPr lvl="1">
              <a:buFont typeface="Courier New" panose="02070309020205020404" pitchFamily="49" charset="0"/>
              <a:buChar char="o"/>
            </a:pPr>
            <a:r>
              <a:rPr lang="en-US" sz="2000" dirty="0"/>
              <a:t>Would have completely pre-empted local government’s ability to regulate, prohibit, or restrict the use of disposable containers (bags, cups, bottles made of paper, plastic, aluminum, etc.) </a:t>
            </a:r>
          </a:p>
          <a:p>
            <a:endParaRPr lang="en-US" dirty="0"/>
          </a:p>
        </p:txBody>
      </p:sp>
    </p:spTree>
    <p:extLst>
      <p:ext uri="{BB962C8B-B14F-4D97-AF65-F5344CB8AC3E}">
        <p14:creationId xmlns:p14="http://schemas.microsoft.com/office/powerpoint/2010/main" val="295019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69E5-00CA-43BE-924F-9360937FE26E}"/>
              </a:ext>
            </a:extLst>
          </p:cNvPr>
          <p:cNvSpPr>
            <a:spLocks noGrp="1"/>
          </p:cNvSpPr>
          <p:nvPr>
            <p:ph type="title"/>
          </p:nvPr>
        </p:nvSpPr>
        <p:spPr/>
        <p:txBody>
          <a:bodyPr/>
          <a:lstStyle/>
          <a:p>
            <a:r>
              <a:rPr lang="en-US" dirty="0"/>
              <a:t>Key bills: housing </a:t>
            </a:r>
          </a:p>
        </p:txBody>
      </p:sp>
      <p:sp>
        <p:nvSpPr>
          <p:cNvPr id="3" name="Content Placeholder 2">
            <a:extLst>
              <a:ext uri="{FF2B5EF4-FFF2-40B4-BE49-F238E27FC236}">
                <a16:creationId xmlns:a16="http://schemas.microsoft.com/office/drawing/2014/main" id="{D4288F6E-86B5-4073-8DFC-CE56CFA51EB8}"/>
              </a:ext>
            </a:extLst>
          </p:cNvPr>
          <p:cNvSpPr>
            <a:spLocks noGrp="1"/>
          </p:cNvSpPr>
          <p:nvPr>
            <p:ph sz="half" idx="1"/>
          </p:nvPr>
        </p:nvSpPr>
        <p:spPr/>
        <p:txBody>
          <a:bodyPr>
            <a:normAutofit/>
          </a:bodyPr>
          <a:lstStyle/>
          <a:p>
            <a:r>
              <a:rPr lang="en-US" sz="2000" dirty="0">
                <a:solidFill>
                  <a:schemeClr val="accent1">
                    <a:lumMod val="75000"/>
                  </a:schemeClr>
                </a:solidFill>
              </a:rPr>
              <a:t>HB 259 – Moderate Income Housing Amendments </a:t>
            </a:r>
          </a:p>
          <a:p>
            <a:pPr lvl="1">
              <a:buFont typeface="Courier New" panose="02070309020205020404" pitchFamily="49" charset="0"/>
              <a:buChar char="o"/>
            </a:pPr>
            <a:r>
              <a:rPr lang="en-US" sz="2100" dirty="0"/>
              <a:t>requires cities with a population of at least 5,000 have a moderate-income housing element in their general plan</a:t>
            </a:r>
          </a:p>
          <a:p>
            <a:pPr lvl="1">
              <a:buFont typeface="Courier New" panose="02070309020205020404" pitchFamily="49" charset="0"/>
              <a:buChar char="o"/>
            </a:pPr>
            <a:r>
              <a:rPr lang="en-US" sz="2100" dirty="0"/>
              <a:t>outlines the types of persons, regulations, programs, zoning, and planning that should be considered. </a:t>
            </a:r>
          </a:p>
          <a:p>
            <a:pPr lvl="1">
              <a:buFont typeface="Courier New" panose="02070309020205020404" pitchFamily="49" charset="0"/>
              <a:buChar char="o"/>
            </a:pPr>
            <a:r>
              <a:rPr lang="en-US" sz="2100" dirty="0"/>
              <a:t>Cities should coordinate with and consider utilizing the programs administered by AOGs </a:t>
            </a:r>
          </a:p>
        </p:txBody>
      </p:sp>
      <p:sp>
        <p:nvSpPr>
          <p:cNvPr id="4" name="Content Placeholder 3">
            <a:extLst>
              <a:ext uri="{FF2B5EF4-FFF2-40B4-BE49-F238E27FC236}">
                <a16:creationId xmlns:a16="http://schemas.microsoft.com/office/drawing/2014/main" id="{ED9E3D1E-FA5F-44DE-BC44-E522C055E4C9}"/>
              </a:ext>
            </a:extLst>
          </p:cNvPr>
          <p:cNvSpPr>
            <a:spLocks noGrp="1"/>
          </p:cNvSpPr>
          <p:nvPr>
            <p:ph sz="half" idx="2"/>
          </p:nvPr>
        </p:nvSpPr>
        <p:spPr/>
        <p:txBody>
          <a:bodyPr>
            <a:noAutofit/>
          </a:bodyPr>
          <a:lstStyle/>
          <a:p>
            <a:pPr lvl="0"/>
            <a:r>
              <a:rPr lang="en-US" sz="2000" dirty="0">
                <a:solidFill>
                  <a:schemeClr val="accent1">
                    <a:lumMod val="75000"/>
                  </a:schemeClr>
                </a:solidFill>
              </a:rPr>
              <a:t>HB 430 – Affordable Housing Amendments </a:t>
            </a:r>
          </a:p>
          <a:p>
            <a:pPr lvl="1"/>
            <a:r>
              <a:rPr lang="en-US" sz="1800" dirty="0"/>
              <a:t>Defines “housing affordability” – the ability of a household to occupy a housing unit paying no more than 30% of the households income for gross housing costs, including utilities. </a:t>
            </a:r>
          </a:p>
          <a:p>
            <a:pPr lvl="1"/>
            <a:r>
              <a:rPr lang="en-US" sz="1800" dirty="0"/>
              <a:t>Creates the Commission on Housing Affordability with DWS – 20 members appointed by various entities</a:t>
            </a:r>
          </a:p>
          <a:p>
            <a:pPr lvl="1"/>
            <a:r>
              <a:rPr lang="en-US" sz="1800" dirty="0"/>
              <a:t>Duties include increasing awareness and understanding of the housing affordability needs in the state, identifying and recommending specific strategies, policies, procedures, and programs to address those needs. </a:t>
            </a:r>
          </a:p>
          <a:p>
            <a:pPr lvl="1"/>
            <a:r>
              <a:rPr lang="en-US" sz="1800" dirty="0"/>
              <a:t>Repealed on July 1, 2023</a:t>
            </a:r>
          </a:p>
        </p:txBody>
      </p:sp>
    </p:spTree>
    <p:extLst>
      <p:ext uri="{BB962C8B-B14F-4D97-AF65-F5344CB8AC3E}">
        <p14:creationId xmlns:p14="http://schemas.microsoft.com/office/powerpoint/2010/main" val="102476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FB40-11A0-4B8D-934E-41CC4E4ECD31}"/>
              </a:ext>
            </a:extLst>
          </p:cNvPr>
          <p:cNvSpPr>
            <a:spLocks noGrp="1"/>
          </p:cNvSpPr>
          <p:nvPr>
            <p:ph type="title"/>
          </p:nvPr>
        </p:nvSpPr>
        <p:spPr/>
        <p:txBody>
          <a:bodyPr/>
          <a:lstStyle/>
          <a:p>
            <a:r>
              <a:rPr lang="en-US" dirty="0"/>
              <a:t>Key bills: homelessness </a:t>
            </a:r>
          </a:p>
        </p:txBody>
      </p:sp>
      <p:sp>
        <p:nvSpPr>
          <p:cNvPr id="3" name="Content Placeholder 2">
            <a:extLst>
              <a:ext uri="{FF2B5EF4-FFF2-40B4-BE49-F238E27FC236}">
                <a16:creationId xmlns:a16="http://schemas.microsoft.com/office/drawing/2014/main" id="{330AF09F-FE58-42EE-A511-C01412105888}"/>
              </a:ext>
            </a:extLst>
          </p:cNvPr>
          <p:cNvSpPr>
            <a:spLocks noGrp="1"/>
          </p:cNvSpPr>
          <p:nvPr>
            <p:ph sz="half" idx="1"/>
          </p:nvPr>
        </p:nvSpPr>
        <p:spPr/>
        <p:txBody>
          <a:bodyPr>
            <a:normAutofit fontScale="85000" lnSpcReduction="20000"/>
          </a:bodyPr>
          <a:lstStyle/>
          <a:p>
            <a:pPr lvl="0"/>
            <a:r>
              <a:rPr lang="en-US" sz="2400" dirty="0">
                <a:solidFill>
                  <a:schemeClr val="accent1">
                    <a:lumMod val="75000"/>
                  </a:schemeClr>
                </a:solidFill>
              </a:rPr>
              <a:t>HB 462— Homeless Services Amendments </a:t>
            </a:r>
          </a:p>
          <a:p>
            <a:pPr lvl="1"/>
            <a:r>
              <a:rPr lang="en-US" dirty="0"/>
              <a:t>Adds representatives from Ogden, Midvale, St. George, and South Salt Lake to the Homeless Coordinating Committee</a:t>
            </a:r>
          </a:p>
          <a:p>
            <a:pPr lvl="1"/>
            <a:r>
              <a:rPr lang="en-US" dirty="0"/>
              <a:t>The HCC may award a grant for ongoing operations to a homeless shelter that commits to provide matching funds, with priority to the Road Home. </a:t>
            </a:r>
          </a:p>
          <a:p>
            <a:pPr lvl="1"/>
            <a:r>
              <a:rPr lang="en-US" dirty="0"/>
              <a:t>Appropriates $13.2 million to the Housing to Homeless Reform Restricted Account</a:t>
            </a:r>
          </a:p>
          <a:p>
            <a:endParaRPr lang="en-US" dirty="0"/>
          </a:p>
        </p:txBody>
      </p:sp>
      <p:sp>
        <p:nvSpPr>
          <p:cNvPr id="4" name="Content Placeholder 3">
            <a:extLst>
              <a:ext uri="{FF2B5EF4-FFF2-40B4-BE49-F238E27FC236}">
                <a16:creationId xmlns:a16="http://schemas.microsoft.com/office/drawing/2014/main" id="{F99993DA-6350-44B3-9FA5-FE5787CDA5D1}"/>
              </a:ext>
            </a:extLst>
          </p:cNvPr>
          <p:cNvSpPr>
            <a:spLocks noGrp="1"/>
          </p:cNvSpPr>
          <p:nvPr>
            <p:ph sz="half" idx="2"/>
          </p:nvPr>
        </p:nvSpPr>
        <p:spPr/>
        <p:txBody>
          <a:bodyPr>
            <a:normAutofit fontScale="85000" lnSpcReduction="20000"/>
          </a:bodyPr>
          <a:lstStyle/>
          <a:p>
            <a:pPr lvl="0"/>
            <a:r>
              <a:rPr lang="en-US" sz="2400" dirty="0">
                <a:solidFill>
                  <a:schemeClr val="accent1">
                    <a:lumMod val="75000"/>
                  </a:schemeClr>
                </a:solidFill>
              </a:rPr>
              <a:t>SB 235 – Homeless Shelter Funding Amendments </a:t>
            </a:r>
          </a:p>
          <a:p>
            <a:pPr lvl="1"/>
            <a:r>
              <a:rPr lang="en-US" dirty="0"/>
              <a:t>Homeless Shelter Cities Mitigation Restricted Account</a:t>
            </a:r>
          </a:p>
          <a:p>
            <a:pPr lvl="2"/>
            <a:r>
              <a:rPr lang="en-US" sz="2400" dirty="0"/>
              <a:t>Annual local contribution = the lesser of $200,000 or an amount equal to 1.8% of the local government’s tax revenue distribution for the previous fiscal year </a:t>
            </a:r>
          </a:p>
          <a:p>
            <a:pPr lvl="1"/>
            <a:r>
              <a:rPr lang="en-US" dirty="0"/>
              <a:t>Allows cities that have a homeless shelter to apply for grants from the HCC to pay for public safety services </a:t>
            </a:r>
          </a:p>
          <a:p>
            <a:pPr lvl="1"/>
            <a:r>
              <a:rPr lang="en-US" dirty="0"/>
              <a:t>Allows an agency to transfer money from a CRA/RDA to the community in order to offset the community’s annual contribution to the Homeless Shelter Cities Mitigation Restricted Account. </a:t>
            </a:r>
          </a:p>
          <a:p>
            <a:endParaRPr lang="en-US" dirty="0"/>
          </a:p>
        </p:txBody>
      </p:sp>
    </p:spTree>
    <p:extLst>
      <p:ext uri="{BB962C8B-B14F-4D97-AF65-F5344CB8AC3E}">
        <p14:creationId xmlns:p14="http://schemas.microsoft.com/office/powerpoint/2010/main" val="204847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48">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ULCT </a:t>
            </a:r>
            <a:br>
              <a:rPr lang="en-US">
                <a:solidFill>
                  <a:schemeClr val="accent1"/>
                </a:solidFill>
              </a:rPr>
            </a:br>
            <a:r>
              <a:rPr lang="en-US">
                <a:solidFill>
                  <a:schemeClr val="accent1"/>
                </a:solidFill>
              </a:rPr>
              <a:t>interim</a:t>
            </a:r>
            <a:br>
              <a:rPr lang="en-US">
                <a:solidFill>
                  <a:schemeClr val="accent1"/>
                </a:solidFill>
              </a:rPr>
            </a:br>
            <a:r>
              <a:rPr lang="en-US">
                <a:solidFill>
                  <a:schemeClr val="accent1"/>
                </a:solidFill>
              </a:rPr>
              <a:t>projects </a:t>
            </a:r>
          </a:p>
        </p:txBody>
      </p:sp>
      <p:sp>
        <p:nvSpPr>
          <p:cNvPr id="54" name="Content Placeholder 2"/>
          <p:cNvSpPr>
            <a:spLocks noGrp="1"/>
          </p:cNvSpPr>
          <p:nvPr>
            <p:ph idx="1"/>
          </p:nvPr>
        </p:nvSpPr>
        <p:spPr>
          <a:xfrm>
            <a:off x="5273211" y="1607714"/>
            <a:ext cx="6377769" cy="4930246"/>
          </a:xfrm>
        </p:spPr>
        <p:txBody>
          <a:bodyPr anchor="ctr">
            <a:normAutofit/>
          </a:bodyPr>
          <a:lstStyle/>
          <a:p>
            <a:pPr marL="0" indent="0">
              <a:buNone/>
            </a:pPr>
            <a:r>
              <a:rPr lang="en-US" sz="1800" dirty="0"/>
              <a:t>Affordable housing/housing affordability </a:t>
            </a:r>
          </a:p>
          <a:p>
            <a:pPr marL="0" indent="0">
              <a:buNone/>
            </a:pPr>
            <a:r>
              <a:rPr lang="en-US" sz="1800" dirty="0"/>
              <a:t>Billboard process </a:t>
            </a:r>
          </a:p>
          <a:p>
            <a:pPr marL="0" indent="0">
              <a:buNone/>
            </a:pPr>
            <a:r>
              <a:rPr lang="en-US" sz="1800" dirty="0"/>
              <a:t>Land Use Task Force: private infrastructure improvements,  essential vs. non-essential improvements, subdivisions </a:t>
            </a:r>
          </a:p>
          <a:p>
            <a:pPr marL="0" indent="0">
              <a:buNone/>
            </a:pPr>
            <a:r>
              <a:rPr lang="en-US" sz="1800" dirty="0"/>
              <a:t>Public safety: secondary employment/tier 2 retirement/recruitment and retention  </a:t>
            </a:r>
          </a:p>
          <a:p>
            <a:pPr marL="0" indent="0">
              <a:buNone/>
            </a:pPr>
            <a:r>
              <a:rPr lang="en-US" sz="1800" dirty="0"/>
              <a:t>RDAs </a:t>
            </a:r>
          </a:p>
          <a:p>
            <a:pPr marL="0" indent="0">
              <a:buNone/>
            </a:pPr>
            <a:r>
              <a:rPr lang="en-US" sz="1800" dirty="0"/>
              <a:t>Transportation </a:t>
            </a:r>
          </a:p>
          <a:p>
            <a:pPr marL="0" indent="0">
              <a:buNone/>
            </a:pPr>
            <a:r>
              <a:rPr lang="en-US" sz="1800" dirty="0"/>
              <a:t>Tax reform? </a:t>
            </a:r>
          </a:p>
          <a:p>
            <a:pPr marL="0" indent="0">
              <a:buNone/>
            </a:pPr>
            <a:r>
              <a:rPr lang="en-US" sz="1800" dirty="0"/>
              <a:t>Towing </a:t>
            </a:r>
          </a:p>
          <a:p>
            <a:pPr marL="0" indent="0">
              <a:buNone/>
            </a:pPr>
            <a:r>
              <a:rPr lang="en-US" sz="1800" dirty="0"/>
              <a:t>Water: secondary, extra-territorial </a:t>
            </a:r>
          </a:p>
          <a:p>
            <a:endParaRPr lang="en-US" sz="2200" dirty="0"/>
          </a:p>
        </p:txBody>
      </p:sp>
    </p:spTree>
    <p:extLst>
      <p:ext uri="{BB962C8B-B14F-4D97-AF65-F5344CB8AC3E}">
        <p14:creationId xmlns:p14="http://schemas.microsoft.com/office/powerpoint/2010/main" val="153045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A screenshot of a social media post&#10;&#10;Description generated with very high confidence">
            <a:extLst>
              <a:ext uri="{FF2B5EF4-FFF2-40B4-BE49-F238E27FC236}">
                <a16:creationId xmlns:a16="http://schemas.microsoft.com/office/drawing/2014/main" id="{3DFFEC8F-80B7-4257-B682-2533B2175657}"/>
              </a:ext>
            </a:extLst>
          </p:cNvPr>
          <p:cNvPicPr>
            <a:picLocks noChangeAspect="1"/>
          </p:cNvPicPr>
          <p:nvPr/>
        </p:nvPicPr>
        <p:blipFill>
          <a:blip r:embed="rId2"/>
          <a:stretch>
            <a:fillRect/>
          </a:stretch>
        </p:blipFill>
        <p:spPr>
          <a:xfrm>
            <a:off x="4040066" y="684259"/>
            <a:ext cx="7192436" cy="5127160"/>
          </a:xfrm>
          <a:prstGeom prst="rect">
            <a:avLst/>
          </a:prstGeom>
        </p:spPr>
      </p:pic>
      <p:sp>
        <p:nvSpPr>
          <p:cNvPr id="4" name="Title 3">
            <a:extLst>
              <a:ext uri="{FF2B5EF4-FFF2-40B4-BE49-F238E27FC236}">
                <a16:creationId xmlns:a16="http://schemas.microsoft.com/office/drawing/2014/main" id="{FCC5B136-3166-49A6-ADF7-7CBC340BFE24}"/>
              </a:ext>
            </a:extLst>
          </p:cNvPr>
          <p:cNvSpPr>
            <a:spLocks noGrp="1"/>
          </p:cNvSpPr>
          <p:nvPr>
            <p:ph type="title"/>
          </p:nvPr>
        </p:nvSpPr>
        <p:spPr>
          <a:xfrm>
            <a:off x="679390" y="2127379"/>
            <a:ext cx="3932237" cy="1600200"/>
          </a:xfrm>
        </p:spPr>
        <p:txBody>
          <a:bodyPr>
            <a:normAutofit/>
          </a:bodyPr>
          <a:lstStyle/>
          <a:p>
            <a:r>
              <a:rPr lang="en-US" sz="4000" dirty="0"/>
              <a:t>Bill tracking</a:t>
            </a:r>
            <a:br>
              <a:rPr lang="en-US" dirty="0"/>
            </a:br>
            <a:r>
              <a:rPr lang="en-US" dirty="0"/>
              <a:t>www.ulct.org</a:t>
            </a:r>
          </a:p>
        </p:txBody>
      </p:sp>
    </p:spTree>
    <p:extLst>
      <p:ext uri="{BB962C8B-B14F-4D97-AF65-F5344CB8AC3E}">
        <p14:creationId xmlns:p14="http://schemas.microsoft.com/office/powerpoint/2010/main" val="152843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896" y="113694"/>
            <a:ext cx="10515600" cy="1028081"/>
          </a:xfrm>
          <a:effectLst/>
        </p:spPr>
        <p:txBody>
          <a:bodyPr/>
          <a:lstStyle/>
          <a:p>
            <a:r>
              <a:rPr lang="en-US" dirty="0">
                <a:solidFill>
                  <a:schemeClr val="tx1"/>
                </a:solidFill>
              </a:rPr>
              <a:t>Legislative Policy Committee</a:t>
            </a:r>
          </a:p>
        </p:txBody>
      </p:sp>
      <p:pic>
        <p:nvPicPr>
          <p:cNvPr id="3" name="Content Placeholder 2"/>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6626" t="4680" r="8551" b="7169"/>
          <a:stretch/>
        </p:blipFill>
        <p:spPr>
          <a:xfrm>
            <a:off x="375464" y="1476476"/>
            <a:ext cx="4499125" cy="5014942"/>
          </a:xfrm>
        </p:spPr>
      </p:pic>
      <p:sp>
        <p:nvSpPr>
          <p:cNvPr id="6" name="Content Placeholder 5"/>
          <p:cNvSpPr>
            <a:spLocks noGrp="1"/>
          </p:cNvSpPr>
          <p:nvPr>
            <p:ph sz="half" idx="2"/>
          </p:nvPr>
        </p:nvSpPr>
        <p:spPr>
          <a:xfrm>
            <a:off x="5391724" y="1821708"/>
            <a:ext cx="6800276" cy="5468112"/>
          </a:xfrm>
        </p:spPr>
        <p:txBody>
          <a:bodyPr/>
          <a:lstStyle/>
          <a:p>
            <a:pPr marL="0" indent="0">
              <a:buNone/>
            </a:pPr>
            <a:r>
              <a:rPr lang="en-US" sz="2400" dirty="0"/>
              <a:t>Body that gives ULCT staff legislative direction</a:t>
            </a:r>
          </a:p>
          <a:p>
            <a:r>
              <a:rPr lang="en-US" dirty="0">
                <a:solidFill>
                  <a:schemeClr val="accent1"/>
                </a:solidFill>
              </a:rPr>
              <a:t>273</a:t>
            </a:r>
            <a:r>
              <a:rPr lang="en-US" sz="2400" dirty="0"/>
              <a:t> members </a:t>
            </a:r>
          </a:p>
          <a:p>
            <a:pPr lvl="1"/>
            <a:r>
              <a:rPr lang="en-US" sz="2100" dirty="0"/>
              <a:t>Average attendance: 130+</a:t>
            </a:r>
          </a:p>
          <a:p>
            <a:r>
              <a:rPr lang="en-US" dirty="0">
                <a:solidFill>
                  <a:schemeClr val="accent1"/>
                </a:solidFill>
              </a:rPr>
              <a:t>107</a:t>
            </a:r>
            <a:r>
              <a:rPr lang="en-US" sz="2400" dirty="0"/>
              <a:t> cities and towns</a:t>
            </a:r>
          </a:p>
          <a:p>
            <a:pPr lvl="1"/>
            <a:r>
              <a:rPr lang="en-US" sz="2100" dirty="0"/>
              <a:t>Every city/town entitled to 3 voting members</a:t>
            </a:r>
          </a:p>
          <a:p>
            <a:r>
              <a:rPr lang="en-US" dirty="0"/>
              <a:t>ULCT-USU partnership</a:t>
            </a:r>
          </a:p>
          <a:p>
            <a:pPr lvl="1"/>
            <a:r>
              <a:rPr lang="en-US" dirty="0">
                <a:solidFill>
                  <a:schemeClr val="accent1"/>
                </a:solidFill>
              </a:rPr>
              <a:t>202</a:t>
            </a:r>
            <a:r>
              <a:rPr lang="en-US" dirty="0">
                <a:solidFill>
                  <a:schemeClr val="accent2"/>
                </a:solidFill>
              </a:rPr>
              <a:t> </a:t>
            </a:r>
            <a:r>
              <a:rPr lang="en-US" dirty="0"/>
              <a:t>people, </a:t>
            </a:r>
            <a:r>
              <a:rPr lang="en-US" dirty="0">
                <a:solidFill>
                  <a:schemeClr val="accent1"/>
                </a:solidFill>
              </a:rPr>
              <a:t>53</a:t>
            </a:r>
            <a:r>
              <a:rPr lang="en-US" dirty="0"/>
              <a:t> cities &amp; towns</a:t>
            </a:r>
          </a:p>
          <a:p>
            <a:pPr lvl="1"/>
            <a:r>
              <a:rPr lang="en-US" dirty="0"/>
              <a:t>Hatch to Vernal and Nibley to Ephraim</a:t>
            </a:r>
          </a:p>
          <a:p>
            <a:r>
              <a:rPr lang="en-US" sz="2400" dirty="0"/>
              <a:t>CHECK THE ROSTER on </a:t>
            </a:r>
            <a:r>
              <a:rPr lang="en-US" sz="2400" b="1" dirty="0">
                <a:solidFill>
                  <a:schemeClr val="accent1"/>
                </a:solidFill>
              </a:rPr>
              <a:t>www.ulct.org</a:t>
            </a:r>
            <a:r>
              <a:rPr lang="en-US" sz="2400" dirty="0">
                <a:solidFill>
                  <a:schemeClr val="accent1"/>
                </a:solidFill>
              </a:rPr>
              <a:t> </a:t>
            </a:r>
          </a:p>
          <a:p>
            <a:endParaRPr lang="en-US" dirty="0"/>
          </a:p>
        </p:txBody>
      </p:sp>
    </p:spTree>
    <p:extLst>
      <p:ext uri="{BB962C8B-B14F-4D97-AF65-F5344CB8AC3E}">
        <p14:creationId xmlns:p14="http://schemas.microsoft.com/office/powerpoint/2010/main" val="28954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ULCT board of directors</a:t>
            </a:r>
          </a:p>
        </p:txBody>
      </p:sp>
      <p:sp>
        <p:nvSpPr>
          <p:cNvPr id="4" name="Content Placeholder 3"/>
          <p:cNvSpPr>
            <a:spLocks noGrp="1"/>
          </p:cNvSpPr>
          <p:nvPr>
            <p:ph sz="half" idx="1"/>
          </p:nvPr>
        </p:nvSpPr>
        <p:spPr>
          <a:xfrm>
            <a:off x="209550" y="2013526"/>
            <a:ext cx="4966457" cy="2298415"/>
          </a:xfrm>
          <a:ln w="19050">
            <a:solidFill>
              <a:srgbClr val="7E0000"/>
            </a:solidFill>
          </a:ln>
        </p:spPr>
        <p:txBody>
          <a:bodyPr>
            <a:normAutofit fontScale="55000" lnSpcReduction="20000"/>
          </a:bodyPr>
          <a:lstStyle/>
          <a:p>
            <a:endParaRPr lang="en-US" dirty="0"/>
          </a:p>
          <a:p>
            <a:r>
              <a:rPr lang="en-US" dirty="0"/>
              <a:t>Bountiful Council Member Beth Holbrook (President)</a:t>
            </a:r>
          </a:p>
          <a:p>
            <a:r>
              <a:rPr lang="en-US" dirty="0"/>
              <a:t>St. George Mayor Jon Pike (1</a:t>
            </a:r>
            <a:r>
              <a:rPr lang="en-US" baseline="30000" dirty="0"/>
              <a:t>st</a:t>
            </a:r>
            <a:r>
              <a:rPr lang="en-US" dirty="0"/>
              <a:t> VP)</a:t>
            </a:r>
          </a:p>
          <a:p>
            <a:r>
              <a:rPr lang="en-US" dirty="0"/>
              <a:t>Spanish Fork Council Member Mike Mendenhall (2</a:t>
            </a:r>
            <a:r>
              <a:rPr lang="en-US" baseline="30000" dirty="0"/>
              <a:t>nd</a:t>
            </a:r>
            <a:r>
              <a:rPr lang="en-US" dirty="0"/>
              <a:t> VP)</a:t>
            </a:r>
          </a:p>
          <a:p>
            <a:r>
              <a:rPr lang="en-US" dirty="0"/>
              <a:t>North Salt Lake Mayor Len </a:t>
            </a:r>
            <a:r>
              <a:rPr lang="en-US" dirty="0" err="1"/>
              <a:t>Arave</a:t>
            </a:r>
            <a:r>
              <a:rPr lang="en-US" dirty="0"/>
              <a:t> (Treasurer)</a:t>
            </a:r>
          </a:p>
          <a:p>
            <a:r>
              <a:rPr lang="en-US" dirty="0"/>
              <a:t>Kaysville Mayor Steve Hiatt (Immediate Past President)</a:t>
            </a:r>
          </a:p>
          <a:p>
            <a:endParaRPr lang="en-US" dirty="0"/>
          </a:p>
        </p:txBody>
      </p:sp>
      <p:sp>
        <p:nvSpPr>
          <p:cNvPr id="5" name="Content Placeholder 4"/>
          <p:cNvSpPr>
            <a:spLocks noGrp="1"/>
          </p:cNvSpPr>
          <p:nvPr>
            <p:ph sz="half" idx="2"/>
          </p:nvPr>
        </p:nvSpPr>
        <p:spPr>
          <a:xfrm>
            <a:off x="6413771" y="1864194"/>
            <a:ext cx="5587729" cy="4212755"/>
          </a:xfrm>
        </p:spPr>
        <p:txBody>
          <a:bodyPr>
            <a:normAutofit fontScale="55000" lnSpcReduction="20000"/>
          </a:bodyPr>
          <a:lstStyle/>
          <a:p>
            <a:r>
              <a:rPr lang="en-US" dirty="0"/>
              <a:t>Grantsville Council Member Jewel Allen</a:t>
            </a:r>
          </a:p>
          <a:p>
            <a:r>
              <a:rPr lang="en-US" dirty="0"/>
              <a:t>Naples Mayor Dean Baker </a:t>
            </a:r>
          </a:p>
          <a:p>
            <a:r>
              <a:rPr lang="en-US" dirty="0"/>
              <a:t>Park City Mayor Andy </a:t>
            </a:r>
            <a:r>
              <a:rPr lang="en-US" dirty="0" err="1"/>
              <a:t>Beerman</a:t>
            </a:r>
            <a:endParaRPr lang="en-US" dirty="0"/>
          </a:p>
          <a:p>
            <a:r>
              <a:rPr lang="en-US" dirty="0"/>
              <a:t>Richfield Council Member Richard Barnett</a:t>
            </a:r>
          </a:p>
          <a:p>
            <a:r>
              <a:rPr lang="en-US" dirty="0"/>
              <a:t>Green River Mayor Pat Brady</a:t>
            </a:r>
          </a:p>
          <a:p>
            <a:r>
              <a:rPr lang="en-US" dirty="0"/>
              <a:t>Ogden Mayor Mike Caldwell</a:t>
            </a:r>
          </a:p>
          <a:p>
            <a:r>
              <a:rPr lang="en-US" dirty="0"/>
              <a:t>North Logan Council Member Damon </a:t>
            </a:r>
            <a:r>
              <a:rPr lang="en-US" dirty="0" err="1"/>
              <a:t>Cann</a:t>
            </a:r>
            <a:endParaRPr lang="en-US" dirty="0"/>
          </a:p>
          <a:p>
            <a:r>
              <a:rPr lang="en-US" dirty="0"/>
              <a:t>West Valley City Council Member Don Christensen</a:t>
            </a:r>
          </a:p>
          <a:p>
            <a:r>
              <a:rPr lang="en-US" dirty="0"/>
              <a:t>Herriman Council Member Nicole Martin </a:t>
            </a:r>
          </a:p>
          <a:p>
            <a:r>
              <a:rPr lang="en-US" dirty="0"/>
              <a:t>Heber City Mayor </a:t>
            </a:r>
            <a:r>
              <a:rPr lang="en-US" dirty="0" err="1"/>
              <a:t>Kelleen</a:t>
            </a:r>
            <a:r>
              <a:rPr lang="en-US" dirty="0"/>
              <a:t> Potter</a:t>
            </a:r>
          </a:p>
          <a:p>
            <a:r>
              <a:rPr lang="en-US" dirty="0"/>
              <a:t>Layton Mayor Bob Stevenson</a:t>
            </a:r>
          </a:p>
          <a:p>
            <a:r>
              <a:rPr lang="en-US" dirty="0"/>
              <a:t>Sandy City Council Member Steve Fairbanks </a:t>
            </a:r>
          </a:p>
          <a:p>
            <a:endParaRPr lang="en-US" dirty="0"/>
          </a:p>
        </p:txBody>
      </p:sp>
    </p:spTree>
    <p:extLst>
      <p:ext uri="{BB962C8B-B14F-4D97-AF65-F5344CB8AC3E}">
        <p14:creationId xmlns:p14="http://schemas.microsoft.com/office/powerpoint/2010/main" val="209542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Logo"/>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4" descr="Image result for nl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4858" y="131348"/>
            <a:ext cx="3631708" cy="1289588"/>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Left 10"/>
          <p:cNvSpPr/>
          <p:nvPr/>
        </p:nvSpPr>
        <p:spPr>
          <a:xfrm>
            <a:off x="4629150" y="3429000"/>
            <a:ext cx="1143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3EDA3E0-8227-4D31-8833-6B7D6F4B0181}"/>
              </a:ext>
            </a:extLst>
          </p:cNvPr>
          <p:cNvPicPr>
            <a:picLocks noChangeAspect="1"/>
          </p:cNvPicPr>
          <p:nvPr/>
        </p:nvPicPr>
        <p:blipFill>
          <a:blip r:embed="rId3"/>
          <a:stretch>
            <a:fillRect/>
          </a:stretch>
        </p:blipFill>
        <p:spPr>
          <a:xfrm>
            <a:off x="4629150" y="1675282"/>
            <a:ext cx="7456531" cy="4643507"/>
          </a:xfrm>
          <a:prstGeom prst="rect">
            <a:avLst/>
          </a:prstGeom>
        </p:spPr>
      </p:pic>
      <p:pic>
        <p:nvPicPr>
          <p:cNvPr id="3" name="Picture 2">
            <a:extLst>
              <a:ext uri="{FF2B5EF4-FFF2-40B4-BE49-F238E27FC236}">
                <a16:creationId xmlns:a16="http://schemas.microsoft.com/office/drawing/2014/main" id="{BEF58AC3-D023-4BBC-8C9C-DB6C088DD6DA}"/>
              </a:ext>
            </a:extLst>
          </p:cNvPr>
          <p:cNvPicPr>
            <a:picLocks noChangeAspect="1"/>
          </p:cNvPicPr>
          <p:nvPr/>
        </p:nvPicPr>
        <p:blipFill>
          <a:blip r:embed="rId4"/>
          <a:stretch>
            <a:fillRect/>
          </a:stretch>
        </p:blipFill>
        <p:spPr>
          <a:xfrm>
            <a:off x="144118" y="131348"/>
            <a:ext cx="7282639" cy="1908175"/>
          </a:xfrm>
          <a:prstGeom prst="rect">
            <a:avLst/>
          </a:prstGeom>
        </p:spPr>
      </p:pic>
    </p:spTree>
    <p:extLst>
      <p:ext uri="{BB962C8B-B14F-4D97-AF65-F5344CB8AC3E}">
        <p14:creationId xmlns:p14="http://schemas.microsoft.com/office/powerpoint/2010/main" val="55786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CT PowerPoint Template 3" id="{8EAD19B7-1E68-284F-B834-36FD6207287D}" vid="{0592B4C3-DCB9-EB4A-B7FE-D21748D98DE6}"/>
    </a:ext>
  </a:extLst>
</a:theme>
</file>

<file path=docProps/app.xml><?xml version="1.0" encoding="utf-8"?>
<Properties xmlns="http://schemas.openxmlformats.org/officeDocument/2006/extended-properties" xmlns:vt="http://schemas.openxmlformats.org/officeDocument/2006/docPropsVTypes">
  <TotalTime>1172</TotalTime>
  <Words>5172</Words>
  <Application>Microsoft Office PowerPoint</Application>
  <PresentationFormat>Widescreen</PresentationFormat>
  <Paragraphs>426</Paragraphs>
  <Slides>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Calibri Light</vt:lpstr>
      <vt:lpstr>Century Gothic</vt:lpstr>
      <vt:lpstr>Courier New</vt:lpstr>
      <vt:lpstr>Eras Light ITC</vt:lpstr>
      <vt:lpstr>1_Office Theme</vt:lpstr>
      <vt:lpstr>2018 session recap</vt:lpstr>
      <vt:lpstr> ULCT mantra as your advocates</vt:lpstr>
      <vt:lpstr>PowerPoint Presentation</vt:lpstr>
      <vt:lpstr> www.ulct.org (legislative advocacy)</vt:lpstr>
      <vt:lpstr>Local control and our legislative prism </vt:lpstr>
      <vt:lpstr>Bill tracking www.ulct.org</vt:lpstr>
      <vt:lpstr>Legislative Policy Committee</vt:lpstr>
      <vt:lpstr>ULCT board of directors</vt:lpstr>
      <vt:lpstr>PowerPoint Presentation</vt:lpstr>
      <vt:lpstr>General themes of the 2018 Session </vt:lpstr>
      <vt:lpstr>PowerPoint Presentation</vt:lpstr>
      <vt:lpstr>Tactics of anti-government special interests</vt:lpstr>
      <vt:lpstr>The 45-day sprint </vt:lpstr>
      <vt:lpstr>ulct ENGAGED on these bills</vt:lpstr>
      <vt:lpstr>ulct ENGAGED on these bills</vt:lpstr>
      <vt:lpstr>ulct ENGAGED on these bills</vt:lpstr>
      <vt:lpstr>ulct ENGAGED on these bills</vt:lpstr>
      <vt:lpstr>PowerPoint Presentation</vt:lpstr>
      <vt:lpstr>Key bills for UMCA by category</vt:lpstr>
      <vt:lpstr>Key bills: general </vt:lpstr>
      <vt:lpstr> HB 175 (FAILED) </vt:lpstr>
      <vt:lpstr>PowerPoint Presentation</vt:lpstr>
      <vt:lpstr>   Key bills: general </vt:lpstr>
      <vt:lpstr> Key bills: general  </vt:lpstr>
      <vt:lpstr> Key bills: general </vt:lpstr>
      <vt:lpstr>Key bills: general   </vt:lpstr>
      <vt:lpstr>Key bills: general </vt:lpstr>
      <vt:lpstr> Key bills: general   </vt:lpstr>
      <vt:lpstr>Key bills: elections </vt:lpstr>
      <vt:lpstr>Key bills: elections</vt:lpstr>
      <vt:lpstr>Key bills: elections</vt:lpstr>
      <vt:lpstr>Key bills: elections </vt:lpstr>
      <vt:lpstr> Key bills: elections  </vt:lpstr>
      <vt:lpstr> Key bills: elections </vt:lpstr>
      <vt:lpstr>Key bills: transparency/accountability </vt:lpstr>
      <vt:lpstr>Key bills: transparency/accountability </vt:lpstr>
      <vt:lpstr>Key bills: transparency/accountability </vt:lpstr>
      <vt:lpstr> Key bills: GRAMA</vt:lpstr>
      <vt:lpstr>Key bills: GRAMA </vt:lpstr>
      <vt:lpstr>Key bills: GRAMA </vt:lpstr>
      <vt:lpstr>Key bills: finance/taxes  </vt:lpstr>
      <vt:lpstr>Key bills: finances/taxes</vt:lpstr>
      <vt:lpstr>Key bills: land use/building </vt:lpstr>
      <vt:lpstr>Key bills: land use/building  </vt:lpstr>
      <vt:lpstr>Key bills: water/infrastructure </vt:lpstr>
      <vt:lpstr>Key bills: water/infrastructure </vt:lpstr>
      <vt:lpstr>Key bills: water/infrastructure </vt:lpstr>
      <vt:lpstr>PowerPoint Presentation</vt:lpstr>
      <vt:lpstr> Key bills: transportation  </vt:lpstr>
      <vt:lpstr>Key bills: transportation  </vt:lpstr>
      <vt:lpstr>Key bills: transportation </vt:lpstr>
      <vt:lpstr> Key bills: solid waste</vt:lpstr>
      <vt:lpstr>Key bills: housing </vt:lpstr>
      <vt:lpstr>Key bills: homelessness </vt:lpstr>
      <vt:lpstr>ULCT  interim projects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Diehl</dc:creator>
  <cp:lastModifiedBy>Rachel Otto</cp:lastModifiedBy>
  <cp:revision>40</cp:revision>
  <dcterms:created xsi:type="dcterms:W3CDTF">2018-02-24T20:11:17Z</dcterms:created>
  <dcterms:modified xsi:type="dcterms:W3CDTF">2018-03-30T22:49:30Z</dcterms:modified>
</cp:coreProperties>
</file>