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1"/>
  </p:sldMasterIdLst>
  <p:handoutMasterIdLst>
    <p:handoutMasterId r:id="rId32"/>
  </p:handoutMasterIdLst>
  <p:sldIdLst>
    <p:sldId id="295" r:id="rId2"/>
    <p:sldId id="292" r:id="rId3"/>
    <p:sldId id="291" r:id="rId4"/>
    <p:sldId id="293" r:id="rId5"/>
    <p:sldId id="275" r:id="rId6"/>
    <p:sldId id="261" r:id="rId7"/>
    <p:sldId id="264" r:id="rId8"/>
    <p:sldId id="265" r:id="rId9"/>
    <p:sldId id="277" r:id="rId10"/>
    <p:sldId id="276" r:id="rId11"/>
    <p:sldId id="278" r:id="rId12"/>
    <p:sldId id="279" r:id="rId13"/>
    <p:sldId id="313" r:id="rId14"/>
    <p:sldId id="280" r:id="rId15"/>
    <p:sldId id="281" r:id="rId16"/>
    <p:sldId id="282" r:id="rId17"/>
    <p:sldId id="283" r:id="rId18"/>
    <p:sldId id="290" r:id="rId19"/>
    <p:sldId id="314" r:id="rId20"/>
    <p:sldId id="284" r:id="rId21"/>
    <p:sldId id="296" r:id="rId22"/>
    <p:sldId id="297" r:id="rId23"/>
    <p:sldId id="310" r:id="rId24"/>
    <p:sldId id="311" r:id="rId25"/>
    <p:sldId id="298" r:id="rId26"/>
    <p:sldId id="299" r:id="rId27"/>
    <p:sldId id="267" r:id="rId28"/>
    <p:sldId id="286" r:id="rId29"/>
    <p:sldId id="312" r:id="rId30"/>
    <p:sldId id="308" r:id="rId31"/>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CC6600"/>
    <a:srgbClr val="BCBCBC"/>
    <a:srgbClr val="004BE2"/>
    <a:srgbClr val="ADA99E"/>
    <a:srgbClr val="663300"/>
    <a:srgbClr val="131313"/>
    <a:srgbClr val="7B9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82" autoAdjust="0"/>
    <p:restoredTop sz="94660"/>
  </p:normalViewPr>
  <p:slideViewPr>
    <p:cSldViewPr snapToGrid="0">
      <p:cViewPr varScale="1">
        <p:scale>
          <a:sx n="100" d="100"/>
          <a:sy n="100" d="100"/>
        </p:scale>
        <p:origin x="114" y="192"/>
      </p:cViewPr>
      <p:guideLst/>
    </p:cSldViewPr>
  </p:slideViewPr>
  <p:notesTextViewPr>
    <p:cViewPr>
      <p:scale>
        <a:sx n="1" d="1"/>
        <a:sy n="1" d="1"/>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CF2A4B16-9C1A-40B8-A1AA-6B3E4EC804D8}" type="datetimeFigureOut">
              <a:rPr lang="en-US" smtClean="0"/>
              <a:t>9/24/2018</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38E0F75A-5CBD-4B4B-A514-78D50C75492D}" type="slidenum">
              <a:rPr lang="en-US" smtClean="0"/>
              <a:t>‹#›</a:t>
            </a:fld>
            <a:endParaRPr lang="en-US"/>
          </a:p>
        </p:txBody>
      </p:sp>
    </p:spTree>
    <p:extLst>
      <p:ext uri="{BB962C8B-B14F-4D97-AF65-F5344CB8AC3E}">
        <p14:creationId xmlns:p14="http://schemas.microsoft.com/office/powerpoint/2010/main" val="120685430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9/24/2018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9/24/2018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9/24/2018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9/24/2018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9/24/2018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9/24/2018</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history.utah.gov/cemetery-grants-progra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7700" y="204788"/>
            <a:ext cx="10569575" cy="1795462"/>
          </a:xfrm>
          <a:effectLst>
            <a:outerShdw blurRad="88900" dist="38100" dir="2700000" algn="tl" rotWithShape="0">
              <a:srgbClr val="080808">
                <a:alpha val="40000"/>
              </a:srgbClr>
            </a:outerShdw>
          </a:effectLst>
        </p:spPr>
        <p:txBody>
          <a:bodyPr>
            <a:noAutofit/>
          </a:bodyPr>
          <a:lstStyle/>
          <a:p>
            <a:pPr algn="ctr"/>
            <a:r>
              <a:rPr lang="en-US" sz="6300" b="1" spc="300" dirty="0" smtClean="0">
                <a:ln w="19050">
                  <a:solidFill>
                    <a:schemeClr val="tx1"/>
                  </a:solidFill>
                </a:ln>
                <a:solidFill>
                  <a:schemeClr val="bg1"/>
                </a:solidFill>
                <a:effectLst>
                  <a:outerShdw blurRad="50800" dist="38100" dir="2700000" algn="tl" rotWithShape="0">
                    <a:schemeClr val="tx1">
                      <a:alpha val="27000"/>
                    </a:schemeClr>
                  </a:outerShdw>
                </a:effectLst>
              </a:rPr>
              <a:t>Cemeteries </a:t>
            </a:r>
            <a:r>
              <a:rPr lang="en-US" sz="6300" b="1" spc="300" dirty="0">
                <a:ln w="19050">
                  <a:solidFill>
                    <a:schemeClr val="tx1"/>
                  </a:solidFill>
                </a:ln>
                <a:solidFill>
                  <a:schemeClr val="bg1"/>
                </a:solidFill>
                <a:effectLst>
                  <a:outerShdw blurRad="50800" dist="38100" dir="2700000" algn="tl" rotWithShape="0">
                    <a:schemeClr val="tx1">
                      <a:alpha val="27000"/>
                    </a:schemeClr>
                  </a:outerShdw>
                </a:effectLst>
              </a:rPr>
              <a:t>&amp; the </a:t>
            </a:r>
            <a:r>
              <a:rPr lang="en-US" sz="6300" b="1" spc="300" dirty="0" smtClean="0">
                <a:ln w="19050">
                  <a:solidFill>
                    <a:schemeClr val="tx1"/>
                  </a:solidFill>
                </a:ln>
                <a:solidFill>
                  <a:schemeClr val="bg1"/>
                </a:solidFill>
                <a:effectLst>
                  <a:outerShdw blurRad="50800" dist="38100" dir="2700000" algn="tl" rotWithShape="0">
                    <a:schemeClr val="tx1">
                      <a:alpha val="27000"/>
                    </a:schemeClr>
                  </a:outerShdw>
                </a:effectLst>
              </a:rPr>
              <a:t>clerks- </a:t>
            </a:r>
            <a:r>
              <a:rPr lang="en-US" sz="6300" b="1" spc="300" dirty="0">
                <a:ln w="19050">
                  <a:solidFill>
                    <a:schemeClr val="tx1"/>
                  </a:solidFill>
                </a:ln>
                <a:solidFill>
                  <a:schemeClr val="bg1"/>
                </a:solidFill>
                <a:effectLst>
                  <a:outerShdw blurRad="50800" dist="38100" dir="2700000" algn="tl" rotWithShape="0">
                    <a:schemeClr val="tx1">
                      <a:alpha val="27000"/>
                    </a:schemeClr>
                  </a:outerShdw>
                </a:effectLst>
              </a:rPr>
              <a:t>recorders </a:t>
            </a:r>
            <a:r>
              <a:rPr lang="en-US" sz="6300" b="1" spc="300" dirty="0" smtClean="0">
                <a:ln w="19050">
                  <a:solidFill>
                    <a:schemeClr val="tx1"/>
                  </a:solidFill>
                </a:ln>
                <a:solidFill>
                  <a:schemeClr val="bg1"/>
                </a:solidFill>
                <a:effectLst>
                  <a:outerShdw blurRad="50800" dist="38100" dir="2700000" algn="tl" rotWithShape="0">
                    <a:schemeClr val="tx1">
                      <a:alpha val="27000"/>
                    </a:schemeClr>
                  </a:outerShdw>
                </a:effectLst>
              </a:rPr>
              <a:t>responsibilities</a:t>
            </a:r>
            <a:endParaRPr lang="en-US" sz="6300" spc="300" dirty="0">
              <a:ln w="19050">
                <a:solidFill>
                  <a:schemeClr val="tx1"/>
                </a:solidFill>
              </a:ln>
              <a:solidFill>
                <a:schemeClr val="bg1"/>
              </a:solidFill>
              <a:effectLst>
                <a:outerShdw blurRad="50800" dist="38100" dir="2700000" algn="tl" rotWithShape="0">
                  <a:schemeClr val="tx1">
                    <a:alpha val="27000"/>
                  </a:schemeClr>
                </a:outerShdw>
              </a:effectLst>
            </a:endParaRPr>
          </a:p>
        </p:txBody>
      </p:sp>
      <p:pic>
        <p:nvPicPr>
          <p:cNvPr id="2080" name="Picture 32" descr="https://ofgraveyardsandthings.files.wordpress.com/2012/08/cropped-allsaintschurchripleyengland.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34963" y="2084388"/>
            <a:ext cx="11409362" cy="4500562"/>
          </a:xfrm>
          <a:prstGeom prst="rect">
            <a:avLst/>
          </a:prstGeom>
          <a:noFill/>
          <a:effectLst>
            <a:glow rad="63500">
              <a:schemeClr val="bg1">
                <a:lumMod val="50000"/>
                <a:alpha val="40000"/>
              </a:schemeClr>
            </a:glow>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333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pre07.deviantart.net/300a/th/pre/i/2012/059/5/6/brick_texture___44_by_agf81-d4r91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29" y="281212"/>
            <a:ext cx="11493909" cy="6244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2386811" y="630670"/>
            <a:ext cx="7176118" cy="5545182"/>
          </a:xfrm>
          <a:prstGeom prst="rect">
            <a:avLst/>
          </a:prstGeom>
          <a:ln cmpd="dbl">
            <a:solidFill>
              <a:schemeClr val="tx1"/>
            </a:solidFill>
          </a:ln>
        </p:spPr>
      </p:pic>
    </p:spTree>
    <p:extLst>
      <p:ext uri="{BB962C8B-B14F-4D97-AF65-F5344CB8AC3E}">
        <p14:creationId xmlns:p14="http://schemas.microsoft.com/office/powerpoint/2010/main" val="1958700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1417" y="236340"/>
            <a:ext cx="9818820" cy="6986528"/>
          </a:xfrm>
          <a:prstGeom prst="rect">
            <a:avLst/>
          </a:prstGeom>
        </p:spPr>
        <p:txBody>
          <a:bodyPr wrap="square">
            <a:spAutoFit/>
          </a:bodyPr>
          <a:lstStyle/>
          <a:p>
            <a:r>
              <a:rPr lang="en-US" sz="4500" b="1" u="sng" dirty="0"/>
              <a:t>CHAPTER</a:t>
            </a:r>
            <a:r>
              <a:rPr lang="en-US" sz="4500" b="1" u="sng" dirty="0" smtClean="0">
                <a:latin typeface="+mj-lt"/>
              </a:rPr>
              <a:t>  </a:t>
            </a:r>
            <a:r>
              <a:rPr lang="en-US" sz="4500" b="1" u="sng" dirty="0">
                <a:latin typeface="+mj-lt"/>
              </a:rPr>
              <a:t>3 </a:t>
            </a:r>
            <a:r>
              <a:rPr lang="en-US" b="1" i="1" dirty="0">
                <a:solidFill>
                  <a:srgbClr val="C00000"/>
                </a:solidFill>
              </a:rPr>
              <a:t/>
            </a:r>
            <a:br>
              <a:rPr lang="en-US" b="1" i="1" dirty="0">
                <a:solidFill>
                  <a:srgbClr val="C00000"/>
                </a:solidFill>
              </a:rPr>
            </a:br>
            <a:r>
              <a:rPr lang="en-US" sz="2400" dirty="0"/>
              <a:t> </a:t>
            </a:r>
            <a:endParaRPr lang="en-US" sz="2400" dirty="0" smtClean="0"/>
          </a:p>
          <a:p>
            <a:r>
              <a:rPr lang="en-US" sz="2500" dirty="0" smtClean="0">
                <a:solidFill>
                  <a:srgbClr val="FF0000"/>
                </a:solidFill>
              </a:rPr>
              <a:t>Effective </a:t>
            </a:r>
            <a:r>
              <a:rPr lang="en-US" sz="2500" dirty="0">
                <a:solidFill>
                  <a:srgbClr val="FF0000"/>
                </a:solidFill>
              </a:rPr>
              <a:t>5-13-2014</a:t>
            </a:r>
            <a:r>
              <a:rPr lang="en-US" sz="2500" dirty="0"/>
              <a:t> </a:t>
            </a:r>
            <a:r>
              <a:rPr lang="en-US" sz="2200" dirty="0"/>
              <a:t/>
            </a:r>
            <a:br>
              <a:rPr lang="en-US" sz="2200" dirty="0"/>
            </a:br>
            <a:r>
              <a:rPr lang="en-US" sz="2500" b="1" dirty="0" smtClean="0"/>
              <a:t>8-3-3.</a:t>
            </a:r>
            <a:r>
              <a:rPr lang="en-US" sz="2500" b="1" dirty="0"/>
              <a:t> </a:t>
            </a:r>
            <a:r>
              <a:rPr lang="en-US" sz="2500" b="1" dirty="0" smtClean="0"/>
              <a:t>TRANSCRIPTS TO BE FILED FOR RECORD</a:t>
            </a:r>
            <a:endParaRPr lang="en-US" sz="2500" b="1" i="1" dirty="0">
              <a:solidFill>
                <a:srgbClr val="FF0000"/>
              </a:solidFill>
            </a:endParaRPr>
          </a:p>
          <a:p>
            <a:r>
              <a:rPr lang="en-US" sz="2500" dirty="0"/>
              <a:t/>
            </a:r>
            <a:br>
              <a:rPr lang="en-US" sz="2500" dirty="0"/>
            </a:br>
            <a:r>
              <a:rPr lang="en-US" sz="2500" dirty="0"/>
              <a:t>(1) No later than January 1 and July 1 of each year, the executive officer of an organization in control of a cemetery, including a municipality or cemetery maintenance district, or an individual owner in control of a cemetery with burial lots for sale, </a:t>
            </a:r>
            <a:r>
              <a:rPr lang="en-US" sz="2500" u="sng" dirty="0">
                <a:effectLst>
                  <a:outerShdw blurRad="38100" dist="38100" dir="2700000" algn="tl">
                    <a:srgbClr val="000000">
                      <a:alpha val="43137"/>
                    </a:srgbClr>
                  </a:outerShdw>
                </a:effectLst>
              </a:rPr>
              <a:t>shall file </a:t>
            </a:r>
            <a:r>
              <a:rPr lang="en-US" sz="2500" dirty="0"/>
              <a:t>with the county recorder of the county within which the cemetery is situated </a:t>
            </a:r>
            <a:r>
              <a:rPr lang="en-US" sz="2500" u="sng" dirty="0">
                <a:effectLst>
                  <a:outerShdw blurRad="38100" dist="38100" dir="2700000" algn="tl">
                    <a:srgbClr val="000000">
                      <a:alpha val="43137"/>
                    </a:srgbClr>
                  </a:outerShdw>
                </a:effectLst>
              </a:rPr>
              <a:t>a transcript</a:t>
            </a:r>
            <a:r>
              <a:rPr lang="en-US" sz="2500" dirty="0"/>
              <a:t>, duly certified by the executive officer or individual owner, of a deed, certificate of sale, or </a:t>
            </a:r>
            <a:r>
              <a:rPr lang="en-US" sz="2500" u="sng" dirty="0">
                <a:effectLst>
                  <a:outerShdw blurRad="38100" dist="38100" dir="2700000" algn="tl">
                    <a:srgbClr val="000000">
                      <a:alpha val="43137"/>
                    </a:srgbClr>
                  </a:outerShdw>
                </a:effectLst>
              </a:rPr>
              <a:t>evidence of burial rights </a:t>
            </a:r>
            <a:r>
              <a:rPr lang="en-US" sz="2500" dirty="0"/>
              <a:t>issued by the executive officer, individual owner, or the officer’s or owner’s designee during the preceding six months.</a:t>
            </a:r>
          </a:p>
          <a:p>
            <a:r>
              <a:rPr lang="en-US" sz="2500" dirty="0"/>
              <a:t>(2) The county recorder shall file the transcript described in Subsection (1) without </a:t>
            </a:r>
            <a:r>
              <a:rPr lang="en-US" sz="2500" dirty="0" smtClean="0"/>
              <a:t>charge.</a:t>
            </a:r>
          </a:p>
          <a:p>
            <a:endParaRPr lang="en-US" dirty="0"/>
          </a:p>
          <a:p>
            <a:endParaRPr lang="en-US" dirty="0" smtClean="0"/>
          </a:p>
          <a:p>
            <a:endParaRPr lang="en-US" dirty="0" smtClean="0"/>
          </a:p>
        </p:txBody>
      </p:sp>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57" y="146059"/>
            <a:ext cx="1124781" cy="135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37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59491" y="2174789"/>
            <a:ext cx="5791219" cy="4269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59492" y="533040"/>
            <a:ext cx="5313406" cy="1769715"/>
          </a:xfrm>
          <a:prstGeom prst="rect">
            <a:avLst/>
          </a:prstGeom>
          <a:noFill/>
        </p:spPr>
        <p:txBody>
          <a:bodyPr wrap="square" rtlCol="0">
            <a:spAutoFit/>
          </a:bodyPr>
          <a:lstStyle/>
          <a:p>
            <a:pPr algn="ctr"/>
            <a:r>
              <a:rPr lang="en-US" sz="3500" b="1" dirty="0" smtClean="0"/>
              <a:t>Certify your transcript !</a:t>
            </a:r>
          </a:p>
          <a:p>
            <a:pPr algn="ctr"/>
            <a:r>
              <a:rPr lang="en-US" sz="2800" b="1" dirty="0" smtClean="0">
                <a:solidFill>
                  <a:srgbClr val="FF0000"/>
                </a:solidFill>
              </a:rPr>
              <a:t>Submit before July 1 </a:t>
            </a:r>
          </a:p>
          <a:p>
            <a:pPr algn="ctr"/>
            <a:r>
              <a:rPr lang="en-US" sz="2800" b="1" dirty="0" smtClean="0">
                <a:solidFill>
                  <a:srgbClr val="FF0000"/>
                </a:solidFill>
              </a:rPr>
              <a:t>and January 1 </a:t>
            </a:r>
            <a:r>
              <a:rPr lang="en-US" sz="2200" b="1" dirty="0" smtClean="0">
                <a:solidFill>
                  <a:srgbClr val="FF0000"/>
                </a:solidFill>
              </a:rPr>
              <a:t>(2 x per year)</a:t>
            </a:r>
            <a:endParaRPr lang="en-US" sz="2200" b="1" dirty="0">
              <a:solidFill>
                <a:srgbClr val="FF0000"/>
              </a:solidFill>
            </a:endParaRPr>
          </a:p>
          <a:p>
            <a:endParaRPr lang="en-US" b="1" dirty="0"/>
          </a:p>
        </p:txBody>
      </p:sp>
      <p:sp>
        <p:nvSpPr>
          <p:cNvPr id="6" name="TextBox 5"/>
          <p:cNvSpPr txBox="1"/>
          <p:nvPr/>
        </p:nvSpPr>
        <p:spPr>
          <a:xfrm>
            <a:off x="6468758" y="217569"/>
            <a:ext cx="4565377" cy="630942"/>
          </a:xfrm>
          <a:prstGeom prst="rect">
            <a:avLst/>
          </a:prstGeom>
          <a:noFill/>
        </p:spPr>
        <p:txBody>
          <a:bodyPr wrap="square" rtlCol="0">
            <a:spAutoFit/>
          </a:bodyPr>
          <a:lstStyle/>
          <a:p>
            <a:r>
              <a:rPr lang="en-US" sz="3500" b="1" dirty="0" smtClean="0"/>
              <a:t>   Mark your Calendar </a:t>
            </a:r>
            <a:endParaRPr lang="en-US" sz="35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59" y="3773507"/>
            <a:ext cx="3854257" cy="29409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758" y="848511"/>
            <a:ext cx="3870042" cy="2876163"/>
          </a:xfrm>
          <a:prstGeom prst="rect">
            <a:avLst/>
          </a:prstGeom>
        </p:spPr>
      </p:pic>
    </p:spTree>
    <p:extLst>
      <p:ext uri="{BB962C8B-B14F-4D97-AF65-F5344CB8AC3E}">
        <p14:creationId xmlns:p14="http://schemas.microsoft.com/office/powerpoint/2010/main" val="3318018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807" y="830169"/>
            <a:ext cx="8288643" cy="5331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777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285" y="910318"/>
            <a:ext cx="9714949" cy="5670727"/>
          </a:xfrm>
          <a:prstGeom prst="rect">
            <a:avLst/>
          </a:prstGeom>
        </p:spPr>
        <p:txBody>
          <a:bodyPr wrap="square">
            <a:spAutoFit/>
          </a:bodyPr>
          <a:lstStyle/>
          <a:p>
            <a:r>
              <a:rPr lang="en-US" sz="4500" b="1" u="sng" dirty="0" smtClean="0">
                <a:latin typeface="+mj-lt"/>
              </a:rPr>
              <a:t>CHAPTER</a:t>
            </a:r>
            <a:r>
              <a:rPr lang="en-US" sz="4500" b="1" u="sng" dirty="0" smtClean="0">
                <a:latin typeface="Arial Black" panose="020B0A04020102020204" pitchFamily="34" charset="0"/>
              </a:rPr>
              <a:t>  4 </a:t>
            </a:r>
          </a:p>
          <a:p>
            <a:r>
              <a:rPr lang="en-US" sz="2400" b="1" dirty="0" smtClean="0"/>
              <a:t>ENDOWMENT CARE CEMETERIES</a:t>
            </a:r>
            <a:r>
              <a:rPr lang="en-US" b="1" i="1" dirty="0" smtClean="0">
                <a:solidFill>
                  <a:srgbClr val="C00000"/>
                </a:solidFill>
              </a:rPr>
              <a:t/>
            </a:r>
            <a:br>
              <a:rPr lang="en-US" b="1" i="1" dirty="0" smtClean="0">
                <a:solidFill>
                  <a:srgbClr val="C00000"/>
                </a:solidFill>
              </a:rPr>
            </a:br>
            <a:r>
              <a:rPr lang="en-US" dirty="0" smtClean="0"/>
              <a:t> </a:t>
            </a:r>
            <a:br>
              <a:rPr lang="en-US" dirty="0" smtClean="0"/>
            </a:br>
            <a:r>
              <a:rPr lang="en-US" sz="2400" b="1" dirty="0" smtClean="0"/>
              <a:t>8-4-1 </a:t>
            </a:r>
            <a:r>
              <a:rPr lang="en-US" sz="2400" dirty="0" smtClean="0"/>
              <a:t>Entities Subject To Chapter  (Public Cemeteries) – Definitions</a:t>
            </a:r>
            <a:r>
              <a:rPr lang="en-US" dirty="0" smtClean="0"/>
              <a:t> (1996) </a:t>
            </a:r>
          </a:p>
          <a:p>
            <a:r>
              <a:rPr lang="en-US" sz="2400" b="1" dirty="0" smtClean="0"/>
              <a:t>8-4-2</a:t>
            </a:r>
            <a:r>
              <a:rPr lang="en-US" sz="2400" dirty="0"/>
              <a:t> Endowment care cemetery trust </a:t>
            </a:r>
            <a:r>
              <a:rPr lang="en-US" sz="2400" dirty="0" smtClean="0"/>
              <a:t>funds (Finances, Investments, Requirements)  </a:t>
            </a:r>
            <a:r>
              <a:rPr lang="en-US" sz="2400" dirty="0"/>
              <a:t>-- Deposits in endowment fund -- Reports -- Penalties for failure to file -- Investment of trust fund money -- Attestation</a:t>
            </a:r>
            <a:r>
              <a:rPr lang="en-US" sz="2400" dirty="0" smtClean="0"/>
              <a:t>. </a:t>
            </a:r>
            <a:r>
              <a:rPr lang="en-US" dirty="0" smtClean="0"/>
              <a:t>(2010)</a:t>
            </a:r>
          </a:p>
          <a:p>
            <a:r>
              <a:rPr lang="en-US" sz="2400" b="1" dirty="0"/>
              <a:t>8-4-3</a:t>
            </a:r>
            <a:r>
              <a:rPr lang="en-US" sz="2400" dirty="0"/>
              <a:t> Withdrawals from endowment fund</a:t>
            </a:r>
            <a:r>
              <a:rPr lang="en-US" sz="2400" dirty="0" smtClean="0"/>
              <a:t>.</a:t>
            </a:r>
            <a:r>
              <a:rPr lang="en-US" sz="2300" dirty="0"/>
              <a:t> </a:t>
            </a:r>
            <a:r>
              <a:rPr lang="en-US" dirty="0" smtClean="0"/>
              <a:t>(2000)</a:t>
            </a:r>
            <a:r>
              <a:rPr lang="en-US" sz="2400" dirty="0"/>
              <a:t> </a:t>
            </a:r>
          </a:p>
          <a:p>
            <a:r>
              <a:rPr lang="en-US" sz="2400" b="1" dirty="0"/>
              <a:t>8-4-4 </a:t>
            </a:r>
            <a:r>
              <a:rPr lang="en-US" sz="2400" dirty="0"/>
              <a:t>Insufficiency in endowment fund</a:t>
            </a:r>
            <a:r>
              <a:rPr lang="en-US" sz="2400" dirty="0" smtClean="0"/>
              <a:t>. </a:t>
            </a:r>
            <a:r>
              <a:rPr lang="en-US" dirty="0" smtClean="0"/>
              <a:t>(1996)</a:t>
            </a:r>
            <a:endParaRPr lang="en-US" dirty="0"/>
          </a:p>
          <a:p>
            <a:endParaRPr lang="en-US" sz="2300" i="1" dirty="0">
              <a:solidFill>
                <a:srgbClr val="FF0000"/>
              </a:solidFill>
            </a:endParaRPr>
          </a:p>
          <a:p>
            <a:endParaRPr lang="en-US" sz="2300" b="1" i="1" dirty="0" smtClean="0">
              <a:solidFill>
                <a:srgbClr val="FF0000"/>
              </a:solidFill>
            </a:endParaRPr>
          </a:p>
          <a:p>
            <a:endParaRPr lang="en-US" sz="2300" b="1" i="1" dirty="0">
              <a:solidFill>
                <a:srgbClr val="FF0000"/>
              </a:solidFill>
            </a:endParaRPr>
          </a:p>
          <a:p>
            <a:endParaRPr lang="en-US" sz="2300" b="1" i="1" dirty="0" smtClean="0">
              <a:solidFill>
                <a:srgbClr val="FF0000"/>
              </a:solidFill>
            </a:endParaRPr>
          </a:p>
          <a:p>
            <a:endParaRPr lang="en-US" sz="2300" b="1" i="1" dirty="0">
              <a:solidFill>
                <a:srgbClr val="FF0000"/>
              </a:solidFill>
            </a:endParaRPr>
          </a:p>
          <a:p>
            <a:endParaRPr lang="en-US" b="1" i="1" dirty="0" smtClean="0">
              <a:solidFill>
                <a:srgbClr val="FF0000"/>
              </a:solidFill>
            </a:endParaRPr>
          </a:p>
        </p:txBody>
      </p:sp>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2" y="129262"/>
            <a:ext cx="1278195" cy="154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344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1904" y="596348"/>
            <a:ext cx="9876183" cy="7885236"/>
          </a:xfrm>
          <a:prstGeom prst="rect">
            <a:avLst/>
          </a:prstGeom>
        </p:spPr>
        <p:txBody>
          <a:bodyPr wrap="square">
            <a:spAutoFit/>
          </a:bodyPr>
          <a:lstStyle/>
          <a:p>
            <a:pPr>
              <a:lnSpc>
                <a:spcPct val="107000"/>
              </a:lnSpc>
            </a:pPr>
            <a:r>
              <a:rPr lang="en-US" sz="4500" b="1" u="sng" dirty="0" smtClean="0">
                <a:solidFill>
                  <a:srgbClr val="000000"/>
                </a:solidFill>
                <a:latin typeface="+mj-lt"/>
                <a:ea typeface="Times New Roman" panose="02020603050405020304" pitchFamily="18" charset="0"/>
                <a:cs typeface=""/>
              </a:rPr>
              <a:t>CHAPTER</a:t>
            </a:r>
            <a:r>
              <a:rPr lang="en-US" sz="4500" b="1" u="sng" dirty="0">
                <a:solidFill>
                  <a:srgbClr val="000000"/>
                </a:solidFill>
                <a:latin typeface="+mj-lt"/>
                <a:ea typeface="Times New Roman" panose="02020603050405020304" pitchFamily="18" charset="0"/>
                <a:cs typeface=""/>
              </a:rPr>
              <a:t> 5</a:t>
            </a:r>
            <a:r>
              <a:rPr lang="en-US" b="1" dirty="0">
                <a:solidFill>
                  <a:srgbClr val="000000"/>
                </a:solidFill>
                <a:latin typeface="Arial" panose="020B0604020202020204" pitchFamily="34" charset="0"/>
                <a:ea typeface="Times New Roman" panose="02020603050405020304" pitchFamily="18" charset="0"/>
                <a:cs typeface=""/>
              </a:rPr>
              <a:t/>
            </a:r>
            <a:br>
              <a:rPr lang="en-US" b="1" dirty="0">
                <a:solidFill>
                  <a:srgbClr val="000000"/>
                </a:solidFill>
                <a:latin typeface="Arial" panose="020B0604020202020204" pitchFamily="34" charset="0"/>
                <a:ea typeface="Times New Roman" panose="02020603050405020304" pitchFamily="18" charset="0"/>
                <a:cs typeface=""/>
              </a:rPr>
            </a:br>
            <a:r>
              <a:rPr lang="en-US" sz="2500" b="1" dirty="0">
                <a:solidFill>
                  <a:srgbClr val="000000"/>
                </a:solidFill>
                <a:ea typeface="Times New Roman" panose="02020603050405020304" pitchFamily="18" charset="0"/>
                <a:cs typeface=""/>
              </a:rPr>
              <a:t>Rights and Title to Cemetery </a:t>
            </a:r>
            <a:r>
              <a:rPr lang="en-US" sz="2500" b="1" dirty="0" smtClean="0">
                <a:solidFill>
                  <a:srgbClr val="000000"/>
                </a:solidFill>
                <a:ea typeface="Times New Roman" panose="02020603050405020304" pitchFamily="18" charset="0"/>
                <a:cs typeface=""/>
              </a:rPr>
              <a:t>Lots</a:t>
            </a:r>
          </a:p>
          <a:p>
            <a:endParaRPr lang="en-US" sz="2500" b="1" i="1" dirty="0">
              <a:solidFill>
                <a:srgbClr val="FF0000"/>
              </a:solidFill>
            </a:endParaRPr>
          </a:p>
          <a:p>
            <a:pPr algn="ctr">
              <a:lnSpc>
                <a:spcPct val="107000"/>
              </a:lnSpc>
            </a:pPr>
            <a:endParaRPr lang="en-US" sz="2500" b="1" dirty="0" smtClean="0">
              <a:solidFill>
                <a:srgbClr val="000000"/>
              </a:solidFill>
              <a:latin typeface="Arial" panose="020B0604020202020204" pitchFamily="34" charset="0"/>
              <a:cs typeface="Times New Roman" panose="02020603050405020304" pitchFamily="18" charset="0"/>
            </a:endParaRPr>
          </a:p>
          <a:p>
            <a:pPr>
              <a:lnSpc>
                <a:spcPct val="107000"/>
              </a:lnSpc>
            </a:pPr>
            <a:r>
              <a:rPr lang="en-US" sz="2500" b="1" dirty="0" smtClean="0"/>
              <a:t>8-5-1</a:t>
            </a:r>
            <a:r>
              <a:rPr lang="en-US" sz="2500" b="1" dirty="0"/>
              <a:t> </a:t>
            </a:r>
            <a:r>
              <a:rPr lang="en-US" sz="2500" dirty="0"/>
              <a:t>Unused or </a:t>
            </a:r>
            <a:r>
              <a:rPr lang="en-US" sz="2500" dirty="0" err="1"/>
              <a:t>unkept</a:t>
            </a:r>
            <a:r>
              <a:rPr lang="en-US" sz="2500" dirty="0"/>
              <a:t> lots </a:t>
            </a:r>
            <a:r>
              <a:rPr lang="en-US" sz="2500" dirty="0" smtClean="0"/>
              <a:t>– (60 year rule) </a:t>
            </a:r>
            <a:r>
              <a:rPr lang="en-US" sz="2500" dirty="0"/>
              <a:t>Notice procedures</a:t>
            </a:r>
            <a:r>
              <a:rPr lang="en-US" sz="2500" dirty="0" smtClean="0"/>
              <a:t>. (2002)</a:t>
            </a:r>
            <a:endPar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2500" b="1" dirty="0"/>
              <a:t>8-5-2 </a:t>
            </a:r>
            <a:r>
              <a:rPr lang="en-US" sz="2500" dirty="0"/>
              <a:t>Action in district court for title to lots</a:t>
            </a:r>
            <a:r>
              <a:rPr lang="en-US" sz="2500" dirty="0" smtClean="0"/>
              <a:t>. (2002)</a:t>
            </a:r>
          </a:p>
          <a:p>
            <a:r>
              <a:rPr lang="en-US" sz="2500" b="1" dirty="0"/>
              <a:t>8-5-3 </a:t>
            </a:r>
            <a:r>
              <a:rPr lang="en-US" sz="2500" dirty="0"/>
              <a:t>Abandonment -- Standards -- Prima facie evidence</a:t>
            </a:r>
            <a:r>
              <a:rPr lang="en-US" sz="2500" dirty="0" smtClean="0"/>
              <a:t>.  (2002)</a:t>
            </a:r>
            <a:endParaRPr lang="en-US" sz="2500" dirty="0"/>
          </a:p>
          <a:p>
            <a:r>
              <a:rPr lang="en-US" sz="2500" b="1" dirty="0"/>
              <a:t>8-5-4 </a:t>
            </a:r>
            <a:r>
              <a:rPr lang="en-US" sz="2500" dirty="0"/>
              <a:t>Copy of judgment to be filed with county recorder</a:t>
            </a:r>
            <a:r>
              <a:rPr lang="en-US" sz="2500" dirty="0" smtClean="0"/>
              <a:t>. (1985)</a:t>
            </a:r>
          </a:p>
          <a:p>
            <a:r>
              <a:rPr lang="en-US" sz="2500" b="1" dirty="0"/>
              <a:t>8-5-5 </a:t>
            </a:r>
            <a:r>
              <a:rPr lang="en-US" sz="2500" dirty="0"/>
              <a:t>Proceeds of resale of lots</a:t>
            </a:r>
            <a:r>
              <a:rPr lang="en-US" sz="2500" dirty="0" smtClean="0"/>
              <a:t>.  (2007)</a:t>
            </a:r>
          </a:p>
          <a:p>
            <a:r>
              <a:rPr lang="en-US" sz="2500" b="1" dirty="0"/>
              <a:t>8-5-6 </a:t>
            </a:r>
            <a:r>
              <a:rPr lang="en-US" sz="2500" dirty="0"/>
              <a:t>Alternative council or board procedures for </a:t>
            </a:r>
            <a:r>
              <a:rPr lang="en-US" sz="2500" dirty="0" smtClean="0"/>
              <a:t>notice (publish for 3 weeks) </a:t>
            </a:r>
            <a:r>
              <a:rPr lang="en-US" sz="2500" dirty="0"/>
              <a:t>-- Termination of rights</a:t>
            </a:r>
            <a:r>
              <a:rPr lang="en-US" sz="2500" dirty="0" smtClean="0"/>
              <a:t>. (2009)</a:t>
            </a:r>
            <a:endParaRPr lang="en-US" sz="2500" dirty="0"/>
          </a:p>
          <a:p>
            <a:r>
              <a:rPr lang="en-US" sz="2500" b="1" dirty="0"/>
              <a:t>8-5-7 </a:t>
            </a:r>
            <a:r>
              <a:rPr lang="en-US" sz="2500" dirty="0"/>
              <a:t>Sale of only right to be buried</a:t>
            </a:r>
            <a:r>
              <a:rPr lang="en-US" sz="2500" dirty="0" smtClean="0"/>
              <a:t>. (2002)</a:t>
            </a:r>
            <a:endParaRPr lang="en-US" sz="2500" dirty="0"/>
          </a:p>
          <a:p>
            <a:r>
              <a:rPr lang="en-US" sz="2500" b="1" dirty="0"/>
              <a:t>8-5-8 </a:t>
            </a:r>
            <a:r>
              <a:rPr lang="en-US" sz="2500" dirty="0"/>
              <a:t>Municipal and maintenance district cemeteries </a:t>
            </a:r>
            <a:r>
              <a:rPr lang="en-US" sz="2500" dirty="0" smtClean="0"/>
              <a:t>– (sell back or exchange) Rights </a:t>
            </a:r>
            <a:r>
              <a:rPr lang="en-US" sz="2500" dirty="0"/>
              <a:t>of lot holders </a:t>
            </a:r>
            <a:r>
              <a:rPr lang="en-US" sz="2500" dirty="0" smtClean="0"/>
              <a:t>– Compensation </a:t>
            </a:r>
            <a:r>
              <a:rPr lang="en-US" sz="2500" dirty="0"/>
              <a:t>-- Perpetual care charges</a:t>
            </a:r>
            <a:r>
              <a:rPr lang="en-US" sz="2500" dirty="0" smtClean="0"/>
              <a:t>. (2002)</a:t>
            </a:r>
          </a:p>
          <a:p>
            <a:endParaRPr lang="en-US" sz="2500" dirty="0"/>
          </a:p>
          <a:p>
            <a:endParaRPr lang="en-US" sz="2400" b="1" dirty="0" smtClean="0"/>
          </a:p>
          <a:p>
            <a:endParaRPr lang="en-US" b="1" dirty="0"/>
          </a:p>
          <a:p>
            <a:endParaRPr lang="en-US" b="1" dirty="0" smtClean="0"/>
          </a:p>
          <a:p>
            <a:endParaRPr lang="en-US" b="1" dirty="0" smtClean="0"/>
          </a:p>
        </p:txBody>
      </p:sp>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65" y="136406"/>
            <a:ext cx="1237439" cy="1491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859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3425" y="407503"/>
            <a:ext cx="10527447" cy="6525184"/>
          </a:xfrm>
          <a:prstGeom prst="rect">
            <a:avLst/>
          </a:prstGeom>
        </p:spPr>
        <p:txBody>
          <a:bodyPr wrap="square">
            <a:spAutoFit/>
          </a:bodyPr>
          <a:lstStyle/>
          <a:p>
            <a:pPr>
              <a:lnSpc>
                <a:spcPct val="107000"/>
              </a:lnSpc>
            </a:pPr>
            <a:r>
              <a:rPr lang="en-US" sz="4000" b="1" u="sng" dirty="0">
                <a:solidFill>
                  <a:srgbClr val="000000"/>
                </a:solidFill>
                <a:ea typeface="Times New Roman" panose="02020603050405020304" pitchFamily="18" charset="0"/>
                <a:cs typeface=""/>
              </a:rPr>
              <a:t>CHAPTER </a:t>
            </a:r>
            <a:r>
              <a:rPr lang="en-US" sz="4000" b="1" u="sng" dirty="0" smtClean="0">
                <a:solidFill>
                  <a:srgbClr val="000000"/>
                </a:solidFill>
                <a:ea typeface="Times New Roman" panose="02020603050405020304" pitchFamily="18" charset="0"/>
                <a:cs typeface=""/>
              </a:rPr>
              <a:t>6</a:t>
            </a:r>
          </a:p>
          <a:p>
            <a:pPr>
              <a:lnSpc>
                <a:spcPct val="107000"/>
              </a:lnSpc>
            </a:pPr>
            <a:r>
              <a:rPr lang="en-US" sz="2200" b="1" i="1" dirty="0">
                <a:solidFill>
                  <a:srgbClr val="C00000"/>
                </a:solidFill>
              </a:rPr>
              <a:t>EFFECTIVE 5/13/2014</a:t>
            </a:r>
            <a:r>
              <a:rPr lang="en-US" b="1" dirty="0">
                <a:solidFill>
                  <a:srgbClr val="000000"/>
                </a:solidFill>
                <a:latin typeface="Arial" panose="020B0604020202020204" pitchFamily="34" charset="0"/>
                <a:ea typeface="Times New Roman" panose="02020603050405020304" pitchFamily="18" charset="0"/>
                <a:cs typeface=""/>
              </a:rPr>
              <a:t/>
            </a:r>
            <a:br>
              <a:rPr lang="en-US" b="1" dirty="0">
                <a:solidFill>
                  <a:srgbClr val="000000"/>
                </a:solidFill>
                <a:latin typeface="Arial" panose="020B0604020202020204" pitchFamily="34" charset="0"/>
                <a:ea typeface="Times New Roman" panose="02020603050405020304" pitchFamily="18" charset="0"/>
                <a:cs typeface=""/>
              </a:rPr>
            </a:br>
            <a:r>
              <a:rPr lang="en-US" sz="2400" b="1" dirty="0" smtClean="0">
                <a:solidFill>
                  <a:srgbClr val="000000"/>
                </a:solidFill>
                <a:ea typeface="Times New Roman" panose="02020603050405020304" pitchFamily="18" charset="0"/>
                <a:cs typeface=""/>
              </a:rPr>
              <a:t>Policies and Records</a:t>
            </a:r>
          </a:p>
          <a:p>
            <a:r>
              <a:rPr lang="en-US" dirty="0"/>
              <a:t> </a:t>
            </a:r>
          </a:p>
          <a:p>
            <a:r>
              <a:rPr lang="en-US" sz="2200" b="1" dirty="0"/>
              <a:t>8-6-2 Policies adopted and records kept.</a:t>
            </a:r>
            <a:endParaRPr lang="en-US" sz="2200" dirty="0"/>
          </a:p>
          <a:p>
            <a:r>
              <a:rPr lang="en-US" sz="2200" dirty="0"/>
              <a:t>          A cemetery maintenance district, municipality, individual, or other person that controls a cemetery shall:</a:t>
            </a:r>
          </a:p>
          <a:p>
            <a:r>
              <a:rPr lang="en-US" sz="2200" dirty="0"/>
              <a:t>(1) adopt policies and procedures for the regulation of its affairs and the conduct of its business, including policies and procedures for the following:</a:t>
            </a:r>
          </a:p>
          <a:p>
            <a:r>
              <a:rPr lang="en-US" sz="2200" dirty="0"/>
              <a:t>(a) setting of prices and other charges for services;</a:t>
            </a:r>
          </a:p>
          <a:p>
            <a:r>
              <a:rPr lang="en-US" sz="2200" dirty="0"/>
              <a:t>(b) sale of burial rights;</a:t>
            </a:r>
          </a:p>
          <a:p>
            <a:r>
              <a:rPr lang="en-US" sz="2200" dirty="0"/>
              <a:t>(c) regulation of headstones;</a:t>
            </a:r>
          </a:p>
          <a:p>
            <a:r>
              <a:rPr lang="en-US" sz="2200" dirty="0"/>
              <a:t>(d) care of headstones;</a:t>
            </a:r>
          </a:p>
          <a:p>
            <a:r>
              <a:rPr lang="en-US" sz="2200" dirty="0"/>
              <a:t>(e) regulation of flowers, shrubs, or other foliage placed or planted on an individual burial site; and</a:t>
            </a:r>
          </a:p>
          <a:p>
            <a:r>
              <a:rPr lang="en-US" sz="2200" dirty="0"/>
              <a:t>(f) compliance with provisions of this title and other governing provisions of law; and</a:t>
            </a:r>
          </a:p>
          <a:p>
            <a:r>
              <a:rPr lang="en-US" sz="2200" dirty="0"/>
              <a:t>(2) establish </a:t>
            </a:r>
            <a:r>
              <a:rPr lang="en-US" sz="2200" dirty="0" smtClean="0"/>
              <a:t>a record keeping system, including a secure backup of the records that is regularly updated.</a:t>
            </a:r>
          </a:p>
        </p:txBody>
      </p:sp>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324"/>
            <a:ext cx="1136225" cy="1369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52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9301" y="66102"/>
            <a:ext cx="10842480" cy="6971139"/>
          </a:xfrm>
          <a:prstGeom prst="rect">
            <a:avLst/>
          </a:prstGeom>
        </p:spPr>
        <p:txBody>
          <a:bodyPr wrap="square">
            <a:spAutoFit/>
          </a:bodyPr>
          <a:lstStyle/>
          <a:p>
            <a:r>
              <a:rPr lang="en-US" sz="4500" b="1" u="sng" cap="all" dirty="0">
                <a:solidFill>
                  <a:srgbClr val="464646"/>
                </a:solidFill>
                <a:latin typeface="+mj-lt"/>
              </a:rPr>
              <a:t>UTAH ADMINISTRATIVE </a:t>
            </a:r>
            <a:r>
              <a:rPr lang="en-US" sz="4500" b="1" u="sng" cap="all" dirty="0" smtClean="0">
                <a:solidFill>
                  <a:srgbClr val="464646"/>
                </a:solidFill>
                <a:latin typeface="+mj-lt"/>
              </a:rPr>
              <a:t>CODE</a:t>
            </a:r>
          </a:p>
          <a:p>
            <a:endParaRPr lang="en-US" sz="2000" b="1" i="1" dirty="0" smtClean="0">
              <a:solidFill>
                <a:srgbClr val="C00000"/>
              </a:solidFill>
            </a:endParaRPr>
          </a:p>
          <a:p>
            <a:r>
              <a:rPr lang="en-US" sz="2000" b="1" i="1" dirty="0" smtClean="0">
                <a:solidFill>
                  <a:srgbClr val="C00000"/>
                </a:solidFill>
                <a:latin typeface="+mj-lt"/>
              </a:rPr>
              <a:t>EFFECTIVE 2/1/2016</a:t>
            </a:r>
          </a:p>
          <a:p>
            <a:r>
              <a:rPr lang="en-US" sz="2000" b="1" u="sng" dirty="0" smtClean="0"/>
              <a:t>R436-9-1. Persons and Institutions Required to Keep Monthly Listings of Vital Statistics Events.</a:t>
            </a:r>
            <a:endParaRPr lang="en-US" sz="2000" b="1" u="sng" dirty="0" smtClean="0">
              <a:latin typeface="+mj-lt"/>
            </a:endParaRPr>
          </a:p>
          <a:p>
            <a:r>
              <a:rPr lang="en-US" dirty="0" smtClean="0"/>
              <a:t>Hospitals</a:t>
            </a:r>
            <a:r>
              <a:rPr lang="en-US" dirty="0"/>
              <a:t>, birthing centers, and maternity homes shall prepare a monthly listing of all births that occurred in their facilities. This listing shall include the date of birth, the parents' names, the sex of the child and the name of the medical attendant. The aforementioned facilities shall also gather and keep in their files all the information needed to complete the birth certificates for these deliveries. Hospitals are also required to include on the listing all induced abortions (names not required) occurring in their facility.</a:t>
            </a:r>
          </a:p>
          <a:p>
            <a:r>
              <a:rPr lang="en-US" dirty="0"/>
              <a:t>Hospitals and nursing homes shall prepare a monthly listing of all the deaths and fetal deaths that occurred in their institutions. The listing should include date of death, name of the deceased, age, name of the medical attendant, name of the funeral director or the person acting as such.</a:t>
            </a:r>
          </a:p>
          <a:p>
            <a:r>
              <a:rPr lang="en-US" dirty="0"/>
              <a:t>Funeral directors shall keep a listing of all deaths for which they conducted a funeral or provided a casket. The funeral director's listing shall include the county where the death occurred in addition to the required identifying information. </a:t>
            </a:r>
            <a:r>
              <a:rPr lang="en-US" u="sng" dirty="0">
                <a:solidFill>
                  <a:srgbClr val="C00000"/>
                </a:solidFill>
              </a:rPr>
              <a:t>Sextons or other persons in charge of cemeteries shall prepare a listing of all burials and other dispositions in their cemeteries. The listing should include the date of death, name of the deceased, age, county where death occurred, and name of the funeral director or the person in charge of the burial</a:t>
            </a:r>
            <a:r>
              <a:rPr lang="en-US" dirty="0">
                <a:solidFill>
                  <a:srgbClr val="C00000"/>
                </a:solidFill>
              </a:rPr>
              <a:t>.</a:t>
            </a:r>
          </a:p>
          <a:p>
            <a:r>
              <a:rPr lang="en-US" dirty="0"/>
              <a:t>The above listings shall be prepared in triplicate on forms provided by the State Registrar. One copy is to be sent to the State Registrar, one to the local registrar of the area where the facility is located, and the third is to be kept by the agency which prepared it.</a:t>
            </a:r>
          </a:p>
          <a:p>
            <a:r>
              <a:rPr lang="en-US" dirty="0"/>
              <a:t>These reports are to be mailed by the tenth of the month following the month of occurrence</a:t>
            </a:r>
            <a:r>
              <a:rPr lang="en-US" dirty="0" smtClean="0"/>
              <a:t>.  (1989)</a:t>
            </a:r>
            <a:endParaRPr lang="en-US" dirty="0"/>
          </a:p>
          <a:p>
            <a:endParaRPr lang="en-US" b="1" i="1" cap="all" dirty="0">
              <a:solidFill>
                <a:srgbClr val="FF0000"/>
              </a:solidFill>
            </a:endParaRPr>
          </a:p>
          <a:p>
            <a:endParaRPr lang="en-US" b="1" i="1" cap="all" dirty="0" smtClean="0">
              <a:solidFill>
                <a:srgbClr val="FF0000"/>
              </a:solidFill>
              <a:latin typeface="Arial" panose="020B0604020202020204" pitchFamily="34" charset="0"/>
            </a:endParaRPr>
          </a:p>
        </p:txBody>
      </p:sp>
      <p:pic>
        <p:nvPicPr>
          <p:cNvPr id="3"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9" y="66102"/>
            <a:ext cx="931112" cy="112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0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30429" y="2075421"/>
            <a:ext cx="5234362" cy="3925772"/>
          </a:xfrm>
          <a:prstGeom prst="rect">
            <a:avLst/>
          </a:prstGeom>
        </p:spPr>
      </p:pic>
      <p:sp>
        <p:nvSpPr>
          <p:cNvPr id="3" name="TextBox 2"/>
          <p:cNvSpPr txBox="1"/>
          <p:nvPr/>
        </p:nvSpPr>
        <p:spPr>
          <a:xfrm>
            <a:off x="905164" y="1182254"/>
            <a:ext cx="4211781" cy="3477875"/>
          </a:xfrm>
          <a:prstGeom prst="rect">
            <a:avLst/>
          </a:prstGeom>
          <a:noFill/>
        </p:spPr>
        <p:txBody>
          <a:bodyPr wrap="square" rtlCol="0">
            <a:spAutoFit/>
          </a:bodyPr>
          <a:lstStyle/>
          <a:p>
            <a:endParaRPr lang="en-US" sz="2800" b="1" dirty="0" smtClean="0"/>
          </a:p>
          <a:p>
            <a:endParaRPr lang="en-US" sz="2800" b="1" dirty="0"/>
          </a:p>
          <a:p>
            <a:r>
              <a:rPr lang="en-US" sz="2800" b="1" dirty="0" smtClean="0"/>
              <a:t>Send a Monthly Report of Burials to:</a:t>
            </a:r>
          </a:p>
          <a:p>
            <a:r>
              <a:rPr lang="en-US" sz="3600" b="1" dirty="0" smtClean="0"/>
              <a:t>YOUR County Deputy Registrar of Vital Statistics</a:t>
            </a:r>
            <a:endParaRPr lang="en-US" sz="3600" b="1" dirty="0"/>
          </a:p>
        </p:txBody>
      </p:sp>
      <p:pic>
        <p:nvPicPr>
          <p:cNvPr id="15364" name="Picture 4" descr="https://usvitalrecords.org/wpimages/wp88e6ad1c_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57" y="137652"/>
            <a:ext cx="11430000" cy="119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763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6165" y="342108"/>
            <a:ext cx="10933043" cy="784830"/>
          </a:xfrm>
          <a:prstGeom prst="rect">
            <a:avLst/>
          </a:prstGeom>
        </p:spPr>
        <p:txBody>
          <a:bodyPr wrap="square">
            <a:spAutoFit/>
          </a:bodyPr>
          <a:lstStyle/>
          <a:p>
            <a:pPr algn="ctr"/>
            <a:r>
              <a:rPr lang="en-US" sz="4500" b="1" u="sng" dirty="0" smtClean="0"/>
              <a:t>Utah State </a:t>
            </a:r>
            <a:r>
              <a:rPr lang="en-US" sz="4500" b="1" u="sng" dirty="0"/>
              <a:t>County Vital Records </a:t>
            </a:r>
            <a:r>
              <a:rPr lang="en-US" sz="4500" b="1" u="sng" dirty="0" smtClean="0"/>
              <a:t>Offices (13)</a:t>
            </a:r>
            <a:endParaRPr lang="en-US" sz="4500" dirty="0"/>
          </a:p>
        </p:txBody>
      </p:sp>
      <p:sp>
        <p:nvSpPr>
          <p:cNvPr id="5" name="TextBox 4"/>
          <p:cNvSpPr txBox="1"/>
          <p:nvPr/>
        </p:nvSpPr>
        <p:spPr>
          <a:xfrm>
            <a:off x="626165" y="1126938"/>
            <a:ext cx="11141765" cy="5770811"/>
          </a:xfrm>
          <a:prstGeom prst="rect">
            <a:avLst/>
          </a:prstGeom>
          <a:noFill/>
        </p:spPr>
        <p:txBody>
          <a:bodyPr wrap="square" numCol="3" rtlCol="0">
            <a:spAutoFit/>
          </a:bodyPr>
          <a:lstStyle/>
          <a:p>
            <a:pPr marL="114300" indent="0">
              <a:buNone/>
            </a:pPr>
            <a:r>
              <a:rPr lang="en-US" sz="1900" b="1" u="sng" dirty="0" smtClean="0"/>
              <a:t>Bear River Health Department</a:t>
            </a:r>
            <a:endParaRPr lang="en-US" sz="1900" dirty="0" smtClean="0"/>
          </a:p>
          <a:p>
            <a:pPr marL="114300" indent="0">
              <a:buNone/>
            </a:pPr>
            <a:r>
              <a:rPr lang="en-US" sz="1900" i="1" dirty="0" smtClean="0"/>
              <a:t>Cache, Box Elder, Rich</a:t>
            </a:r>
          </a:p>
          <a:p>
            <a:pPr marL="114300" indent="0">
              <a:buNone/>
            </a:pPr>
            <a:endParaRPr lang="en-US" sz="1900" dirty="0" smtClean="0"/>
          </a:p>
          <a:p>
            <a:pPr marL="114300" indent="0">
              <a:buNone/>
            </a:pPr>
            <a:r>
              <a:rPr lang="en-US" sz="1900" b="1" u="sng" dirty="0" smtClean="0"/>
              <a:t>Central Utah Health Department</a:t>
            </a:r>
            <a:endParaRPr lang="en-US" sz="1900" dirty="0" smtClean="0"/>
          </a:p>
          <a:p>
            <a:pPr marL="114300" indent="0">
              <a:buNone/>
            </a:pPr>
            <a:r>
              <a:rPr lang="en-US" sz="1900" i="1" dirty="0" smtClean="0"/>
              <a:t>Juab, Millard, Piute, </a:t>
            </a:r>
          </a:p>
          <a:p>
            <a:pPr marL="114300" indent="0">
              <a:buNone/>
            </a:pPr>
            <a:r>
              <a:rPr lang="en-US" sz="1900" i="1" dirty="0" smtClean="0"/>
              <a:t>Sanpete, Sevier, Wayne</a:t>
            </a:r>
          </a:p>
          <a:p>
            <a:pPr marL="114300" indent="0">
              <a:buNone/>
            </a:pPr>
            <a:endParaRPr lang="en-US" sz="1900" b="1" u="sng" dirty="0" smtClean="0"/>
          </a:p>
          <a:p>
            <a:pPr marL="114300" indent="0">
              <a:buNone/>
            </a:pPr>
            <a:r>
              <a:rPr lang="en-US" sz="1900" b="1" u="sng" dirty="0" smtClean="0"/>
              <a:t>Davis County Health Department</a:t>
            </a:r>
            <a:endParaRPr lang="en-US" sz="1900" dirty="0" smtClean="0"/>
          </a:p>
          <a:p>
            <a:pPr marL="114300" indent="0">
              <a:buNone/>
            </a:pPr>
            <a:r>
              <a:rPr lang="en-US" sz="1900" i="1" dirty="0" smtClean="0"/>
              <a:t>Davis</a:t>
            </a:r>
          </a:p>
          <a:p>
            <a:pPr marL="114300" indent="0">
              <a:buNone/>
            </a:pPr>
            <a:endParaRPr lang="en-US" sz="1900" b="1" i="1" u="sng" dirty="0" smtClean="0"/>
          </a:p>
          <a:p>
            <a:pPr marL="114300" indent="0">
              <a:buNone/>
            </a:pPr>
            <a:r>
              <a:rPr lang="en-US" sz="1900" b="1" u="sng" dirty="0" smtClean="0"/>
              <a:t>Salt Lake County Health Department</a:t>
            </a:r>
            <a:endParaRPr lang="en-US" sz="1900" dirty="0" smtClean="0"/>
          </a:p>
          <a:p>
            <a:pPr marL="114300" indent="0">
              <a:buNone/>
            </a:pPr>
            <a:r>
              <a:rPr lang="en-US" sz="1900" i="1" dirty="0" smtClean="0"/>
              <a:t>Salt Lake</a:t>
            </a:r>
          </a:p>
          <a:p>
            <a:pPr marL="114300" indent="0">
              <a:buNone/>
            </a:pPr>
            <a:endParaRPr lang="en-US" sz="1900" b="1" u="sng" dirty="0" smtClean="0"/>
          </a:p>
          <a:p>
            <a:pPr marL="114300" indent="0">
              <a:buNone/>
            </a:pPr>
            <a:r>
              <a:rPr lang="en-US" sz="1900" b="1" u="sng" dirty="0" smtClean="0"/>
              <a:t>Southeast Public Health Department</a:t>
            </a:r>
          </a:p>
          <a:p>
            <a:pPr marL="114300" indent="0">
              <a:buNone/>
            </a:pPr>
            <a:r>
              <a:rPr lang="en-US" sz="1900" i="1" dirty="0" smtClean="0"/>
              <a:t>Carbon, Emery, Grand</a:t>
            </a:r>
          </a:p>
          <a:p>
            <a:pPr marL="114300" indent="0">
              <a:buNone/>
            </a:pPr>
            <a:endParaRPr lang="en-US" sz="1900" i="1" dirty="0" smtClean="0"/>
          </a:p>
          <a:p>
            <a:pPr marL="114300" indent="0">
              <a:buNone/>
            </a:pPr>
            <a:endParaRPr lang="en-US" sz="1900" b="1" i="1" u="sng" dirty="0" smtClean="0"/>
          </a:p>
          <a:p>
            <a:pPr marL="114300" indent="0">
              <a:buNone/>
            </a:pPr>
            <a:r>
              <a:rPr lang="en-US" sz="1900" b="1" i="1" u="sng" dirty="0" smtClean="0"/>
              <a:t>San Juan Public Health Department</a:t>
            </a:r>
            <a:endParaRPr lang="en-US" sz="1900" dirty="0" smtClean="0"/>
          </a:p>
          <a:p>
            <a:pPr marL="114300" indent="0">
              <a:buNone/>
            </a:pPr>
            <a:r>
              <a:rPr lang="en-US" sz="1900" i="1" dirty="0" smtClean="0"/>
              <a:t>San Juan</a:t>
            </a:r>
          </a:p>
          <a:p>
            <a:pPr marL="114300" indent="0">
              <a:buNone/>
            </a:pPr>
            <a:endParaRPr lang="en-US" sz="1900" b="1" u="sng" dirty="0" smtClean="0"/>
          </a:p>
          <a:p>
            <a:pPr marL="114300" indent="0">
              <a:buNone/>
            </a:pPr>
            <a:r>
              <a:rPr lang="en-US" sz="1900" b="1" u="sng" dirty="0" smtClean="0"/>
              <a:t>Southwest Utah Public Health Department</a:t>
            </a:r>
            <a:endParaRPr lang="en-US" sz="1900" dirty="0" smtClean="0"/>
          </a:p>
          <a:p>
            <a:pPr marL="114300" indent="0">
              <a:buNone/>
            </a:pPr>
            <a:r>
              <a:rPr lang="en-US" sz="1900" i="1" dirty="0" smtClean="0"/>
              <a:t>Garfield, Washington, </a:t>
            </a:r>
          </a:p>
          <a:p>
            <a:pPr marL="114300" indent="0">
              <a:buNone/>
            </a:pPr>
            <a:r>
              <a:rPr lang="en-US" sz="1900" i="1" dirty="0" smtClean="0"/>
              <a:t>Beaver, Iron, Kane</a:t>
            </a:r>
          </a:p>
          <a:p>
            <a:pPr marL="114300" indent="0">
              <a:buNone/>
            </a:pPr>
            <a:endParaRPr lang="en-US" sz="1900" i="1" dirty="0" smtClean="0"/>
          </a:p>
          <a:p>
            <a:pPr marL="114300" indent="0">
              <a:buNone/>
            </a:pPr>
            <a:r>
              <a:rPr lang="en-US" sz="1900" b="1" u="sng" dirty="0" smtClean="0"/>
              <a:t>Summit County Health Department</a:t>
            </a:r>
            <a:endParaRPr lang="en-US" sz="1900" dirty="0" smtClean="0"/>
          </a:p>
          <a:p>
            <a:pPr marL="114300" indent="0">
              <a:buNone/>
            </a:pPr>
            <a:r>
              <a:rPr lang="en-US" sz="1900" i="1" dirty="0" smtClean="0"/>
              <a:t>Summit</a:t>
            </a:r>
          </a:p>
          <a:p>
            <a:pPr marL="114300" indent="0">
              <a:buNone/>
            </a:pPr>
            <a:endParaRPr lang="en-US" sz="1900" i="1" dirty="0" smtClean="0"/>
          </a:p>
          <a:p>
            <a:pPr marL="114300" indent="0">
              <a:buNone/>
            </a:pPr>
            <a:r>
              <a:rPr lang="en-US" sz="1900" b="1" u="sng" dirty="0" smtClean="0"/>
              <a:t>Tooele County Health Department</a:t>
            </a:r>
            <a:endParaRPr lang="en-US" sz="1900" dirty="0" smtClean="0"/>
          </a:p>
          <a:p>
            <a:pPr marL="114300" indent="0">
              <a:buNone/>
            </a:pPr>
            <a:r>
              <a:rPr lang="en-US" sz="1900" i="1" dirty="0" smtClean="0"/>
              <a:t>Tooele</a:t>
            </a:r>
            <a:endParaRPr lang="en-US" sz="1900" dirty="0" smtClean="0"/>
          </a:p>
          <a:p>
            <a:pPr marL="114300" indent="0">
              <a:buNone/>
            </a:pPr>
            <a:endParaRPr lang="en-US" sz="1900" b="1" u="sng" dirty="0" smtClean="0"/>
          </a:p>
          <a:p>
            <a:pPr marL="114300" indent="0">
              <a:buNone/>
            </a:pPr>
            <a:r>
              <a:rPr lang="en-US" sz="1900" b="1" u="sng" dirty="0" smtClean="0"/>
              <a:t>Tri-County Health Department</a:t>
            </a:r>
            <a:endParaRPr lang="en-US" sz="1900" dirty="0" smtClean="0"/>
          </a:p>
          <a:p>
            <a:pPr marL="114300" indent="0">
              <a:buNone/>
            </a:pPr>
            <a:r>
              <a:rPr lang="en-US" sz="1900" i="1" dirty="0" smtClean="0"/>
              <a:t>Daggett, Duchesne, Uintah</a:t>
            </a:r>
          </a:p>
          <a:p>
            <a:pPr marL="114300" indent="0">
              <a:buNone/>
            </a:pPr>
            <a:r>
              <a:rPr lang="en-US" sz="1900" i="1" dirty="0" smtClean="0"/>
              <a:t>                                                                                                                                                                                                                              </a:t>
            </a:r>
            <a:r>
              <a:rPr lang="en-US" sz="1900" b="1" u="sng" dirty="0" smtClean="0"/>
              <a:t>Utah County Health Department</a:t>
            </a:r>
            <a:r>
              <a:rPr lang="en-US" sz="1900" dirty="0" smtClean="0"/>
              <a:t>   </a:t>
            </a:r>
          </a:p>
          <a:p>
            <a:pPr marL="114300"/>
            <a:r>
              <a:rPr lang="en-US" sz="1900" i="1" dirty="0" smtClean="0"/>
              <a:t>Utah</a:t>
            </a:r>
          </a:p>
          <a:p>
            <a:pPr marL="114300"/>
            <a:r>
              <a:rPr lang="en-US" sz="1900" b="1" u="sng" dirty="0" smtClean="0"/>
              <a:t>Wasatch County Health Department</a:t>
            </a:r>
          </a:p>
          <a:p>
            <a:pPr marL="114300" indent="0">
              <a:buNone/>
            </a:pPr>
            <a:r>
              <a:rPr lang="en-US" sz="1900" i="1" dirty="0" smtClean="0"/>
              <a:t>Wasatch</a:t>
            </a:r>
          </a:p>
          <a:p>
            <a:pPr marL="114300" indent="0">
              <a:buNone/>
            </a:pPr>
            <a:endParaRPr lang="en-US" sz="1900" b="1" u="sng" dirty="0" smtClean="0"/>
          </a:p>
          <a:p>
            <a:pPr marL="114300" indent="0">
              <a:buNone/>
            </a:pPr>
            <a:r>
              <a:rPr lang="en-US" sz="1900" b="1" u="sng" dirty="0" smtClean="0"/>
              <a:t>Weber/Morgan Health Department</a:t>
            </a:r>
            <a:endParaRPr lang="en-US" sz="1900" dirty="0" smtClean="0"/>
          </a:p>
          <a:p>
            <a:pPr marL="114300" indent="0">
              <a:buNone/>
            </a:pPr>
            <a:r>
              <a:rPr lang="en-US" sz="1900" i="1" dirty="0" smtClean="0"/>
              <a:t>Weber, Morgan</a:t>
            </a:r>
            <a:endParaRPr lang="en-US" sz="1900" dirty="0" smtClean="0"/>
          </a:p>
          <a:p>
            <a:pPr marL="114300" indent="0">
              <a:buNone/>
            </a:pPr>
            <a:endParaRPr lang="en-US" sz="1300" dirty="0"/>
          </a:p>
          <a:p>
            <a:pPr marL="114300" indent="0">
              <a:buNone/>
            </a:pPr>
            <a:endParaRPr lang="en-US" sz="1300" dirty="0"/>
          </a:p>
          <a:p>
            <a:pPr marL="114300" indent="0">
              <a:buNone/>
            </a:pPr>
            <a:endParaRPr lang="en-US" sz="1300" i="1" dirty="0"/>
          </a:p>
          <a:p>
            <a:pPr marL="114300" indent="0">
              <a:buNone/>
            </a:pPr>
            <a:endParaRPr lang="en-US" sz="1000" i="1" dirty="0"/>
          </a:p>
        </p:txBody>
      </p:sp>
    </p:spTree>
    <p:extLst>
      <p:ext uri="{BB962C8B-B14F-4D97-AF65-F5344CB8AC3E}">
        <p14:creationId xmlns:p14="http://schemas.microsoft.com/office/powerpoint/2010/main" val="3764316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reviews.123rf.com/images/kritchanut/kritchanut1303/kritchanut130300100/18820120-Wood-texture-background-Stock-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6131"/>
            <a:ext cx="12192000" cy="66418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6365" y="572578"/>
            <a:ext cx="9965635" cy="6986528"/>
          </a:xfrm>
          <a:prstGeom prst="rect">
            <a:avLst/>
          </a:prstGeom>
        </p:spPr>
        <p:txBody>
          <a:bodyPr wrap="square">
            <a:spAutoFit/>
          </a:bodyPr>
          <a:lstStyle/>
          <a:p>
            <a:pPr algn="just"/>
            <a:r>
              <a:rPr lang="en-US" sz="6500" dirty="0" smtClean="0">
                <a:latin typeface="+mj-lt"/>
              </a:rPr>
              <a:t>TODAY WE’LL TALK ABOUT</a:t>
            </a:r>
            <a:r>
              <a:rPr lang="en-US" sz="5000" dirty="0" smtClean="0">
                <a:latin typeface="+mj-lt"/>
              </a:rPr>
              <a:t>…</a:t>
            </a:r>
          </a:p>
          <a:p>
            <a:pPr algn="just"/>
            <a:endParaRPr lang="en-US" sz="5000" dirty="0" smtClean="0"/>
          </a:p>
          <a:p>
            <a:pPr marL="4114800" lvl="8" indent="-457200" algn="just">
              <a:buFont typeface="+mj-lt"/>
              <a:buAutoNum type="arabicPeriod"/>
            </a:pPr>
            <a:r>
              <a:rPr lang="en-US" sz="3100" dirty="0" smtClean="0"/>
              <a:t>Compliance Issues/ Codes</a:t>
            </a:r>
            <a:endParaRPr lang="en-US" sz="3100" dirty="0"/>
          </a:p>
          <a:p>
            <a:pPr marL="4114800" lvl="8" indent="-457200" algn="just">
              <a:buFont typeface="+mj-lt"/>
              <a:buAutoNum type="arabicPeriod"/>
            </a:pPr>
            <a:r>
              <a:rPr lang="en-US" sz="3100" dirty="0" smtClean="0"/>
              <a:t>Recorded Documents by Statue</a:t>
            </a:r>
            <a:endParaRPr lang="en-US" sz="3100" dirty="0"/>
          </a:p>
          <a:p>
            <a:pPr marL="4114800" lvl="8" indent="-457200" algn="just">
              <a:buFont typeface="+mj-lt"/>
              <a:buAutoNum type="arabicPeriod"/>
            </a:pPr>
            <a:r>
              <a:rPr lang="en-US" sz="3100" dirty="0" smtClean="0"/>
              <a:t>Reports Required by Statue</a:t>
            </a:r>
            <a:endParaRPr lang="en-US" sz="3100" dirty="0"/>
          </a:p>
          <a:p>
            <a:pPr marL="4114800" lvl="8" indent="-457200" algn="just">
              <a:buFont typeface="+mj-lt"/>
              <a:buAutoNum type="arabicPeriod"/>
            </a:pPr>
            <a:r>
              <a:rPr lang="en-US" sz="3100" dirty="0"/>
              <a:t>Cemetery </a:t>
            </a:r>
            <a:r>
              <a:rPr lang="en-US" sz="3100" dirty="0" smtClean="0"/>
              <a:t>Records by Statue</a:t>
            </a:r>
            <a:endParaRPr lang="en-US" sz="3100" dirty="0"/>
          </a:p>
          <a:p>
            <a:pPr marL="4114800" lvl="8" indent="-457200" algn="just">
              <a:buFont typeface="+mj-lt"/>
              <a:buAutoNum type="arabicPeriod"/>
            </a:pPr>
            <a:r>
              <a:rPr lang="en-US" sz="3100" dirty="0" smtClean="0"/>
              <a:t>Available Grants</a:t>
            </a:r>
            <a:endParaRPr lang="en-US" sz="3100" dirty="0"/>
          </a:p>
          <a:p>
            <a:pPr marL="4114800" lvl="8" indent="-457200" algn="just">
              <a:buFont typeface="+mj-lt"/>
              <a:buAutoNum type="arabicPeriod"/>
            </a:pPr>
            <a:r>
              <a:rPr lang="en-US" sz="3100" dirty="0"/>
              <a:t>Tools for your Cemetery</a:t>
            </a:r>
          </a:p>
          <a:p>
            <a:pPr marL="4114800" lvl="8" indent="-457200" algn="just">
              <a:buFont typeface="+mj-lt"/>
              <a:buAutoNum type="arabicPeriod"/>
            </a:pPr>
            <a:r>
              <a:rPr lang="en-US" sz="3100" dirty="0" smtClean="0"/>
              <a:t>Simplify the Process</a:t>
            </a:r>
            <a:endParaRPr lang="en-US" sz="3100" dirty="0"/>
          </a:p>
          <a:p>
            <a:pPr marL="4114800" lvl="8" indent="-457200">
              <a:buFont typeface="+mj-lt"/>
              <a:buAutoNum type="arabicPeriod"/>
            </a:pPr>
            <a:r>
              <a:rPr lang="en-US" sz="3100" dirty="0"/>
              <a:t> </a:t>
            </a:r>
            <a:r>
              <a:rPr lang="en-US" sz="3100" dirty="0" smtClean="0"/>
              <a:t>To Do List 					</a:t>
            </a:r>
          </a:p>
          <a:p>
            <a:pPr marL="4114800" lvl="8" indent="-457200">
              <a:buFont typeface="+mj-lt"/>
              <a:buAutoNum type="arabicPeriod"/>
            </a:pPr>
            <a:r>
              <a:rPr lang="en-US" sz="3100" dirty="0" smtClean="0"/>
              <a:t> Q &amp; A</a:t>
            </a:r>
          </a:p>
          <a:p>
            <a:endParaRPr lang="en-US" dirty="0"/>
          </a:p>
          <a:p>
            <a:pPr marL="457200" indent="-457200">
              <a:buFont typeface="+mj-lt"/>
              <a:buAutoNum type="arabicPeriod"/>
            </a:pPr>
            <a:endParaRPr lang="en-US" dirty="0" smtClean="0"/>
          </a:p>
          <a:p>
            <a:r>
              <a:rPr lang="en-US" dirty="0" smtClean="0"/>
              <a:t>    </a:t>
            </a:r>
            <a:endParaRPr lang="en-US" dirty="0"/>
          </a:p>
        </p:txBody>
      </p:sp>
      <p:pic>
        <p:nvPicPr>
          <p:cNvPr id="3074" name="Picture 2" descr="https://c2.staticflickr.com/4/3368/3571880950_57602c801d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2" y="1762297"/>
            <a:ext cx="5843846" cy="4655127"/>
          </a:xfrm>
          <a:prstGeom prst="rect">
            <a:avLst/>
          </a:prstGeom>
          <a:solidFill>
            <a:schemeClr val="bg1"/>
          </a:solidFill>
          <a:effectLst>
            <a:softEdge rad="127000"/>
          </a:effectLst>
        </p:spPr>
      </p:pic>
    </p:spTree>
    <p:extLst>
      <p:ext uri="{BB962C8B-B14F-4D97-AF65-F5344CB8AC3E}">
        <p14:creationId xmlns:p14="http://schemas.microsoft.com/office/powerpoint/2010/main" val="1954522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ount Olivet Cemetery in F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36219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90502" y="501445"/>
            <a:ext cx="9888135" cy="4293483"/>
          </a:xfrm>
          <a:prstGeom prst="rect">
            <a:avLst/>
          </a:prstGeom>
          <a:effectLst>
            <a:outerShdw blurRad="12700" dist="50800" dir="5400000" algn="ctr" rotWithShape="0">
              <a:srgbClr val="000000">
                <a:alpha val="43137"/>
              </a:srgbClr>
            </a:outerShdw>
          </a:effectLst>
        </p:spPr>
        <p:txBody>
          <a:bodyPr wrap="square">
            <a:spAutoFit/>
          </a:bodyPr>
          <a:lstStyle/>
          <a:p>
            <a:r>
              <a:rPr lang="en-US" sz="4500" b="1" dirty="0" smtClean="0">
                <a:latin typeface="+mj-lt"/>
              </a:rPr>
              <a:t>												</a:t>
            </a:r>
            <a:r>
              <a:rPr lang="en-US" sz="4800" b="1" dirty="0" smtClean="0">
                <a:effectLst>
                  <a:outerShdw blurRad="38100" dist="38100" dir="2700000" algn="tl">
                    <a:srgbClr val="000000">
                      <a:alpha val="43137"/>
                    </a:srgbClr>
                  </a:outerShdw>
                </a:effectLst>
                <a:latin typeface="+mj-lt"/>
              </a:rPr>
              <a:t>AMY BARRY </a:t>
            </a:r>
          </a:p>
          <a:p>
            <a:r>
              <a:rPr lang="en-US" sz="4500" b="1" dirty="0" smtClean="0">
                <a:effectLst>
                  <a:outerShdw blurRad="38100" dist="38100" dir="2700000" algn="tl">
                    <a:srgbClr val="000000">
                      <a:alpha val="43137"/>
                    </a:srgbClr>
                  </a:outerShdw>
                </a:effectLst>
                <a:latin typeface="+mj-lt"/>
              </a:rPr>
              <a:t> 										Utah Division of State 													       History, </a:t>
            </a:r>
          </a:p>
          <a:p>
            <a:r>
              <a:rPr lang="en-US" sz="4500" b="1" dirty="0" smtClean="0">
                <a:effectLst>
                  <a:outerShdw blurRad="38100" dist="38100" dir="2700000" algn="tl">
                    <a:srgbClr val="000000">
                      <a:alpha val="43137"/>
                    </a:srgbClr>
                  </a:outerShdw>
                </a:effectLst>
                <a:latin typeface="+mj-lt"/>
              </a:rPr>
              <a:t>									</a:t>
            </a:r>
            <a:r>
              <a:rPr lang="en-US" sz="4500" b="1" dirty="0">
                <a:effectLst>
                  <a:outerShdw blurRad="38100" dist="38100" dir="2700000" algn="tl">
                    <a:srgbClr val="000000">
                      <a:alpha val="43137"/>
                    </a:srgbClr>
                  </a:outerShdw>
                </a:effectLst>
                <a:latin typeface="+mj-lt"/>
              </a:rPr>
              <a:t> </a:t>
            </a:r>
            <a:r>
              <a:rPr lang="en-US" sz="4500" b="1" dirty="0" smtClean="0">
                <a:effectLst>
                  <a:outerShdw blurRad="38100" dist="38100" dir="2700000" algn="tl">
                    <a:srgbClr val="000000">
                      <a:alpha val="43137"/>
                    </a:srgbClr>
                  </a:outerShdw>
                </a:effectLst>
                <a:latin typeface="+mj-lt"/>
              </a:rPr>
              <a:t>   Cemeteries &amp; Burials </a:t>
            </a:r>
          </a:p>
          <a:p>
            <a:endParaRPr lang="en-US" sz="4500" b="1" dirty="0">
              <a:latin typeface="+mj-lt"/>
            </a:endParaRPr>
          </a:p>
          <a:p>
            <a:pPr marL="4114800" lvl="7" indent="-914400">
              <a:buAutoNum type="arabicPeriod"/>
            </a:pPr>
            <a:endParaRPr lang="en-US" sz="4500" b="1" dirty="0" smtClean="0">
              <a:latin typeface="+mj-lt"/>
            </a:endParaRPr>
          </a:p>
        </p:txBody>
      </p:sp>
      <p:sp>
        <p:nvSpPr>
          <p:cNvPr id="3" name="TextBox 2"/>
          <p:cNvSpPr txBox="1"/>
          <p:nvPr/>
        </p:nvSpPr>
        <p:spPr>
          <a:xfrm>
            <a:off x="7023370" y="5476674"/>
            <a:ext cx="4824919" cy="1200329"/>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1. Utah Code 9.8.203</a:t>
            </a:r>
          </a:p>
          <a:p>
            <a:r>
              <a:rPr lang="en-US" sz="2400" b="1" dirty="0" smtClean="0">
                <a:effectLst>
                  <a:outerShdw blurRad="38100" dist="38100" dir="2700000" algn="tl">
                    <a:srgbClr val="000000">
                      <a:alpha val="43137"/>
                    </a:srgbClr>
                  </a:outerShdw>
                </a:effectLst>
              </a:rPr>
              <a:t>2. Grants Are Available</a:t>
            </a:r>
          </a:p>
          <a:p>
            <a:r>
              <a:rPr lang="en-US" sz="2400" b="1" dirty="0" smtClean="0">
                <a:effectLst>
                  <a:outerShdw blurRad="38100" dist="38100" dir="2700000" algn="tl">
                    <a:srgbClr val="000000">
                      <a:alpha val="43137"/>
                    </a:srgbClr>
                  </a:outerShdw>
                </a:effectLst>
              </a:rPr>
              <a:t>3. What I Need from You</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4228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mybarry\Desktop\Rockvi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54755" y="2660999"/>
            <a:ext cx="10453511" cy="1779239"/>
          </a:xfrm>
        </p:spPr>
        <p:txBody>
          <a:bodyPr>
            <a:noAutofit/>
          </a:bodyPr>
          <a:lstStyle/>
          <a:p>
            <a:pPr algn="ctr"/>
            <a:r>
              <a:rPr lang="en-US" dirty="0" smtClean="0">
                <a:effectLst>
                  <a:outerShdw blurRad="38100" dist="38100" dir="2700000" algn="tl">
                    <a:srgbClr val="000000">
                      <a:alpha val="43137"/>
                    </a:srgbClr>
                  </a:outerShdw>
                </a:effectLst>
                <a:latin typeface="+mn-lt"/>
                <a:ea typeface="Adobe Gothic Std B" pitchFamily="34" charset="-128"/>
              </a:rPr>
              <a:t>Utah </a:t>
            </a:r>
            <a:br>
              <a:rPr lang="en-US" dirty="0" smtClean="0">
                <a:effectLst>
                  <a:outerShdw blurRad="38100" dist="38100" dir="2700000" algn="tl">
                    <a:srgbClr val="000000">
                      <a:alpha val="43137"/>
                    </a:srgbClr>
                  </a:outerShdw>
                </a:effectLst>
                <a:latin typeface="+mn-lt"/>
                <a:ea typeface="Adobe Gothic Std B" pitchFamily="34" charset="-128"/>
              </a:rPr>
            </a:br>
            <a:r>
              <a:rPr lang="en-US" dirty="0" smtClean="0">
                <a:effectLst>
                  <a:outerShdw blurRad="38100" dist="38100" dir="2700000" algn="tl">
                    <a:srgbClr val="000000">
                      <a:alpha val="43137"/>
                    </a:srgbClr>
                  </a:outerShdw>
                </a:effectLst>
                <a:latin typeface="+mn-lt"/>
                <a:ea typeface="Adobe Gothic Std B" pitchFamily="34" charset="-128"/>
              </a:rPr>
              <a:t>Cemeteries </a:t>
            </a:r>
            <a:r>
              <a:rPr lang="en-US" dirty="0">
                <a:effectLst>
                  <a:outerShdw blurRad="38100" dist="38100" dir="2700000" algn="tl">
                    <a:srgbClr val="000000">
                      <a:alpha val="43137"/>
                    </a:srgbClr>
                  </a:outerShdw>
                </a:effectLst>
                <a:latin typeface="+mn-lt"/>
                <a:ea typeface="Adobe Gothic Std B" pitchFamily="34" charset="-128"/>
              </a:rPr>
              <a:t>&amp; Burials </a:t>
            </a:r>
            <a:r>
              <a:rPr lang="en-US" dirty="0" smtClean="0">
                <a:effectLst>
                  <a:outerShdw blurRad="38100" dist="38100" dir="2700000" algn="tl">
                    <a:srgbClr val="000000">
                      <a:alpha val="43137"/>
                    </a:srgbClr>
                  </a:outerShdw>
                </a:effectLst>
                <a:latin typeface="+mn-lt"/>
                <a:ea typeface="Adobe Gothic Std B" pitchFamily="34" charset="-128"/>
              </a:rPr>
              <a:t>Program</a:t>
            </a:r>
            <a:endParaRPr lang="en-US" dirty="0">
              <a:effectLst>
                <a:outerShdw blurRad="38100" dist="38100" dir="2700000" algn="tl">
                  <a:srgbClr val="000000">
                    <a:alpha val="43137"/>
                  </a:srgbClr>
                </a:outerShdw>
              </a:effectLst>
              <a:latin typeface="+mn-lt"/>
              <a:ea typeface="Adobe Gothic Std B" pitchFamily="34" charset="-128"/>
            </a:endParaRPr>
          </a:p>
        </p:txBody>
      </p:sp>
      <p:sp>
        <p:nvSpPr>
          <p:cNvPr id="3" name="Subtitle 2"/>
          <p:cNvSpPr>
            <a:spLocks noGrp="1"/>
          </p:cNvSpPr>
          <p:nvPr>
            <p:ph type="subTitle" idx="1"/>
          </p:nvPr>
        </p:nvSpPr>
        <p:spPr>
          <a:xfrm>
            <a:off x="1309511" y="4821238"/>
            <a:ext cx="9144000" cy="1655762"/>
          </a:xfrm>
        </p:spPr>
        <p:txBody>
          <a:bodyPr>
            <a:noAutofit/>
          </a:bodyPr>
          <a:lstStyle/>
          <a:p>
            <a:r>
              <a:rPr lang="en-US" sz="2800" b="1" dirty="0" smtClean="0">
                <a:solidFill>
                  <a:srgbClr val="663300"/>
                </a:solidFill>
                <a:effectLst>
                  <a:outerShdw blurRad="38100" dist="38100" dir="2700000" algn="tl">
                    <a:srgbClr val="000000">
                      <a:alpha val="43137"/>
                    </a:srgbClr>
                  </a:outerShdw>
                </a:effectLst>
              </a:rPr>
              <a:t>Cemeteries </a:t>
            </a:r>
            <a:r>
              <a:rPr lang="en-US" sz="2800" b="1" dirty="0">
                <a:solidFill>
                  <a:srgbClr val="663300"/>
                </a:solidFill>
                <a:effectLst>
                  <a:outerShdw blurRad="38100" dist="38100" dir="2700000" algn="tl">
                    <a:srgbClr val="000000">
                      <a:alpha val="43137"/>
                    </a:srgbClr>
                  </a:outerShdw>
                </a:effectLst>
              </a:rPr>
              <a:t>should be more than places where stones lie on the ground. Cemeteries hold the stories of the people who have lived in the past… people who have shaped our past. </a:t>
            </a:r>
            <a:br>
              <a:rPr lang="en-US" sz="2800" b="1" dirty="0">
                <a:solidFill>
                  <a:srgbClr val="663300"/>
                </a:solidFill>
                <a:effectLst>
                  <a:outerShdw blurRad="38100" dist="38100" dir="2700000" algn="tl">
                    <a:srgbClr val="000000">
                      <a:alpha val="43137"/>
                    </a:srgbClr>
                  </a:outerShdw>
                </a:effectLst>
              </a:rPr>
            </a:br>
            <a:r>
              <a:rPr lang="en-US" sz="2000" b="1" dirty="0">
                <a:solidFill>
                  <a:srgbClr val="663300"/>
                </a:solidFill>
                <a:effectLst>
                  <a:outerShdw blurRad="38100" dist="38100" dir="2700000" algn="tl">
                    <a:srgbClr val="000000">
                      <a:alpha val="43137"/>
                    </a:srgbClr>
                  </a:outerShdw>
                </a:effectLst>
              </a:rPr>
              <a:t>– Audrey </a:t>
            </a:r>
            <a:r>
              <a:rPr lang="en-US" sz="2000" b="1" dirty="0" smtClean="0">
                <a:solidFill>
                  <a:srgbClr val="663300"/>
                </a:solidFill>
                <a:effectLst>
                  <a:outerShdw blurRad="38100" dist="38100" dir="2700000" algn="tl">
                    <a:srgbClr val="000000">
                      <a:alpha val="43137"/>
                    </a:srgbClr>
                  </a:outerShdw>
                </a:effectLst>
              </a:rPr>
              <a:t>Bierhans</a:t>
            </a:r>
            <a:endParaRPr lang="en-US" sz="2000" dirty="0">
              <a:solidFill>
                <a:srgbClr val="663300"/>
              </a:solidFill>
              <a:effectLst>
                <a:outerShdw blurRad="38100" dist="38100" dir="2700000" algn="tl">
                  <a:srgbClr val="000000">
                    <a:alpha val="43137"/>
                  </a:srgbClr>
                </a:outerShdw>
              </a:effectLst>
            </a:endParaRPr>
          </a:p>
        </p:txBody>
      </p:sp>
      <p:pic>
        <p:nvPicPr>
          <p:cNvPr id="1026" name="Picture 2" descr="C:\Users\amybarry\Desktop\Logos\Utah-State-History-tex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1320" y="5649119"/>
            <a:ext cx="2139950" cy="1497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19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9574" y="268357"/>
            <a:ext cx="5897563" cy="2274818"/>
          </a:xfrm>
        </p:spPr>
        <p:txBody>
          <a:bodyPr>
            <a:noAutofit/>
          </a:bodyPr>
          <a:lstStyle/>
          <a:p>
            <a:r>
              <a:rPr lang="en-US" sz="4000" dirty="0">
                <a:solidFill>
                  <a:srgbClr val="C00000"/>
                </a:solidFill>
                <a:latin typeface="+mn-lt"/>
              </a:rPr>
              <a:t>An important part of what the state does is preserving its history. </a:t>
            </a:r>
            <a:r>
              <a:rPr lang="en-US" sz="4000" dirty="0" smtClean="0">
                <a:solidFill>
                  <a:srgbClr val="C00000"/>
                </a:solidFill>
                <a:latin typeface="+mn-lt"/>
              </a:rPr>
              <a:t/>
            </a:r>
            <a:br>
              <a:rPr lang="en-US" sz="4000" dirty="0" smtClean="0">
                <a:solidFill>
                  <a:srgbClr val="C00000"/>
                </a:solidFill>
                <a:latin typeface="+mn-lt"/>
              </a:rPr>
            </a:br>
            <a:r>
              <a:rPr lang="en-US" sz="2800" dirty="0" smtClean="0">
                <a:solidFill>
                  <a:srgbClr val="C00000"/>
                </a:solidFill>
                <a:latin typeface="+mn-lt"/>
              </a:rPr>
              <a:t>– </a:t>
            </a:r>
            <a:r>
              <a:rPr lang="en-US" sz="2800" dirty="0">
                <a:solidFill>
                  <a:srgbClr val="C00000"/>
                </a:solidFill>
                <a:latin typeface="+mn-lt"/>
              </a:rPr>
              <a:t>James R. Thompson</a:t>
            </a:r>
          </a:p>
        </p:txBody>
      </p:sp>
      <p:sp>
        <p:nvSpPr>
          <p:cNvPr id="3" name="Content Placeholder 2"/>
          <p:cNvSpPr>
            <a:spLocks noGrp="1"/>
          </p:cNvSpPr>
          <p:nvPr>
            <p:ph idx="4294967295"/>
          </p:nvPr>
        </p:nvSpPr>
        <p:spPr>
          <a:xfrm>
            <a:off x="733425" y="3089275"/>
            <a:ext cx="10515600" cy="3494088"/>
          </a:xfrm>
        </p:spPr>
        <p:txBody>
          <a:bodyPr>
            <a:normAutofit/>
          </a:bodyPr>
          <a:lstStyle/>
          <a:p>
            <a:pPr marL="0" indent="0">
              <a:buNone/>
            </a:pPr>
            <a:r>
              <a:rPr lang="en-US" sz="2500" dirty="0"/>
              <a:t>T</a:t>
            </a:r>
            <a:r>
              <a:rPr lang="en-US" sz="2500" dirty="0" smtClean="0"/>
              <a:t>he Division of Utah State History has a mandate to create and maintain  a searchable database of Utah cemeteries and burials.</a:t>
            </a:r>
          </a:p>
          <a:p>
            <a:r>
              <a:rPr lang="en-US" sz="2500" dirty="0" smtClean="0"/>
              <a:t>Title 9, Chapter 8, Part 203 (3c)</a:t>
            </a:r>
          </a:p>
          <a:p>
            <a:pPr lvl="1"/>
            <a:r>
              <a:rPr lang="en-US" sz="2500" dirty="0" smtClean="0"/>
              <a:t>Create and maintain a computerized record of cemeteries and burial locations in a state-coordinated and publicly accessible information system.</a:t>
            </a:r>
          </a:p>
          <a:p>
            <a:pPr marL="128016" lvl="1" indent="0">
              <a:buNone/>
            </a:pPr>
            <a:r>
              <a:rPr lang="en-US" sz="2500" dirty="0" smtClean="0">
                <a:solidFill>
                  <a:srgbClr val="C00000"/>
                </a:solidFill>
              </a:rPr>
              <a:t>                                   www.history.utah.gov</a:t>
            </a:r>
            <a:endParaRPr lang="en-US" sz="2500" dirty="0">
              <a:solidFill>
                <a:srgbClr val="FF0000"/>
              </a:solidFill>
            </a:endParaRPr>
          </a:p>
          <a:p>
            <a:pPr lvl="1"/>
            <a:r>
              <a:rPr lang="en-US" sz="2500" dirty="0"/>
              <a:t>We have 683,862 burial records for 604 cemeteries</a:t>
            </a:r>
            <a:r>
              <a:rPr lang="en-US" sz="2500" dirty="0" smtClean="0"/>
              <a:t>.</a:t>
            </a:r>
            <a:endParaRPr lang="en-US" sz="2500" dirty="0"/>
          </a:p>
        </p:txBody>
      </p:sp>
      <p:pic>
        <p:nvPicPr>
          <p:cNvPr id="1029" name="Picture 5" descr="C:\Users\amybarry\Desktop\Cemetery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7517" y="242689"/>
            <a:ext cx="5228467" cy="260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552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3450" y="275633"/>
            <a:ext cx="9720263" cy="1848441"/>
          </a:xfrm>
        </p:spPr>
        <p:txBody>
          <a:bodyPr/>
          <a:lstStyle/>
          <a:p>
            <a:r>
              <a:rPr lang="en-US" dirty="0" smtClean="0">
                <a:latin typeface="+mn-lt"/>
              </a:rPr>
              <a:t>WHAT’s NEW…</a:t>
            </a:r>
            <a:r>
              <a:rPr lang="en-US" dirty="0" smtClean="0">
                <a:latin typeface="Alegreya Sans" pitchFamily="50" charset="0"/>
              </a:rPr>
              <a:t>	</a:t>
            </a:r>
            <a:endParaRPr lang="en-US" dirty="0">
              <a:latin typeface="Alegreya Sans" pitchFamily="50" charset="0"/>
            </a:endParaRPr>
          </a:p>
        </p:txBody>
      </p:sp>
      <p:sp>
        <p:nvSpPr>
          <p:cNvPr id="3" name="Content Placeholder 2"/>
          <p:cNvSpPr>
            <a:spLocks noGrp="1"/>
          </p:cNvSpPr>
          <p:nvPr>
            <p:ph idx="4294967295"/>
          </p:nvPr>
        </p:nvSpPr>
        <p:spPr>
          <a:xfrm>
            <a:off x="638175" y="2030325"/>
            <a:ext cx="6859588" cy="4767262"/>
          </a:xfrm>
        </p:spPr>
        <p:txBody>
          <a:bodyPr>
            <a:normAutofit/>
          </a:bodyPr>
          <a:lstStyle/>
          <a:p>
            <a:r>
              <a:rPr lang="en-US" dirty="0" smtClean="0"/>
              <a:t>Grants</a:t>
            </a:r>
          </a:p>
          <a:p>
            <a:pPr lvl="1"/>
            <a:r>
              <a:rPr lang="en-US" dirty="0" smtClean="0"/>
              <a:t>Matching grant up to $10,000</a:t>
            </a:r>
          </a:p>
          <a:p>
            <a:pPr lvl="2"/>
            <a:r>
              <a:rPr lang="en-US" dirty="0" smtClean="0"/>
              <a:t>Does not have to be dollar for dollar</a:t>
            </a:r>
            <a:endParaRPr lang="en-US" dirty="0"/>
          </a:p>
          <a:p>
            <a:pPr lvl="1"/>
            <a:r>
              <a:rPr lang="en-US" dirty="0" smtClean="0"/>
              <a:t>Qualifying projects</a:t>
            </a:r>
          </a:p>
          <a:p>
            <a:pPr lvl="2"/>
            <a:r>
              <a:rPr lang="en-US" dirty="0" smtClean="0"/>
              <a:t>Preservation (headstones, fencing, restoration, etc.)</a:t>
            </a:r>
          </a:p>
          <a:p>
            <a:pPr lvl="2"/>
            <a:r>
              <a:rPr lang="en-US" dirty="0" smtClean="0"/>
              <a:t>Digitization</a:t>
            </a:r>
          </a:p>
          <a:p>
            <a:r>
              <a:rPr lang="en-US" dirty="0" smtClean="0"/>
              <a:t>Website </a:t>
            </a:r>
          </a:p>
          <a:p>
            <a:r>
              <a:rPr lang="en-US" sz="2400" dirty="0" smtClean="0">
                <a:solidFill>
                  <a:srgbClr val="002060"/>
                </a:solidFill>
                <a:hlinkClick r:id="rId2"/>
              </a:rPr>
              <a:t>www.history.utah.gov/cemetery-grants-program</a:t>
            </a:r>
            <a:endParaRPr lang="en-US" dirty="0" smtClean="0">
              <a:solidFill>
                <a:srgbClr val="002060"/>
              </a:solidFill>
            </a:endParaRPr>
          </a:p>
          <a:p>
            <a:pPr lvl="1"/>
            <a:r>
              <a:rPr lang="en-US" dirty="0" smtClean="0"/>
              <a:t>Working on new website/database interface for geo-spatial data.</a:t>
            </a:r>
          </a:p>
          <a:p>
            <a:pPr marL="128016" lvl="1" indent="0">
              <a:buNone/>
            </a:pPr>
            <a:endParaRPr lang="en-US" sz="2200" dirty="0" smtClean="0"/>
          </a:p>
          <a:p>
            <a:pPr marL="128016" lvl="1" indent="0">
              <a:buNone/>
            </a:pPr>
            <a:r>
              <a:rPr lang="en-US" sz="2200" dirty="0" smtClean="0"/>
              <a:t>Veteran Service</a:t>
            </a:r>
            <a:endParaRPr lang="en-US" sz="2200" dirty="0"/>
          </a:p>
          <a:p>
            <a:pPr lvl="1"/>
            <a:r>
              <a:rPr lang="en-US" dirty="0" smtClean="0"/>
              <a:t>Compiling data for service members to include Veteran status, War(s) Served and Military Branch(</a:t>
            </a:r>
            <a:r>
              <a:rPr lang="en-US" dirty="0" err="1" smtClean="0"/>
              <a:t>es</a:t>
            </a:r>
            <a:r>
              <a:rPr lang="en-US" dirty="0" smtClean="0"/>
              <a:t>).</a:t>
            </a:r>
            <a:endParaRPr lang="en-US" dirty="0"/>
          </a:p>
          <a:p>
            <a:pPr lvl="1"/>
            <a:endParaRPr lang="en-US" dirty="0"/>
          </a:p>
          <a:p>
            <a:endParaRPr lang="en-US" dirty="0"/>
          </a:p>
        </p:txBody>
      </p:sp>
      <p:pic>
        <p:nvPicPr>
          <p:cNvPr id="5123" name="Picture 3" descr="C:\Users\amybarry\Desktop\Admin\Cemeteries\Photos\springd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173" y="2631134"/>
            <a:ext cx="3881438" cy="3425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6173" y="869499"/>
            <a:ext cx="4305300" cy="1508105"/>
          </a:xfrm>
          <a:prstGeom prst="rect">
            <a:avLst/>
          </a:prstGeom>
          <a:noFill/>
        </p:spPr>
        <p:txBody>
          <a:bodyPr wrap="square" rtlCol="0">
            <a:spAutoFit/>
          </a:bodyPr>
          <a:lstStyle/>
          <a:p>
            <a:r>
              <a:rPr lang="en-US" sz="2600" dirty="0">
                <a:solidFill>
                  <a:srgbClr val="C00000"/>
                </a:solidFill>
              </a:rPr>
              <a:t>So much of our future lies </a:t>
            </a:r>
            <a:r>
              <a:rPr lang="en-US" sz="2600" dirty="0" smtClean="0">
                <a:solidFill>
                  <a:srgbClr val="C00000"/>
                </a:solidFill>
              </a:rPr>
              <a:t>in</a:t>
            </a:r>
          </a:p>
          <a:p>
            <a:r>
              <a:rPr lang="en-US" sz="2600" dirty="0" smtClean="0">
                <a:solidFill>
                  <a:srgbClr val="C00000"/>
                </a:solidFill>
              </a:rPr>
              <a:t> </a:t>
            </a:r>
            <a:r>
              <a:rPr lang="en-US" sz="2600" dirty="0">
                <a:solidFill>
                  <a:srgbClr val="C00000"/>
                </a:solidFill>
              </a:rPr>
              <a:t>preserving our past. </a:t>
            </a:r>
            <a:endParaRPr lang="en-US" sz="2600" dirty="0" smtClean="0">
              <a:solidFill>
                <a:srgbClr val="C00000"/>
              </a:solidFill>
            </a:endParaRPr>
          </a:p>
          <a:p>
            <a:r>
              <a:rPr lang="en-US" sz="2200" dirty="0" smtClean="0">
                <a:solidFill>
                  <a:srgbClr val="C00000"/>
                </a:solidFill>
              </a:rPr>
              <a:t>– </a:t>
            </a:r>
            <a:r>
              <a:rPr lang="en-US" sz="2200" dirty="0">
                <a:solidFill>
                  <a:srgbClr val="C00000"/>
                </a:solidFill>
              </a:rPr>
              <a:t>Peter Westbrook</a:t>
            </a:r>
          </a:p>
          <a:p>
            <a:endParaRPr lang="en-US" dirty="0"/>
          </a:p>
        </p:txBody>
      </p:sp>
    </p:spTree>
    <p:extLst>
      <p:ext uri="{BB962C8B-B14F-4D97-AF65-F5344CB8AC3E}">
        <p14:creationId xmlns:p14="http://schemas.microsoft.com/office/powerpoint/2010/main" val="2075731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9175" y="443842"/>
            <a:ext cx="9720263" cy="1498600"/>
          </a:xfrm>
        </p:spPr>
        <p:txBody>
          <a:bodyPr/>
          <a:lstStyle/>
          <a:p>
            <a:r>
              <a:rPr lang="en-US" dirty="0" smtClean="0">
                <a:latin typeface="Alegreya Sans"/>
              </a:rPr>
              <a:t>What I need from you…</a:t>
            </a:r>
            <a:endParaRPr lang="en-US" dirty="0">
              <a:latin typeface="Alegreya Sans"/>
            </a:endParaRPr>
          </a:p>
        </p:txBody>
      </p:sp>
      <p:sp>
        <p:nvSpPr>
          <p:cNvPr id="3" name="Content Placeholder 2"/>
          <p:cNvSpPr>
            <a:spLocks noGrp="1"/>
          </p:cNvSpPr>
          <p:nvPr>
            <p:ph idx="4294967295"/>
          </p:nvPr>
        </p:nvSpPr>
        <p:spPr>
          <a:xfrm>
            <a:off x="6511925" y="2079625"/>
            <a:ext cx="3965575" cy="671512"/>
          </a:xfrm>
        </p:spPr>
        <p:txBody>
          <a:bodyPr>
            <a:normAutofit/>
          </a:bodyPr>
          <a:lstStyle/>
          <a:p>
            <a:r>
              <a:rPr lang="en-US" sz="2400" dirty="0" smtClean="0"/>
              <a:t>2. Annual report of burials</a:t>
            </a:r>
          </a:p>
          <a:p>
            <a:endParaRPr lang="en-US" dirty="0">
              <a:latin typeface="Alegreya Sans"/>
            </a:endParaRPr>
          </a:p>
          <a:p>
            <a:endParaRPr lang="en-US" dirty="0" smtClean="0">
              <a:latin typeface="Alegreya Sans"/>
            </a:endParaRPr>
          </a:p>
          <a:p>
            <a:endParaRPr lang="en-US" dirty="0">
              <a:latin typeface="Alegreya Sans"/>
            </a:endParaRPr>
          </a:p>
          <a:p>
            <a:endParaRPr lang="en-US" dirty="0">
              <a:latin typeface="Alegreya San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492" y="2913721"/>
            <a:ext cx="6952735" cy="1959407"/>
          </a:xfrm>
          <a:prstGeom prst="rect">
            <a:avLst/>
          </a:prstGeom>
        </p:spPr>
      </p:pic>
      <p:graphicFrame>
        <p:nvGraphicFramePr>
          <p:cNvPr id="6" name="Object 5"/>
          <p:cNvGraphicFramePr>
            <a:graphicFrameLocks noChangeAspect="1"/>
          </p:cNvGraphicFramePr>
          <p:nvPr>
            <p:extLst/>
          </p:nvPr>
        </p:nvGraphicFramePr>
        <p:xfrm>
          <a:off x="1126902" y="2834639"/>
          <a:ext cx="2767154" cy="3581455"/>
        </p:xfrm>
        <a:graphic>
          <a:graphicData uri="http://schemas.openxmlformats.org/presentationml/2006/ole">
            <mc:AlternateContent xmlns:mc="http://schemas.openxmlformats.org/markup-compatibility/2006">
              <mc:Choice xmlns:v="urn:schemas-microsoft-com:vml" Requires="v">
                <p:oleObj spid="_x0000_s2103" name="Acrobat Document" r:id="rId4" imgW="5828993" imgH="7543566" progId="AcroExch.Document.DC">
                  <p:embed/>
                </p:oleObj>
              </mc:Choice>
              <mc:Fallback>
                <p:oleObj name="Acrobat Document" r:id="rId4" imgW="5828993" imgH="7543566" progId="AcroExch.Document.DC">
                  <p:embed/>
                  <p:pic>
                    <p:nvPicPr>
                      <p:cNvPr id="0" name=""/>
                      <p:cNvPicPr/>
                      <p:nvPr/>
                    </p:nvPicPr>
                    <p:blipFill>
                      <a:blip r:embed="rId5"/>
                      <a:stretch>
                        <a:fillRect/>
                      </a:stretch>
                    </p:blipFill>
                    <p:spPr>
                      <a:xfrm>
                        <a:off x="1126902" y="2834639"/>
                        <a:ext cx="2767154" cy="3581455"/>
                      </a:xfrm>
                      <a:prstGeom prst="rect">
                        <a:avLst/>
                      </a:prstGeom>
                    </p:spPr>
                  </p:pic>
                </p:oleObj>
              </mc:Fallback>
            </mc:AlternateContent>
          </a:graphicData>
        </a:graphic>
      </p:graphicFrame>
      <p:sp>
        <p:nvSpPr>
          <p:cNvPr id="7" name="Content Placeholder 2"/>
          <p:cNvSpPr txBox="1">
            <a:spLocks/>
          </p:cNvSpPr>
          <p:nvPr/>
        </p:nvSpPr>
        <p:spPr>
          <a:xfrm>
            <a:off x="659025" y="2163914"/>
            <a:ext cx="3702909" cy="670725"/>
          </a:xfrm>
          <a:prstGeom prst="rect">
            <a:avLst/>
          </a:prstGeom>
        </p:spPr>
        <p:txBody>
          <a:bodyPr vert="horz" lIns="45720" tIns="45720" rIns="4572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sz="2400" dirty="0" smtClean="0"/>
              <a:t>1. Cemetery Information Sheet</a:t>
            </a:r>
          </a:p>
          <a:p>
            <a:pPr algn="r"/>
            <a:endParaRPr lang="en-US" dirty="0" smtClean="0">
              <a:latin typeface="+mj-lt"/>
            </a:endParaRPr>
          </a:p>
          <a:p>
            <a:pPr algn="r"/>
            <a:endParaRPr lang="en-US" dirty="0" smtClean="0">
              <a:latin typeface="+mj-lt"/>
            </a:endParaRPr>
          </a:p>
          <a:p>
            <a:pPr algn="r"/>
            <a:endParaRPr lang="en-US" dirty="0" smtClean="0">
              <a:latin typeface="+mj-lt"/>
            </a:endParaRPr>
          </a:p>
          <a:p>
            <a:pPr algn="r"/>
            <a:endParaRPr lang="en-US" dirty="0">
              <a:latin typeface="+mj-lt"/>
            </a:endParaRPr>
          </a:p>
        </p:txBody>
      </p:sp>
    </p:spTree>
    <p:extLst>
      <p:ext uri="{BB962C8B-B14F-4D97-AF65-F5344CB8AC3E}">
        <p14:creationId xmlns:p14="http://schemas.microsoft.com/office/powerpoint/2010/main" val="86332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35388" y="1765477"/>
            <a:ext cx="7361237" cy="1325563"/>
          </a:xfrm>
        </p:spPr>
        <p:txBody>
          <a:bodyPr>
            <a:normAutofit/>
          </a:bodyPr>
          <a:lstStyle/>
          <a:p>
            <a:r>
              <a:rPr lang="en-US" sz="4500" dirty="0" smtClean="0">
                <a:latin typeface="+mn-lt"/>
              </a:rPr>
              <a:t>WWW.HISTORY.UTAH.GOV</a:t>
            </a:r>
            <a:endParaRPr lang="en-US" sz="4500" dirty="0">
              <a:latin typeface="+mn-lt"/>
            </a:endParaRPr>
          </a:p>
        </p:txBody>
      </p:sp>
      <p:sp>
        <p:nvSpPr>
          <p:cNvPr id="3" name="Content Placeholder 2"/>
          <p:cNvSpPr>
            <a:spLocks noGrp="1"/>
          </p:cNvSpPr>
          <p:nvPr>
            <p:ph idx="4294967295"/>
          </p:nvPr>
        </p:nvSpPr>
        <p:spPr>
          <a:xfrm>
            <a:off x="3586163" y="3443288"/>
            <a:ext cx="8605837" cy="2679700"/>
          </a:xfrm>
        </p:spPr>
        <p:txBody>
          <a:bodyPr>
            <a:normAutofit/>
          </a:bodyPr>
          <a:lstStyle/>
          <a:p>
            <a:pPr marL="0" indent="0">
              <a:buNone/>
            </a:pPr>
            <a:r>
              <a:rPr lang="en-US" sz="2500" dirty="0" smtClean="0"/>
              <a:t>Family Tree Magazine named as a top </a:t>
            </a:r>
            <a:r>
              <a:rPr lang="en-US" sz="2500" dirty="0" smtClean="0"/>
              <a:t>website for </a:t>
            </a:r>
            <a:r>
              <a:rPr lang="en-US" sz="2500" dirty="0" smtClean="0"/>
              <a:t>2015.</a:t>
            </a:r>
          </a:p>
          <a:p>
            <a:r>
              <a:rPr lang="en-US" sz="2500" dirty="0" smtClean="0"/>
              <a:t>What sets us apart is our source.</a:t>
            </a:r>
          </a:p>
          <a:p>
            <a:pPr lvl="1"/>
            <a:r>
              <a:rPr lang="en-US" sz="2500" dirty="0"/>
              <a:t>Our data comes from the cemetery sexton.</a:t>
            </a:r>
          </a:p>
          <a:p>
            <a:pPr lvl="1"/>
            <a:r>
              <a:rPr lang="en-US" sz="2500" dirty="0"/>
              <a:t>When available we use death certificates to enhance the data</a:t>
            </a:r>
            <a:r>
              <a:rPr lang="en-US" sz="2500" dirty="0" smtClean="0"/>
              <a:t>.</a:t>
            </a:r>
          </a:p>
          <a:p>
            <a:pPr marL="0" indent="0">
              <a:buNone/>
            </a:pPr>
            <a:r>
              <a:rPr lang="en-US" sz="2500" dirty="0"/>
              <a:t>We have </a:t>
            </a:r>
            <a:r>
              <a:rPr lang="en-US" sz="2500" dirty="0" smtClean="0"/>
              <a:t>659,759 </a:t>
            </a:r>
            <a:r>
              <a:rPr lang="en-US" sz="2500" dirty="0"/>
              <a:t>burial records for </a:t>
            </a:r>
            <a:r>
              <a:rPr lang="en-US" sz="2500" dirty="0" smtClean="0"/>
              <a:t>575 </a:t>
            </a:r>
            <a:r>
              <a:rPr lang="en-US" sz="2500" dirty="0"/>
              <a:t>cemeteries.</a:t>
            </a:r>
          </a:p>
          <a:p>
            <a:endParaRPr lang="en-US" dirty="0" smtClean="0">
              <a:latin typeface="Alegreya Sans" pitchFamily="50" charset="0"/>
            </a:endParaRPr>
          </a:p>
          <a:p>
            <a:pPr marL="914400" lvl="2" indent="0">
              <a:buNone/>
            </a:pPr>
            <a:endParaRPr lang="en-US" dirty="0" smtClean="0"/>
          </a:p>
          <a:p>
            <a:endParaRPr lang="en-US" dirty="0"/>
          </a:p>
        </p:txBody>
      </p:sp>
      <p:pic>
        <p:nvPicPr>
          <p:cNvPr id="3074" name="Picture 2" descr="C:\Users\amybarry\Desktop\Best-State-Website-Logo-2015-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99" y="2428259"/>
            <a:ext cx="2643312" cy="286358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942975" y="3365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smtClean="0">
                <a:latin typeface="+mn-lt"/>
              </a:rPr>
              <a:t>OUR WEBSITE…</a:t>
            </a:r>
            <a:endParaRPr lang="en-US" sz="4500" dirty="0">
              <a:latin typeface="+mn-lt"/>
            </a:endParaRPr>
          </a:p>
        </p:txBody>
      </p:sp>
    </p:spTree>
    <p:extLst>
      <p:ext uri="{BB962C8B-B14F-4D97-AF65-F5344CB8AC3E}">
        <p14:creationId xmlns:p14="http://schemas.microsoft.com/office/powerpoint/2010/main" val="3351973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9151" y="514716"/>
            <a:ext cx="3886200" cy="1498600"/>
          </a:xfrm>
        </p:spPr>
        <p:txBody>
          <a:bodyPr/>
          <a:lstStyle/>
          <a:p>
            <a:r>
              <a:rPr lang="en-US" dirty="0" smtClean="0">
                <a:latin typeface="+mn-lt"/>
              </a:rPr>
              <a:t>GRANTS…	</a:t>
            </a:r>
            <a:endParaRPr lang="en-US" dirty="0">
              <a:latin typeface="+mn-lt"/>
            </a:endParaRPr>
          </a:p>
        </p:txBody>
      </p:sp>
      <p:sp>
        <p:nvSpPr>
          <p:cNvPr id="3" name="Content Placeholder 2"/>
          <p:cNvSpPr>
            <a:spLocks noGrp="1"/>
          </p:cNvSpPr>
          <p:nvPr>
            <p:ph idx="4294967295"/>
          </p:nvPr>
        </p:nvSpPr>
        <p:spPr>
          <a:xfrm>
            <a:off x="485775" y="2279679"/>
            <a:ext cx="6859588" cy="4351337"/>
          </a:xfrm>
        </p:spPr>
        <p:txBody>
          <a:bodyPr>
            <a:noAutofit/>
          </a:bodyPr>
          <a:lstStyle/>
          <a:p>
            <a:r>
              <a:rPr lang="en-US" sz="2800" dirty="0" smtClean="0"/>
              <a:t>State History provides a grant up to </a:t>
            </a:r>
            <a:r>
              <a:rPr lang="en-US" sz="2800" b="1" u="sng" dirty="0" smtClean="0">
                <a:solidFill>
                  <a:srgbClr val="C00000"/>
                </a:solidFill>
              </a:rPr>
              <a:t>$10,000 </a:t>
            </a:r>
            <a:r>
              <a:rPr lang="en-US" sz="2800" dirty="0" smtClean="0"/>
              <a:t>as a match.</a:t>
            </a:r>
          </a:p>
          <a:p>
            <a:pPr lvl="1"/>
            <a:r>
              <a:rPr lang="en-US" sz="2800" dirty="0" smtClean="0"/>
              <a:t>Does not have to be a monetary match.</a:t>
            </a:r>
          </a:p>
          <a:p>
            <a:pPr lvl="1"/>
            <a:r>
              <a:rPr lang="en-US" sz="2800" dirty="0" smtClean="0"/>
              <a:t>Can include donated services, goods, etc.</a:t>
            </a:r>
          </a:p>
          <a:p>
            <a:r>
              <a:rPr lang="en-US" sz="2800" dirty="0" smtClean="0"/>
              <a:t>Help cemeteries digitize or upgrade their records.</a:t>
            </a:r>
          </a:p>
          <a:p>
            <a:r>
              <a:rPr lang="en-US" sz="2800" dirty="0" smtClean="0"/>
              <a:t>www.history.utah.gov/cemetery-grants-program.</a:t>
            </a:r>
            <a:endParaRPr lang="en-US" sz="2800" dirty="0"/>
          </a:p>
        </p:txBody>
      </p:sp>
      <p:pic>
        <p:nvPicPr>
          <p:cNvPr id="5123" name="Picture 3" descr="C:\Users\amybarry\Desktop\Admin\Cemeteries\Photos\springd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2380" y="2279679"/>
            <a:ext cx="3881438" cy="3425650"/>
          </a:xfrm>
          <a:prstGeom prst="rect">
            <a:avLst/>
          </a:prstGeom>
          <a:noFill/>
          <a:ln w="19050">
            <a:solidFill>
              <a:schemeClr val="bg2">
                <a:lumMod val="10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29097" y="586908"/>
            <a:ext cx="4334703" cy="1692771"/>
          </a:xfrm>
          <a:prstGeom prst="rect">
            <a:avLst/>
          </a:prstGeom>
          <a:noFill/>
        </p:spPr>
        <p:txBody>
          <a:bodyPr wrap="square" rtlCol="0">
            <a:spAutoFit/>
          </a:bodyPr>
          <a:lstStyle/>
          <a:p>
            <a:r>
              <a:rPr lang="en-US" sz="2600" dirty="0">
                <a:solidFill>
                  <a:srgbClr val="C00000"/>
                </a:solidFill>
              </a:rPr>
              <a:t>So much of our future lies in preserving our past. </a:t>
            </a:r>
            <a:endParaRPr lang="en-US" sz="2600" dirty="0" smtClean="0">
              <a:solidFill>
                <a:srgbClr val="C00000"/>
              </a:solidFill>
            </a:endParaRPr>
          </a:p>
          <a:p>
            <a:r>
              <a:rPr lang="en-US" sz="2200" dirty="0" smtClean="0">
                <a:solidFill>
                  <a:srgbClr val="C00000"/>
                </a:solidFill>
              </a:rPr>
              <a:t>– </a:t>
            </a:r>
            <a:r>
              <a:rPr lang="en-US" sz="2200" dirty="0">
                <a:solidFill>
                  <a:srgbClr val="C00000"/>
                </a:solidFill>
              </a:rPr>
              <a:t>Peter Westbrook</a:t>
            </a:r>
          </a:p>
          <a:p>
            <a:endParaRPr lang="en-US" sz="2600" dirty="0"/>
          </a:p>
        </p:txBody>
      </p:sp>
    </p:spTree>
    <p:extLst>
      <p:ext uri="{BB962C8B-B14F-4D97-AF65-F5344CB8AC3E}">
        <p14:creationId xmlns:p14="http://schemas.microsoft.com/office/powerpoint/2010/main" val="1911970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re07.deviantart.net/300a/th/pre/i/2012/059/5/6/brick_texture___44_by_agf81-d4r91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85522" cy="68026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8448" y="274321"/>
            <a:ext cx="11523501" cy="1478280"/>
          </a:xfrm>
        </p:spPr>
        <p:txBody>
          <a:bodyPr>
            <a:normAutofit/>
          </a:bodyPr>
          <a:lstStyle/>
          <a:p>
            <a:pPr algn="ctr"/>
            <a:r>
              <a:rPr lang="en-US" sz="6000" dirty="0" smtClean="0">
                <a:effectLst>
                  <a:outerShdw blurRad="38100" dist="38100" dir="2700000" algn="tl">
                    <a:srgbClr val="000000">
                      <a:alpha val="43137"/>
                    </a:srgbClr>
                  </a:outerShdw>
                </a:effectLst>
              </a:rPr>
              <a:t>Suggestions-Tips-Tools for your cemetery   </a:t>
            </a:r>
            <a:r>
              <a:rPr lang="en-US" sz="6000" dirty="0" smtClean="0"/>
              <a:t/>
            </a:r>
            <a:br>
              <a:rPr lang="en-US" sz="6000" dirty="0" smtClean="0"/>
            </a:br>
            <a:r>
              <a:rPr lang="en-US" sz="4000" u="sng" dirty="0" smtClean="0"/>
              <a:t>Post a Map</a:t>
            </a:r>
            <a:r>
              <a:rPr lang="en-US" sz="4000" dirty="0" smtClean="0"/>
              <a:t>                </a:t>
            </a:r>
            <a:r>
              <a:rPr lang="en-US" sz="4000" u="sng" dirty="0" smtClean="0"/>
              <a:t>Add a QR Code</a:t>
            </a:r>
            <a:r>
              <a:rPr lang="en-US" sz="4000" dirty="0" smtClean="0"/>
              <a:t>                      </a:t>
            </a:r>
            <a:r>
              <a:rPr lang="en-US" sz="4000" u="sng" dirty="0" smtClean="0"/>
              <a:t>Post a List</a:t>
            </a:r>
            <a:endParaRPr lang="en-US" sz="4000" u="sng"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82694" y="1678834"/>
            <a:ext cx="2844587" cy="3792783"/>
          </a:xfrm>
          <a:ln cmpd="dbl">
            <a:solidFill>
              <a:schemeClr val="tx1"/>
            </a:solidFill>
            <a:bevel/>
          </a:ln>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14233" y="1793402"/>
            <a:ext cx="1904762" cy="1904762"/>
          </a:xfrm>
          <a:ln cmpd="thickThin">
            <a:solidFill>
              <a:schemeClr val="tx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5580" y="1752600"/>
            <a:ext cx="3325023" cy="3829050"/>
          </a:xfrm>
          <a:prstGeom prst="rect">
            <a:avLst/>
          </a:prstGeom>
          <a:ln w="12700" cmpd="sng">
            <a:solidFill>
              <a:srgbClr val="131313"/>
            </a:solidFill>
          </a:ln>
        </p:spPr>
      </p:pic>
      <p:sp>
        <p:nvSpPr>
          <p:cNvPr id="7" name="TextBox 6"/>
          <p:cNvSpPr txBox="1"/>
          <p:nvPr/>
        </p:nvSpPr>
        <p:spPr>
          <a:xfrm>
            <a:off x="4181599" y="4559101"/>
            <a:ext cx="3378016" cy="1938992"/>
          </a:xfrm>
          <a:prstGeom prst="rect">
            <a:avLst/>
          </a:prstGeom>
          <a:noFill/>
          <a:ln>
            <a:solidFill>
              <a:srgbClr val="080808"/>
            </a:solidFill>
          </a:ln>
        </p:spPr>
        <p:txBody>
          <a:bodyPr wrap="square" rtlCol="0">
            <a:spAutoFit/>
          </a:bodyPr>
          <a:lstStyle/>
          <a:p>
            <a:pPr algn="ctr"/>
            <a:r>
              <a:rPr lang="en-US" sz="2000" dirty="0">
                <a:latin typeface="+mj-lt"/>
              </a:rPr>
              <a:t>SEND AN UPDATED E-FILE OF YOUR CEMETERY </a:t>
            </a:r>
          </a:p>
          <a:p>
            <a:pPr algn="ctr"/>
            <a:r>
              <a:rPr lang="en-US" sz="2000" dirty="0">
                <a:latin typeface="+mj-lt"/>
              </a:rPr>
              <a:t>“DECEASED LIST”</a:t>
            </a:r>
          </a:p>
          <a:p>
            <a:pPr algn="ctr"/>
            <a:r>
              <a:rPr lang="en-US" sz="2000" dirty="0">
                <a:latin typeface="+mj-lt"/>
              </a:rPr>
              <a:t>TO: AMY BARRY </a:t>
            </a:r>
            <a:r>
              <a:rPr lang="en-US" sz="2000" dirty="0">
                <a:effectLst>
                  <a:outerShdw blurRad="38100" dist="38100" dir="2700000" algn="tl">
                    <a:srgbClr val="000000">
                      <a:alpha val="43000"/>
                    </a:srgbClr>
                  </a:outerShdw>
                </a:effectLst>
                <a:latin typeface="+mj-lt"/>
              </a:rPr>
              <a:t>amybarry</a:t>
            </a:r>
            <a:r>
              <a:rPr lang="en-US" sz="1400" dirty="0">
                <a:effectLst>
                  <a:outerShdw blurRad="38100" dist="38100" dir="2700000" algn="tl">
                    <a:srgbClr val="000000">
                      <a:alpha val="43000"/>
                    </a:srgbClr>
                  </a:outerShdw>
                </a:effectLst>
                <a:latin typeface="+mj-lt"/>
              </a:rPr>
              <a:t>@</a:t>
            </a:r>
            <a:r>
              <a:rPr lang="en-US" sz="2000" dirty="0">
                <a:effectLst>
                  <a:outerShdw blurRad="38100" dist="38100" dir="2700000" algn="tl">
                    <a:srgbClr val="000000">
                      <a:alpha val="43000"/>
                    </a:srgbClr>
                  </a:outerShdw>
                </a:effectLst>
                <a:latin typeface="+mj-lt"/>
              </a:rPr>
              <a:t>Utah.gov </a:t>
            </a:r>
            <a:endParaRPr lang="en-US" sz="2000" dirty="0">
              <a:latin typeface="+mj-lt"/>
            </a:endParaRPr>
          </a:p>
          <a:p>
            <a:pPr algn="ctr"/>
            <a:r>
              <a:rPr lang="en-US" sz="2000" u="sng" dirty="0">
                <a:latin typeface="+mj-lt"/>
              </a:rPr>
              <a:t>EVERY YEAR</a:t>
            </a:r>
            <a:endParaRPr lang="en-US" sz="2000" dirty="0">
              <a:latin typeface="+mj-lt"/>
            </a:endParaRPr>
          </a:p>
          <a:p>
            <a:pPr algn="ctr"/>
            <a:r>
              <a:rPr lang="en-US" sz="2000" dirty="0">
                <a:latin typeface="+mj-lt"/>
              </a:rPr>
              <a:t>I USE MEMORIAL DAY.</a:t>
            </a:r>
          </a:p>
        </p:txBody>
      </p:sp>
      <p:sp>
        <p:nvSpPr>
          <p:cNvPr id="10" name="TextBox 9"/>
          <p:cNvSpPr txBox="1"/>
          <p:nvPr/>
        </p:nvSpPr>
        <p:spPr>
          <a:xfrm>
            <a:off x="3407952" y="3790516"/>
            <a:ext cx="4922316" cy="707886"/>
          </a:xfrm>
          <a:prstGeom prst="rect">
            <a:avLst/>
          </a:prstGeom>
          <a:noFill/>
        </p:spPr>
        <p:txBody>
          <a:bodyPr wrap="square" rtlCol="0">
            <a:spAutoFit/>
          </a:bodyPr>
          <a:lstStyle/>
          <a:p>
            <a:pPr algn="ctr"/>
            <a:r>
              <a:rPr lang="en-US" sz="4000" u="sng" dirty="0" smtClean="0">
                <a:latin typeface="+mj-lt"/>
              </a:rPr>
              <a:t>SEND UPDATE TO STATE </a:t>
            </a:r>
            <a:endParaRPr lang="en-US" sz="4000" u="sng" dirty="0">
              <a:latin typeface="+mj-lt"/>
            </a:endParaRPr>
          </a:p>
        </p:txBody>
      </p:sp>
    </p:spTree>
    <p:extLst>
      <p:ext uri="{BB962C8B-B14F-4D97-AF65-F5344CB8AC3E}">
        <p14:creationId xmlns:p14="http://schemas.microsoft.com/office/powerpoint/2010/main" val="3178038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previews.123rf.com/images/kritchanut/kritchanut1303/kritchanut130300100/18820120-Wood-texture-background-Stock-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19" y="159350"/>
            <a:ext cx="11877368" cy="65855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4"/>
          <p:cNvSpPr>
            <a:spLocks noChangeArrowheads="1"/>
          </p:cNvSpPr>
          <p:nvPr/>
        </p:nvSpPr>
        <p:spPr bwMode="auto">
          <a:xfrm>
            <a:off x="498764" y="1846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5"/>
          <p:cNvSpPr>
            <a:spLocks noChangeArrowheads="1"/>
          </p:cNvSpPr>
          <p:nvPr/>
        </p:nvSpPr>
        <p:spPr bwMode="auto">
          <a:xfrm>
            <a:off x="186813" y="128572"/>
            <a:ext cx="10111732"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tabLst>
                <a:tab pos="2324100" algn="l"/>
              </a:tabLst>
              <a:defRPr>
                <a:solidFill>
                  <a:schemeClr val="tx1"/>
                </a:solidFill>
                <a:latin typeface="Arial" panose="020B0604020202020204" pitchFamily="34" charset="0"/>
              </a:defRPr>
            </a:lvl1pPr>
            <a:lvl2pPr eaLnBrk="0" fontAlgn="base" hangingPunct="0">
              <a:spcBef>
                <a:spcPct val="0"/>
              </a:spcBef>
              <a:spcAft>
                <a:spcPct val="0"/>
              </a:spcAft>
              <a:tabLst>
                <a:tab pos="2324100" algn="l"/>
              </a:tabLst>
              <a:defRPr>
                <a:solidFill>
                  <a:schemeClr val="tx1"/>
                </a:solidFill>
                <a:latin typeface="Arial" panose="020B0604020202020204" pitchFamily="34" charset="0"/>
              </a:defRPr>
            </a:lvl2pPr>
            <a:lvl3pPr eaLnBrk="0" fontAlgn="base" hangingPunct="0">
              <a:spcBef>
                <a:spcPct val="0"/>
              </a:spcBef>
              <a:spcAft>
                <a:spcPct val="0"/>
              </a:spcAft>
              <a:tabLst>
                <a:tab pos="2324100" algn="l"/>
              </a:tabLst>
              <a:defRPr>
                <a:solidFill>
                  <a:schemeClr val="tx1"/>
                </a:solidFill>
                <a:latin typeface="Arial" panose="020B0604020202020204" pitchFamily="34" charset="0"/>
              </a:defRPr>
            </a:lvl3pPr>
            <a:lvl4pPr eaLnBrk="0" fontAlgn="base" hangingPunct="0">
              <a:spcBef>
                <a:spcPct val="0"/>
              </a:spcBef>
              <a:spcAft>
                <a:spcPct val="0"/>
              </a:spcAft>
              <a:tabLst>
                <a:tab pos="2324100" algn="l"/>
              </a:tabLst>
              <a:defRPr>
                <a:solidFill>
                  <a:schemeClr val="tx1"/>
                </a:solidFill>
                <a:latin typeface="Arial" panose="020B0604020202020204" pitchFamily="34" charset="0"/>
              </a:defRPr>
            </a:lvl4pPr>
            <a:lvl5pPr eaLnBrk="0" fontAlgn="base" hangingPunct="0">
              <a:spcBef>
                <a:spcPct val="0"/>
              </a:spcBef>
              <a:spcAft>
                <a:spcPct val="0"/>
              </a:spcAft>
              <a:tabLst>
                <a:tab pos="2324100" algn="l"/>
              </a:tabLst>
              <a:defRPr>
                <a:solidFill>
                  <a:schemeClr val="tx1"/>
                </a:solidFill>
                <a:latin typeface="Arial" panose="020B0604020202020204" pitchFamily="34" charset="0"/>
              </a:defRPr>
            </a:lvl5pPr>
            <a:lvl6pPr eaLnBrk="0" fontAlgn="base" hangingPunct="0">
              <a:spcBef>
                <a:spcPct val="0"/>
              </a:spcBef>
              <a:spcAft>
                <a:spcPct val="0"/>
              </a:spcAft>
              <a:tabLst>
                <a:tab pos="2324100" algn="l"/>
              </a:tabLst>
              <a:defRPr>
                <a:solidFill>
                  <a:schemeClr val="tx1"/>
                </a:solidFill>
                <a:latin typeface="Arial" panose="020B0604020202020204" pitchFamily="34" charset="0"/>
              </a:defRPr>
            </a:lvl6pPr>
            <a:lvl7pPr eaLnBrk="0" fontAlgn="base" hangingPunct="0">
              <a:spcBef>
                <a:spcPct val="0"/>
              </a:spcBef>
              <a:spcAft>
                <a:spcPct val="0"/>
              </a:spcAft>
              <a:tabLst>
                <a:tab pos="2324100" algn="l"/>
              </a:tabLst>
              <a:defRPr>
                <a:solidFill>
                  <a:schemeClr val="tx1"/>
                </a:solidFill>
                <a:latin typeface="Arial" panose="020B0604020202020204" pitchFamily="34" charset="0"/>
              </a:defRPr>
            </a:lvl7pPr>
            <a:lvl8pPr eaLnBrk="0" fontAlgn="base" hangingPunct="0">
              <a:spcBef>
                <a:spcPct val="0"/>
              </a:spcBef>
              <a:spcAft>
                <a:spcPct val="0"/>
              </a:spcAft>
              <a:tabLst>
                <a:tab pos="2324100" algn="l"/>
              </a:tabLst>
              <a:defRPr>
                <a:solidFill>
                  <a:schemeClr val="tx1"/>
                </a:solidFill>
                <a:latin typeface="Arial" panose="020B0604020202020204" pitchFamily="34" charset="0"/>
              </a:defRPr>
            </a:lvl8pPr>
            <a:lvl9pPr eaLnBrk="0" fontAlgn="base" hangingPunct="0">
              <a:spcBef>
                <a:spcPct val="0"/>
              </a:spcBef>
              <a:spcAft>
                <a:spcPct val="0"/>
              </a:spcAft>
              <a:tabLst>
                <a:tab pos="2324100" algn="l"/>
              </a:tabLst>
              <a:defRPr>
                <a:solidFill>
                  <a:schemeClr val="tx1"/>
                </a:solidFill>
                <a:latin typeface="Arial" panose="020B0604020202020204" pitchFamily="34" charset="0"/>
              </a:defRPr>
            </a:lvl9pPr>
          </a:lstStyle>
          <a:p>
            <a:pPr marL="0" marR="0" lvl="0" indent="457200" algn="ctr" defTabSz="914400" rtl="0" eaLnBrk="0" fontAlgn="base" latinLnBrk="0" hangingPunct="0">
              <a:lnSpc>
                <a:spcPct val="100000"/>
              </a:lnSpc>
              <a:spcBef>
                <a:spcPct val="0"/>
              </a:spcBef>
              <a:spcAft>
                <a:spcPct val="0"/>
              </a:spcAft>
              <a:buClrTx/>
              <a:buSzTx/>
              <a:buFontTx/>
              <a:buNone/>
              <a:tabLst>
                <a:tab pos="2324100" algn="l"/>
              </a:tabLst>
            </a:pPr>
            <a:r>
              <a:rPr kumimoji="0" lang="en-US" altLang="en-US" sz="4700" i="0" u="sng"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POST YOUR RULES,</a:t>
            </a:r>
            <a:r>
              <a:rPr kumimoji="0" lang="en-US" altLang="en-US" sz="4700" i="0" u="sng"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4700" i="0" u="sng"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REGULATIONS AND FEES </a:t>
            </a:r>
          </a:p>
          <a:p>
            <a:pPr marL="0" marR="0" lvl="0" indent="457200" algn="ctr" defTabSz="914400" rtl="0" eaLnBrk="0" fontAlgn="base" latinLnBrk="0" hangingPunct="0">
              <a:lnSpc>
                <a:spcPct val="100000"/>
              </a:lnSpc>
              <a:spcBef>
                <a:spcPct val="0"/>
              </a:spcBef>
              <a:spcAft>
                <a:spcPct val="0"/>
              </a:spcAft>
              <a:buClrTx/>
              <a:buSzTx/>
              <a:buFontTx/>
              <a:buNone/>
              <a:tabLst>
                <a:tab pos="2324100" algn="l"/>
              </a:tabLst>
            </a:pPr>
            <a:r>
              <a:rPr kumimoji="0" lang="en-US" altLang="en-US" sz="4700" i="0" u="sng"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ON</a:t>
            </a:r>
            <a:r>
              <a:rPr kumimoji="0" lang="en-US" altLang="en-US" sz="4700" i="0" u="sng"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4700" i="0" u="sng"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YOUR WEBSITE </a:t>
            </a:r>
            <a:endParaRPr kumimoji="0" lang="en-US" altLang="en-US" sz="4700" i="0" u="none" strike="noStrike" cap="none" normalizeH="0" baseline="0" dirty="0" smtClean="0">
              <a:ln>
                <a:noFill/>
              </a:ln>
              <a:solidFill>
                <a:schemeClr val="tx1"/>
              </a:solidFill>
              <a:effectLst/>
              <a:latin typeface="+mj-lt"/>
            </a:endParaRPr>
          </a:p>
          <a:p>
            <a:pPr marL="0" marR="0" lvl="0" indent="457200" algn="l" defTabSz="914400" rtl="0" eaLnBrk="0" fontAlgn="base" latinLnBrk="0" hangingPunct="0">
              <a:lnSpc>
                <a:spcPct val="100000"/>
              </a:lnSpc>
              <a:spcBef>
                <a:spcPct val="0"/>
              </a:spcBef>
              <a:spcAft>
                <a:spcPct val="0"/>
              </a:spcAft>
              <a:buClrTx/>
              <a:buSzTx/>
              <a:buFontTx/>
              <a:buNone/>
              <a:tabLst>
                <a:tab pos="2324100" algn="l"/>
              </a:tabLst>
            </a:pPr>
            <a:endParaRPr lang="en-US" altLang="en-US" sz="1200" dirty="0">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tab pos="2324100"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969" y="1824776"/>
            <a:ext cx="6132945" cy="4599709"/>
          </a:xfrm>
          <a:prstGeom prst="rect">
            <a:avLst/>
          </a:prstGeom>
        </p:spPr>
      </p:pic>
    </p:spTree>
    <p:extLst>
      <p:ext uri="{BB962C8B-B14F-4D97-AF65-F5344CB8AC3E}">
        <p14:creationId xmlns:p14="http://schemas.microsoft.com/office/powerpoint/2010/main" val="2433870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re07.deviantart.net/300a/th/pre/i/2012/059/5/6/brick_texture___44_by_agf81-d4r91h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3115" y="744324"/>
            <a:ext cx="11254902" cy="830997"/>
          </a:xfrm>
          <a:prstGeom prst="rect">
            <a:avLst/>
          </a:prstGeom>
        </p:spPr>
        <p:txBody>
          <a:bodyPr wrap="square">
            <a:spAutoFit/>
          </a:bodyPr>
          <a:lstStyle/>
          <a:p>
            <a:r>
              <a:rPr lang="en-US" sz="4800" dirty="0">
                <a:solidFill>
                  <a:schemeClr val="tx2">
                    <a:lumMod val="50000"/>
                  </a:schemeClr>
                </a:solidFill>
                <a:latin typeface="MS PMincho" panose="02020600040205080304" pitchFamily="18" charset="-128"/>
                <a:ea typeface="MS PMincho" panose="02020600040205080304" pitchFamily="18" charset="-128"/>
              </a:rPr>
              <a:t>UFDA (Utah Funeral Directors Association)</a:t>
            </a:r>
            <a:endParaRPr lang="en-US" sz="4800" dirty="0"/>
          </a:p>
        </p:txBody>
      </p:sp>
      <p:sp>
        <p:nvSpPr>
          <p:cNvPr id="4" name="Rectangle 3"/>
          <p:cNvSpPr/>
          <p:nvPr/>
        </p:nvSpPr>
        <p:spPr>
          <a:xfrm>
            <a:off x="603114" y="2136338"/>
            <a:ext cx="10875523" cy="3539430"/>
          </a:xfrm>
          <a:prstGeom prst="rect">
            <a:avLst/>
          </a:prstGeom>
        </p:spPr>
        <p:txBody>
          <a:bodyPr wrap="square">
            <a:spAutoFit/>
          </a:bodyPr>
          <a:lstStyle/>
          <a:p>
            <a:r>
              <a:rPr lang="en-US" sz="2800" b="1" dirty="0">
                <a:solidFill>
                  <a:schemeClr val="tx2">
                    <a:lumMod val="50000"/>
                  </a:schemeClr>
                </a:solidFill>
                <a:ea typeface="MS PMincho" panose="02020600040205080304" pitchFamily="18" charset="-128"/>
              </a:rPr>
              <a:t>Within the State of Utah there is a funeral directors association. It is a good way to communicate with 90% of the funeral directors in the state.</a:t>
            </a:r>
          </a:p>
          <a:p>
            <a:endParaRPr lang="en-US" sz="2800" b="1" dirty="0">
              <a:solidFill>
                <a:schemeClr val="tx2">
                  <a:lumMod val="50000"/>
                </a:schemeClr>
              </a:solidFill>
              <a:ea typeface="MS PMincho" panose="02020600040205080304" pitchFamily="18" charset="-128"/>
            </a:endParaRPr>
          </a:p>
          <a:p>
            <a:r>
              <a:rPr lang="en-US" sz="2800" b="1" dirty="0">
                <a:solidFill>
                  <a:schemeClr val="tx2">
                    <a:lumMod val="50000"/>
                  </a:schemeClr>
                </a:solidFill>
                <a:ea typeface="MS PMincho" panose="02020600040205080304" pitchFamily="18" charset="-128"/>
              </a:rPr>
              <a:t>You can contact them via </a:t>
            </a:r>
            <a:r>
              <a:rPr lang="en-US" sz="2800" b="1" u="sng" dirty="0" smtClean="0">
                <a:solidFill>
                  <a:srgbClr val="C00000"/>
                </a:solidFill>
                <a:effectLst>
                  <a:outerShdw blurRad="38100" dist="38100" dir="2700000" algn="tl">
                    <a:srgbClr val="000000">
                      <a:alpha val="43137"/>
                    </a:srgbClr>
                  </a:outerShdw>
                </a:effectLst>
                <a:ea typeface="MS PMincho" panose="02020600040205080304" pitchFamily="18" charset="-128"/>
              </a:rPr>
              <a:t>www.ufda.org</a:t>
            </a:r>
            <a:r>
              <a:rPr lang="en-US" sz="2800" b="1" dirty="0" smtClean="0">
                <a:solidFill>
                  <a:srgbClr val="C00000"/>
                </a:solidFill>
                <a:effectLst>
                  <a:outerShdw blurRad="38100" dist="38100" dir="2700000" algn="tl">
                    <a:srgbClr val="000000">
                      <a:alpha val="43137"/>
                    </a:srgbClr>
                  </a:outerShdw>
                </a:effectLst>
                <a:ea typeface="MS PMincho" panose="02020600040205080304" pitchFamily="18" charset="-128"/>
              </a:rPr>
              <a:t> </a:t>
            </a:r>
            <a:endParaRPr lang="en-US" sz="2800" b="1" dirty="0">
              <a:solidFill>
                <a:srgbClr val="C00000"/>
              </a:solidFill>
              <a:effectLst>
                <a:outerShdw blurRad="38100" dist="38100" dir="2700000" algn="tl">
                  <a:srgbClr val="000000">
                    <a:alpha val="43137"/>
                  </a:srgbClr>
                </a:outerShdw>
              </a:effectLst>
              <a:ea typeface="MS PMincho" panose="02020600040205080304" pitchFamily="18" charset="-128"/>
            </a:endParaRPr>
          </a:p>
          <a:p>
            <a:endParaRPr lang="en-US" sz="2800" b="1" dirty="0">
              <a:solidFill>
                <a:schemeClr val="tx2">
                  <a:lumMod val="50000"/>
                </a:schemeClr>
              </a:solidFill>
              <a:ea typeface="MS PMincho" panose="02020600040205080304" pitchFamily="18" charset="-128"/>
            </a:endParaRPr>
          </a:p>
          <a:p>
            <a:r>
              <a:rPr lang="en-US" sz="2800" b="1" dirty="0">
                <a:solidFill>
                  <a:schemeClr val="tx2">
                    <a:lumMod val="50000"/>
                  </a:schemeClr>
                </a:solidFill>
                <a:ea typeface="MS PMincho" panose="02020600040205080304" pitchFamily="18" charset="-128"/>
              </a:rPr>
              <a:t>Funeral Directors travel with burials to all cities through out the entire </a:t>
            </a:r>
            <a:r>
              <a:rPr lang="en-US" sz="2800" b="1" dirty="0" smtClean="0">
                <a:solidFill>
                  <a:schemeClr val="tx2">
                    <a:lumMod val="50000"/>
                  </a:schemeClr>
                </a:solidFill>
                <a:ea typeface="MS PMincho" panose="02020600040205080304" pitchFamily="18" charset="-128"/>
              </a:rPr>
              <a:t>state, the </a:t>
            </a:r>
            <a:r>
              <a:rPr lang="en-US" sz="2800" b="1" dirty="0">
                <a:solidFill>
                  <a:schemeClr val="tx2">
                    <a:lumMod val="50000"/>
                  </a:schemeClr>
                </a:solidFill>
                <a:ea typeface="MS PMincho" panose="02020600040205080304" pitchFamily="18" charset="-128"/>
              </a:rPr>
              <a:t>more info they have - the more content families will be.</a:t>
            </a:r>
          </a:p>
        </p:txBody>
      </p:sp>
    </p:spTree>
    <p:extLst>
      <p:ext uri="{BB962C8B-B14F-4D97-AF65-F5344CB8AC3E}">
        <p14:creationId xmlns:p14="http://schemas.microsoft.com/office/powerpoint/2010/main" val="3109174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3.bp.blogspot.com/-zvJ6iAGhDQk/Typ_v8SIX1I/AAAAAAAABfM/LUtgumOxh7Q/s1600/104963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228" y="482311"/>
            <a:ext cx="8817429" cy="60516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405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472" y="262647"/>
            <a:ext cx="11426665" cy="6492803"/>
          </a:xfrm>
          <a:prstGeom prst="rect">
            <a:avLst/>
          </a:prstGeom>
        </p:spPr>
        <p:txBody>
          <a:bodyPr wrap="square">
            <a:spAutoFit/>
          </a:bodyPr>
          <a:lstStyle/>
          <a:p>
            <a:pPr algn="ctr">
              <a:lnSpc>
                <a:spcPct val="107000"/>
              </a:lnSpc>
              <a:spcAft>
                <a:spcPts val="800"/>
              </a:spcAft>
            </a:pPr>
            <a:r>
              <a:rPr lang="en-US" sz="2200" b="1" u="sng" dirty="0" smtClean="0">
                <a:solidFill>
                  <a:prstClr val="black"/>
                </a:solidFill>
                <a:ea typeface="Calibri" panose="020F0502020204030204" pitchFamily="34" charset="0"/>
                <a:cs typeface="Times New Roman" panose="02020603050405020304" pitchFamily="18" charset="0"/>
              </a:rPr>
              <a:t>REQUIRED </a:t>
            </a:r>
          </a:p>
          <a:p>
            <a:pPr algn="ctr">
              <a:lnSpc>
                <a:spcPct val="107000"/>
              </a:lnSpc>
              <a:spcAft>
                <a:spcPts val="800"/>
              </a:spcAft>
            </a:pPr>
            <a:r>
              <a:rPr lang="en-US" b="1" u="sng" dirty="0" smtClean="0">
                <a:solidFill>
                  <a:prstClr val="black"/>
                </a:solidFill>
                <a:ea typeface="Calibri" panose="020F0502020204030204" pitchFamily="34" charset="0"/>
                <a:cs typeface="Times New Roman" panose="02020603050405020304" pitchFamily="18" charset="0"/>
              </a:rPr>
              <a:t>CEMETERY TO DO CHECK LIST</a:t>
            </a:r>
            <a:endParaRPr lang="en-US" sz="1600" dirty="0">
              <a:solidFill>
                <a:prstClr val="black"/>
              </a:solidFill>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sz="1600" dirty="0" smtClean="0">
                <a:solidFill>
                  <a:prstClr val="black"/>
                </a:solidFill>
                <a:ea typeface="Calibri" panose="020F0502020204030204" pitchFamily="34" charset="0"/>
                <a:cs typeface="Times New Roman" panose="02020603050405020304" pitchFamily="18" charset="0"/>
              </a:rPr>
              <a:t>Review Utah Code § 8, Cemeteries, then review it again. </a:t>
            </a:r>
          </a:p>
          <a:p>
            <a:pPr marL="457200">
              <a:lnSpc>
                <a:spcPct val="107000"/>
              </a:lnSpc>
            </a:pPr>
            <a:r>
              <a:rPr lang="en-US" sz="1600" dirty="0">
                <a:solidFill>
                  <a:prstClr val="black"/>
                </a:solidFill>
                <a:ea typeface="Calibri" panose="020F0502020204030204" pitchFamily="34" charset="0"/>
                <a:cs typeface="Times New Roman" panose="02020603050405020304" pitchFamily="18" charset="0"/>
              </a:rPr>
              <a:t> </a:t>
            </a:r>
          </a:p>
          <a:p>
            <a:pPr marL="342900" indent="-342900">
              <a:lnSpc>
                <a:spcPct val="107000"/>
              </a:lnSpc>
              <a:buFontTx/>
              <a:buAutoNum type="arabicPeriod" startAt="2"/>
            </a:pPr>
            <a:r>
              <a:rPr lang="en-US" sz="1600" dirty="0" smtClean="0">
                <a:solidFill>
                  <a:prstClr val="black"/>
                </a:solidFill>
                <a:ea typeface="Calibri" panose="020F0502020204030204" pitchFamily="34" charset="0"/>
                <a:cs typeface="Times New Roman" panose="02020603050405020304" pitchFamily="18" charset="0"/>
              </a:rPr>
              <a:t>Record </a:t>
            </a:r>
            <a:r>
              <a:rPr lang="en-US" sz="1600" dirty="0">
                <a:solidFill>
                  <a:prstClr val="black"/>
                </a:solidFill>
                <a:ea typeface="Calibri" panose="020F0502020204030204" pitchFamily="34" charset="0"/>
                <a:cs typeface="Times New Roman" panose="02020603050405020304" pitchFamily="18" charset="0"/>
              </a:rPr>
              <a:t>Cemetery Plat showing burial lots which have been disposed of and the names of the persons owning each burial lot with y</a:t>
            </a:r>
            <a:r>
              <a:rPr lang="en-US" sz="1600" dirty="0" smtClean="0">
                <a:solidFill>
                  <a:prstClr val="black"/>
                </a:solidFill>
                <a:ea typeface="Calibri" panose="020F0502020204030204" pitchFamily="34" charset="0"/>
                <a:cs typeface="Times New Roman" panose="02020603050405020304" pitchFamily="18" charset="0"/>
              </a:rPr>
              <a:t>our County </a:t>
            </a:r>
            <a:r>
              <a:rPr lang="en-US" sz="1600" dirty="0">
                <a:solidFill>
                  <a:prstClr val="black"/>
                </a:solidFill>
                <a:ea typeface="Calibri" panose="020F0502020204030204" pitchFamily="34" charset="0"/>
                <a:cs typeface="Times New Roman" panose="02020603050405020304" pitchFamily="18" charset="0"/>
              </a:rPr>
              <a:t>Recorder.</a:t>
            </a:r>
          </a:p>
          <a:p>
            <a:pPr marL="457200">
              <a:lnSpc>
                <a:spcPct val="107000"/>
              </a:lnSpc>
            </a:pPr>
            <a:r>
              <a:rPr lang="en-US" sz="1600" dirty="0">
                <a:solidFill>
                  <a:prstClr val="black"/>
                </a:solidFill>
                <a:ea typeface="Calibri" panose="020F0502020204030204" pitchFamily="34" charset="0"/>
                <a:cs typeface="Times New Roman" panose="02020603050405020304" pitchFamily="18" charset="0"/>
              </a:rPr>
              <a:t> </a:t>
            </a:r>
          </a:p>
          <a:p>
            <a:pPr>
              <a:lnSpc>
                <a:spcPct val="107000"/>
              </a:lnSpc>
            </a:pPr>
            <a:r>
              <a:rPr lang="en-US" sz="1600" dirty="0" smtClean="0">
                <a:solidFill>
                  <a:prstClr val="black"/>
                </a:solidFill>
                <a:ea typeface="Calibri" panose="020F0502020204030204" pitchFamily="34" charset="0"/>
                <a:cs typeface="Times New Roman" panose="02020603050405020304" pitchFamily="18" charset="0"/>
              </a:rPr>
              <a:t>3.   Provide </a:t>
            </a:r>
            <a:r>
              <a:rPr lang="en-US" sz="1600" dirty="0">
                <a:solidFill>
                  <a:prstClr val="black"/>
                </a:solidFill>
                <a:ea typeface="Calibri" panose="020F0502020204030204" pitchFamily="34" charset="0"/>
                <a:cs typeface="Times New Roman" panose="02020603050405020304" pitchFamily="18" charset="0"/>
              </a:rPr>
              <a:t>each purchaser a certificate of burial rights, properly executed.</a:t>
            </a:r>
          </a:p>
          <a:p>
            <a:pPr marL="457200">
              <a:lnSpc>
                <a:spcPct val="107000"/>
              </a:lnSpc>
            </a:pPr>
            <a:r>
              <a:rPr lang="en-US" sz="1600" dirty="0">
                <a:solidFill>
                  <a:prstClr val="black"/>
                </a:solidFill>
                <a:ea typeface="Calibri" panose="020F0502020204030204" pitchFamily="34" charset="0"/>
                <a:cs typeface="Times New Roman" panose="02020603050405020304" pitchFamily="18" charset="0"/>
              </a:rPr>
              <a:t> </a:t>
            </a:r>
          </a:p>
          <a:p>
            <a:pPr marL="342900" indent="-342900">
              <a:lnSpc>
                <a:spcPct val="107000"/>
              </a:lnSpc>
              <a:buFontTx/>
              <a:buAutoNum type="arabicPeriod" startAt="4"/>
            </a:pPr>
            <a:r>
              <a:rPr lang="en-US" sz="1600" dirty="0" smtClean="0">
                <a:solidFill>
                  <a:prstClr val="black"/>
                </a:solidFill>
                <a:ea typeface="Calibri" panose="020F0502020204030204" pitchFamily="34" charset="0"/>
                <a:cs typeface="Times New Roman" panose="02020603050405020304" pitchFamily="18" charset="0"/>
              </a:rPr>
              <a:t>No </a:t>
            </a:r>
            <a:r>
              <a:rPr lang="en-US" sz="1600" dirty="0">
                <a:solidFill>
                  <a:prstClr val="black"/>
                </a:solidFill>
                <a:ea typeface="Calibri" panose="020F0502020204030204" pitchFamily="34" charset="0"/>
                <a:cs typeface="Times New Roman" panose="02020603050405020304" pitchFamily="18" charset="0"/>
              </a:rPr>
              <a:t>later than </a:t>
            </a:r>
            <a:r>
              <a:rPr lang="en-US" sz="1600" b="1" u="sng" dirty="0">
                <a:solidFill>
                  <a:prstClr val="black"/>
                </a:solidFill>
                <a:ea typeface="Calibri" panose="020F0502020204030204" pitchFamily="34" charset="0"/>
                <a:cs typeface="Times New Roman" panose="02020603050405020304" pitchFamily="18" charset="0"/>
              </a:rPr>
              <a:t>January 1</a:t>
            </a:r>
            <a:r>
              <a:rPr lang="en-US" sz="1600" dirty="0">
                <a:solidFill>
                  <a:prstClr val="black"/>
                </a:solidFill>
                <a:ea typeface="Calibri" panose="020F0502020204030204" pitchFamily="34" charset="0"/>
                <a:cs typeface="Times New Roman" panose="02020603050405020304" pitchFamily="18" charset="0"/>
              </a:rPr>
              <a:t> and no later than </a:t>
            </a:r>
            <a:r>
              <a:rPr lang="en-US" sz="1600" b="1" u="sng" dirty="0">
                <a:solidFill>
                  <a:prstClr val="black"/>
                </a:solidFill>
                <a:ea typeface="Calibri" panose="020F0502020204030204" pitchFamily="34" charset="0"/>
                <a:cs typeface="Times New Roman" panose="02020603050405020304" pitchFamily="18" charset="0"/>
              </a:rPr>
              <a:t>July 1,</a:t>
            </a:r>
            <a:r>
              <a:rPr lang="en-US" sz="1600" dirty="0">
                <a:solidFill>
                  <a:prstClr val="black"/>
                </a:solidFill>
                <a:ea typeface="Calibri" panose="020F0502020204030204" pitchFamily="34" charset="0"/>
                <a:cs typeface="Times New Roman" panose="02020603050405020304" pitchFamily="18" charset="0"/>
              </a:rPr>
              <a:t> file with the County Recorder a transcript, duly certified, of evidence of burial </a:t>
            </a:r>
            <a:r>
              <a:rPr lang="en-US" sz="1600" dirty="0" smtClean="0">
                <a:solidFill>
                  <a:prstClr val="black"/>
                </a:solidFill>
                <a:ea typeface="Calibri" panose="020F0502020204030204" pitchFamily="34" charset="0"/>
                <a:cs typeface="Times New Roman" panose="02020603050405020304" pitchFamily="18" charset="0"/>
              </a:rPr>
              <a:t>rights </a:t>
            </a:r>
            <a:r>
              <a:rPr lang="en-US" sz="1600" dirty="0">
                <a:solidFill>
                  <a:prstClr val="black"/>
                </a:solidFill>
                <a:ea typeface="Calibri" panose="020F0502020204030204" pitchFamily="34" charset="0"/>
                <a:cs typeface="Times New Roman" panose="02020603050405020304" pitchFamily="18" charset="0"/>
              </a:rPr>
              <a:t>issued during the preceding six months.</a:t>
            </a:r>
          </a:p>
          <a:p>
            <a:pPr marL="457200">
              <a:lnSpc>
                <a:spcPct val="107000"/>
              </a:lnSpc>
            </a:pPr>
            <a:r>
              <a:rPr lang="en-US" sz="1600" dirty="0">
                <a:solidFill>
                  <a:prstClr val="black"/>
                </a:solidFill>
                <a:ea typeface="Calibri" panose="020F0502020204030204" pitchFamily="34" charset="0"/>
                <a:cs typeface="Times New Roman" panose="02020603050405020304" pitchFamily="18" charset="0"/>
              </a:rPr>
              <a:t> </a:t>
            </a:r>
          </a:p>
          <a:p>
            <a:pPr marL="342900" indent="-342900">
              <a:lnSpc>
                <a:spcPct val="107000"/>
              </a:lnSpc>
              <a:buFontTx/>
              <a:buAutoNum type="arabicPeriod" startAt="5"/>
            </a:pPr>
            <a:r>
              <a:rPr lang="en-US" sz="1600" dirty="0" smtClean="0">
                <a:solidFill>
                  <a:prstClr val="black"/>
                </a:solidFill>
                <a:ea typeface="Calibri" panose="020F0502020204030204" pitchFamily="34" charset="0"/>
                <a:cs typeface="Times New Roman" panose="02020603050405020304" pitchFamily="18" charset="0"/>
              </a:rPr>
              <a:t>Adopt </a:t>
            </a:r>
            <a:r>
              <a:rPr lang="en-US" sz="1600" dirty="0">
                <a:solidFill>
                  <a:prstClr val="black"/>
                </a:solidFill>
                <a:ea typeface="Calibri" panose="020F0502020204030204" pitchFamily="34" charset="0"/>
                <a:cs typeface="Times New Roman" panose="02020603050405020304" pitchFamily="18" charset="0"/>
              </a:rPr>
              <a:t>Policies and Procedures including prices, regulation of headstones, care of headstones, and regulation of flowers, shrubs and </a:t>
            </a:r>
            <a:r>
              <a:rPr lang="en-US" sz="1600" dirty="0" smtClean="0">
                <a:solidFill>
                  <a:prstClr val="black"/>
                </a:solidFill>
                <a:ea typeface="Calibri" panose="020F0502020204030204" pitchFamily="34" charset="0"/>
                <a:cs typeface="Times New Roman" panose="02020603050405020304" pitchFamily="18" charset="0"/>
              </a:rPr>
              <a:t>so forth.</a:t>
            </a:r>
          </a:p>
          <a:p>
            <a:pPr>
              <a:lnSpc>
                <a:spcPct val="107000"/>
              </a:lnSpc>
            </a:pPr>
            <a:endParaRPr lang="en-US" sz="1600" dirty="0">
              <a:solidFill>
                <a:prstClr val="black"/>
              </a:solidFill>
              <a:ea typeface="Calibri" panose="020F0502020204030204" pitchFamily="34" charset="0"/>
              <a:cs typeface="Times New Roman" panose="02020603050405020304" pitchFamily="18" charset="0"/>
            </a:endParaRPr>
          </a:p>
          <a:p>
            <a:pPr>
              <a:lnSpc>
                <a:spcPct val="107000"/>
              </a:lnSpc>
            </a:pPr>
            <a:r>
              <a:rPr lang="en-US" sz="1600" dirty="0" smtClean="0">
                <a:solidFill>
                  <a:prstClr val="black"/>
                </a:solidFill>
                <a:ea typeface="Calibri" panose="020F0502020204030204" pitchFamily="34" charset="0"/>
                <a:cs typeface="Times New Roman" panose="02020603050405020304" pitchFamily="18" charset="0"/>
              </a:rPr>
              <a:t>6.    Establish </a:t>
            </a:r>
            <a:r>
              <a:rPr lang="en-US" sz="1600" dirty="0">
                <a:solidFill>
                  <a:prstClr val="black"/>
                </a:solidFill>
                <a:ea typeface="Calibri" panose="020F0502020204030204" pitchFamily="34" charset="0"/>
                <a:cs typeface="Times New Roman" panose="02020603050405020304" pitchFamily="18" charset="0"/>
              </a:rPr>
              <a:t>a record keeping system including a secure backup of these records that is regularly updated.</a:t>
            </a:r>
          </a:p>
          <a:p>
            <a:pPr marL="457200">
              <a:lnSpc>
                <a:spcPct val="107000"/>
              </a:lnSpc>
            </a:pPr>
            <a:r>
              <a:rPr lang="en-US" sz="1600" dirty="0">
                <a:solidFill>
                  <a:prstClr val="black"/>
                </a:solidFill>
                <a:ea typeface="Calibri" panose="020F0502020204030204" pitchFamily="34" charset="0"/>
                <a:cs typeface="Times New Roman" panose="02020603050405020304" pitchFamily="18" charset="0"/>
              </a:rPr>
              <a:t> </a:t>
            </a:r>
          </a:p>
          <a:p>
            <a:pPr marL="342900" indent="-342900">
              <a:lnSpc>
                <a:spcPct val="107000"/>
              </a:lnSpc>
              <a:buFontTx/>
              <a:buAutoNum type="arabicPeriod" startAt="7"/>
            </a:pPr>
            <a:r>
              <a:rPr lang="en-US" sz="1600" dirty="0" smtClean="0">
                <a:solidFill>
                  <a:prstClr val="black"/>
                </a:solidFill>
                <a:ea typeface="Calibri" panose="020F0502020204030204" pitchFamily="34" charset="0"/>
                <a:cs typeface="Times New Roman" panose="02020603050405020304" pitchFamily="18" charset="0"/>
              </a:rPr>
              <a:t>Comply </a:t>
            </a:r>
            <a:r>
              <a:rPr lang="en-US" sz="1600" dirty="0">
                <a:solidFill>
                  <a:prstClr val="black"/>
                </a:solidFill>
                <a:ea typeface="Calibri" panose="020F0502020204030204" pitchFamily="34" charset="0"/>
                <a:cs typeface="Times New Roman" panose="02020603050405020304" pitchFamily="18" charset="0"/>
              </a:rPr>
              <a:t>with Administrate Rule 436 and provide to your county Vital Records Office a </a:t>
            </a:r>
            <a:r>
              <a:rPr lang="en-US" sz="1600" b="1" u="sng" dirty="0">
                <a:solidFill>
                  <a:prstClr val="black"/>
                </a:solidFill>
                <a:ea typeface="Calibri" panose="020F0502020204030204" pitchFamily="34" charset="0"/>
                <a:cs typeface="Times New Roman" panose="02020603050405020304" pitchFamily="18" charset="0"/>
              </a:rPr>
              <a:t>monthly</a:t>
            </a:r>
            <a:r>
              <a:rPr lang="en-US" sz="1600" dirty="0">
                <a:solidFill>
                  <a:prstClr val="black"/>
                </a:solidFill>
                <a:ea typeface="Calibri" panose="020F0502020204030204" pitchFamily="34" charset="0"/>
                <a:cs typeface="Times New Roman" panose="02020603050405020304" pitchFamily="18" charset="0"/>
              </a:rPr>
              <a:t> list of all burial and other </a:t>
            </a:r>
            <a:r>
              <a:rPr lang="en-US" sz="1600" dirty="0" smtClean="0">
                <a:solidFill>
                  <a:prstClr val="black"/>
                </a:solidFill>
                <a:ea typeface="Calibri" panose="020F0502020204030204" pitchFamily="34" charset="0"/>
                <a:cs typeface="Times New Roman" panose="02020603050405020304" pitchFamily="18" charset="0"/>
              </a:rPr>
              <a:t>dispositions </a:t>
            </a:r>
            <a:r>
              <a:rPr lang="en-US" sz="1600" dirty="0">
                <a:solidFill>
                  <a:prstClr val="black"/>
                </a:solidFill>
                <a:ea typeface="Calibri" panose="020F0502020204030204" pitchFamily="34" charset="0"/>
                <a:cs typeface="Times New Roman" panose="02020603050405020304" pitchFamily="18" charset="0"/>
              </a:rPr>
              <a:t>in your cemetery.   </a:t>
            </a:r>
          </a:p>
          <a:p>
            <a:pPr marL="457200">
              <a:lnSpc>
                <a:spcPct val="107000"/>
              </a:lnSpc>
            </a:pPr>
            <a:r>
              <a:rPr lang="en-US" sz="1600" dirty="0">
                <a:solidFill>
                  <a:prstClr val="black"/>
                </a:solidFill>
                <a:ea typeface="Calibri" panose="020F0502020204030204" pitchFamily="34" charset="0"/>
                <a:cs typeface="Times New Roman" panose="02020603050405020304" pitchFamily="18" charset="0"/>
              </a:rPr>
              <a:t> </a:t>
            </a:r>
          </a:p>
          <a:p>
            <a:pPr marL="342900" indent="-342900">
              <a:lnSpc>
                <a:spcPct val="107000"/>
              </a:lnSpc>
              <a:spcAft>
                <a:spcPts val="800"/>
              </a:spcAft>
              <a:buFontTx/>
              <a:buAutoNum type="arabicPeriod" startAt="8"/>
            </a:pPr>
            <a:r>
              <a:rPr lang="en-US" sz="1600" dirty="0" smtClean="0">
                <a:solidFill>
                  <a:prstClr val="black"/>
                </a:solidFill>
                <a:ea typeface="Calibri" panose="020F0502020204030204" pitchFamily="34" charset="0"/>
                <a:cs typeface="Times New Roman" panose="02020603050405020304" pitchFamily="18" charset="0"/>
              </a:rPr>
              <a:t>Comply </a:t>
            </a:r>
            <a:r>
              <a:rPr lang="en-US" sz="1600" dirty="0">
                <a:solidFill>
                  <a:prstClr val="black"/>
                </a:solidFill>
                <a:ea typeface="Calibri" panose="020F0502020204030204" pitchFamily="34" charset="0"/>
                <a:cs typeface="Times New Roman" panose="02020603050405020304" pitchFamily="18" charset="0"/>
              </a:rPr>
              <a:t>with Utah Code 9.8.203 and submitting </a:t>
            </a:r>
            <a:r>
              <a:rPr lang="en-US" sz="1600" b="1" u="sng" dirty="0">
                <a:solidFill>
                  <a:prstClr val="black"/>
                </a:solidFill>
                <a:ea typeface="Calibri" panose="020F0502020204030204" pitchFamily="34" charset="0"/>
                <a:cs typeface="Times New Roman" panose="02020603050405020304" pitchFamily="18" charset="0"/>
              </a:rPr>
              <a:t>annually</a:t>
            </a:r>
            <a:r>
              <a:rPr lang="en-US" sz="1600" dirty="0">
                <a:solidFill>
                  <a:prstClr val="black"/>
                </a:solidFill>
                <a:ea typeface="Calibri" panose="020F0502020204030204" pitchFamily="34" charset="0"/>
                <a:cs typeface="Times New Roman" panose="02020603050405020304" pitchFamily="18" charset="0"/>
              </a:rPr>
              <a:t> to Utah Division of State History, a list of burials including, grave location, </a:t>
            </a:r>
            <a:r>
              <a:rPr lang="en-US" sz="1600" dirty="0" smtClean="0">
                <a:solidFill>
                  <a:prstClr val="black"/>
                </a:solidFill>
                <a:ea typeface="Calibri" panose="020F0502020204030204" pitchFamily="34" charset="0"/>
                <a:cs typeface="Times New Roman" panose="02020603050405020304" pitchFamily="18" charset="0"/>
              </a:rPr>
              <a:t>deceased name.</a:t>
            </a:r>
          </a:p>
          <a:p>
            <a:pPr>
              <a:lnSpc>
                <a:spcPct val="107000"/>
              </a:lnSpc>
              <a:spcAft>
                <a:spcPts val="800"/>
              </a:spcAft>
            </a:pPr>
            <a:r>
              <a:rPr lang="en-US" sz="1000" dirty="0" smtClean="0">
                <a:solidFill>
                  <a:prstClr val="black"/>
                </a:solidFill>
                <a:ea typeface="Calibri" panose="020F0502020204030204" pitchFamily="34" charset="0"/>
                <a:cs typeface="Times New Roman" panose="02020603050405020304" pitchFamily="18" charset="0"/>
              </a:rPr>
              <a:t>September  2018</a:t>
            </a:r>
            <a:endParaRPr lang="en-US" sz="10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1223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9349" y="979714"/>
            <a:ext cx="9326879" cy="5309146"/>
          </a:xfrm>
          <a:prstGeom prst="rect">
            <a:avLst/>
          </a:prstGeom>
        </p:spPr>
        <p:txBody>
          <a:bodyPr wrap="square">
            <a:spAutoFit/>
          </a:bodyPr>
          <a:lstStyle/>
          <a:p>
            <a:r>
              <a:rPr lang="en-US" sz="4500" dirty="0" smtClean="0"/>
              <a:t>AND THE RESULTS ARE…</a:t>
            </a:r>
            <a:endParaRPr lang="en-US" sz="4500" b="1" dirty="0" smtClean="0"/>
          </a:p>
          <a:p>
            <a:endParaRPr lang="en-US" b="1" dirty="0" smtClean="0"/>
          </a:p>
          <a:p>
            <a:endParaRPr lang="en-US" sz="2400" b="1" dirty="0"/>
          </a:p>
          <a:p>
            <a:r>
              <a:rPr lang="en-US" sz="2400" b="1" dirty="0" smtClean="0"/>
              <a:t>2013 </a:t>
            </a:r>
            <a:r>
              <a:rPr lang="en-US" sz="2400" b="1" dirty="0"/>
              <a:t>Study State Legislative Auditor General </a:t>
            </a:r>
          </a:p>
          <a:p>
            <a:r>
              <a:rPr lang="en-US" sz="2400" b="1" dirty="0"/>
              <a:t>Report ILR </a:t>
            </a:r>
            <a:r>
              <a:rPr lang="en-US" sz="2400" b="1" dirty="0" smtClean="0"/>
              <a:t>2013-D</a:t>
            </a:r>
          </a:p>
          <a:p>
            <a:endParaRPr lang="en-US" sz="2500" b="1" dirty="0"/>
          </a:p>
          <a:p>
            <a:r>
              <a:rPr lang="en-US" sz="2500" dirty="0">
                <a:solidFill>
                  <a:srgbClr val="C00000"/>
                </a:solidFill>
              </a:rPr>
              <a:t>Conclusion: </a:t>
            </a:r>
            <a:r>
              <a:rPr lang="en-US" sz="2500" dirty="0"/>
              <a:t>It was recommended that “the Legislature consider establishing minimum requirement for operations policies and procedures and the integrity of cemetery records. Included in these minimum standards should be compliance with statutory reporting requirement by the cemeteries to the county recorder</a:t>
            </a:r>
            <a:r>
              <a:rPr lang="en-US" sz="2500" dirty="0" smtClean="0"/>
              <a:t>.”</a:t>
            </a:r>
          </a:p>
          <a:p>
            <a:endParaRPr lang="en-US" dirty="0"/>
          </a:p>
          <a:p>
            <a:endParaRPr lang="en-US" dirty="0" smtClean="0"/>
          </a:p>
          <a:p>
            <a:endParaRPr lang="en-US" dirty="0"/>
          </a:p>
        </p:txBody>
      </p:sp>
    </p:spTree>
    <p:extLst>
      <p:ext uri="{BB962C8B-B14F-4D97-AF65-F5344CB8AC3E}">
        <p14:creationId xmlns:p14="http://schemas.microsoft.com/office/powerpoint/2010/main" val="2453943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0207" y="409372"/>
            <a:ext cx="9614262" cy="5124480"/>
          </a:xfrm>
          <a:prstGeom prst="rect">
            <a:avLst/>
          </a:prstGeom>
        </p:spPr>
        <p:txBody>
          <a:bodyPr wrap="square">
            <a:spAutoFit/>
          </a:bodyPr>
          <a:lstStyle/>
          <a:p>
            <a:r>
              <a:rPr lang="en-US" b="1" dirty="0" smtClean="0">
                <a:latin typeface="Arabic Typesetting" panose="03020402040406030203" pitchFamily="66" charset="-78"/>
                <a:cs typeface="Arabic Typesetting" panose="03020402040406030203" pitchFamily="66" charset="-78"/>
              </a:rPr>
              <a:t>	</a:t>
            </a:r>
            <a:r>
              <a:rPr lang="en-US" sz="2000" b="1" dirty="0" smtClean="0">
                <a:latin typeface="Arabic Typesetting" panose="03020402040406030203" pitchFamily="66" charset="-78"/>
                <a:cs typeface="Arabic Typesetting" panose="03020402040406030203" pitchFamily="66" charset="-78"/>
              </a:rPr>
              <a:t>     </a:t>
            </a:r>
            <a:r>
              <a:rPr lang="en-US" sz="2000" b="1" dirty="0" smtClean="0">
                <a:latin typeface="+mj-lt"/>
                <a:cs typeface="Arabic Typesetting" panose="03020402040406030203" pitchFamily="66" charset="-78"/>
              </a:rPr>
              <a:t>	</a:t>
            </a:r>
            <a:r>
              <a:rPr lang="en-US" sz="2500" b="1" u="sng" dirty="0" smtClean="0">
                <a:latin typeface="+mj-lt"/>
                <a:cs typeface="Arabic Typesetting" panose="03020402040406030203" pitchFamily="66" charset="-78"/>
              </a:rPr>
              <a:t>UTAH STATE</a:t>
            </a:r>
          </a:p>
          <a:p>
            <a:r>
              <a:rPr lang="en-US" sz="4500" b="1" dirty="0" smtClean="0">
                <a:latin typeface="+mj-lt"/>
                <a:cs typeface="Andalus" panose="02020603050405020304" pitchFamily="18" charset="-78"/>
              </a:rPr>
              <a:t>	   	</a:t>
            </a:r>
            <a:r>
              <a:rPr lang="en-US" sz="4500" b="1" u="sng" dirty="0" smtClean="0">
                <a:latin typeface="+mj-lt"/>
                <a:cs typeface="Andalus" panose="02020603050405020304" pitchFamily="18" charset="-78"/>
              </a:rPr>
              <a:t>LEGISLATURE </a:t>
            </a:r>
            <a:endParaRPr lang="en-US" sz="4500" dirty="0">
              <a:latin typeface="+mj-lt"/>
            </a:endParaRPr>
          </a:p>
          <a:p>
            <a:r>
              <a:rPr lang="en-US" b="1" u="sng" dirty="0" smtClean="0">
                <a:latin typeface="+mj-lt"/>
                <a:cs typeface="Andalus" panose="02020603050405020304" pitchFamily="18" charset="-78"/>
              </a:rPr>
              <a:t>        </a:t>
            </a:r>
            <a:endParaRPr lang="en-US" b="1" u="sng" dirty="0">
              <a:latin typeface="+mj-lt"/>
              <a:cs typeface="Andalus" panose="02020603050405020304" pitchFamily="18" charset="-78"/>
            </a:endParaRPr>
          </a:p>
          <a:p>
            <a:r>
              <a:rPr lang="en-US" b="1" dirty="0" smtClean="0">
                <a:latin typeface="+mj-lt"/>
              </a:rPr>
              <a:t>           	</a:t>
            </a:r>
            <a:r>
              <a:rPr lang="en-US" sz="3200" b="1" dirty="0" smtClean="0">
                <a:latin typeface="+mj-lt"/>
              </a:rPr>
              <a:t> </a:t>
            </a:r>
            <a:r>
              <a:rPr lang="en-US" sz="4000" b="1" dirty="0" smtClean="0">
                <a:latin typeface="+mj-lt"/>
              </a:rPr>
              <a:t>Title 8 Cemeteries</a:t>
            </a:r>
          </a:p>
          <a:p>
            <a:endParaRPr lang="en-US" sz="3200" b="1" dirty="0">
              <a:latin typeface="+mj-lt"/>
            </a:endParaRPr>
          </a:p>
          <a:p>
            <a:r>
              <a:rPr lang="en-US" sz="2500" b="1" dirty="0" smtClean="0">
                <a:latin typeface="+mj-lt"/>
              </a:rPr>
              <a:t>		Chapter 2  	Donations for Care</a:t>
            </a:r>
          </a:p>
          <a:p>
            <a:r>
              <a:rPr lang="en-US" sz="2500" b="1" dirty="0">
                <a:latin typeface="+mj-lt"/>
              </a:rPr>
              <a:t>	</a:t>
            </a:r>
            <a:r>
              <a:rPr lang="en-US" sz="2500" b="1" dirty="0" smtClean="0">
                <a:latin typeface="+mj-lt"/>
              </a:rPr>
              <a:t>	Chapter 3	Recording Plats and Conveyances	</a:t>
            </a:r>
          </a:p>
          <a:p>
            <a:r>
              <a:rPr lang="en-US" sz="2500" b="1" dirty="0">
                <a:latin typeface="+mj-lt"/>
              </a:rPr>
              <a:t>	</a:t>
            </a:r>
            <a:r>
              <a:rPr lang="en-US" sz="2500" b="1" dirty="0" smtClean="0">
                <a:latin typeface="+mj-lt"/>
              </a:rPr>
              <a:t>	Chapter 4  	Endowment Care Cemeteries	</a:t>
            </a:r>
          </a:p>
          <a:p>
            <a:r>
              <a:rPr lang="en-US" sz="2500" b="1" dirty="0">
                <a:latin typeface="+mj-lt"/>
              </a:rPr>
              <a:t>	</a:t>
            </a:r>
            <a:r>
              <a:rPr lang="en-US" sz="2500" b="1" dirty="0" smtClean="0">
                <a:latin typeface="+mj-lt"/>
              </a:rPr>
              <a:t>	Chapter 5  	Rights and Title to Cemetery Lots</a:t>
            </a:r>
          </a:p>
          <a:p>
            <a:r>
              <a:rPr lang="en-US" sz="2500" b="1" dirty="0">
                <a:latin typeface="+mj-lt"/>
              </a:rPr>
              <a:t>	</a:t>
            </a:r>
            <a:r>
              <a:rPr lang="en-US" sz="2500" b="1" dirty="0" smtClean="0">
                <a:latin typeface="+mj-lt"/>
              </a:rPr>
              <a:t>	Chapter 6  	Policies and Records</a:t>
            </a:r>
          </a:p>
          <a:p>
            <a:endParaRPr lang="en-US" sz="2400" b="1" dirty="0" smtClean="0"/>
          </a:p>
          <a:p>
            <a:r>
              <a:rPr lang="en-US" b="1" dirty="0"/>
              <a:t> </a:t>
            </a:r>
            <a:r>
              <a:rPr lang="en-US" b="1" dirty="0" smtClean="0"/>
              <a:t>  </a:t>
            </a:r>
            <a:endParaRPr lang="en-US" b="1" dirty="0"/>
          </a:p>
        </p:txBody>
      </p:sp>
      <p:pic>
        <p:nvPicPr>
          <p:cNvPr id="4"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61" y="111198"/>
            <a:ext cx="1137720" cy="137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237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4168" y="749559"/>
            <a:ext cx="9602324" cy="5955476"/>
          </a:xfrm>
          <a:prstGeom prst="rect">
            <a:avLst/>
          </a:prstGeom>
        </p:spPr>
        <p:txBody>
          <a:bodyPr wrap="square">
            <a:spAutoFit/>
          </a:bodyPr>
          <a:lstStyle/>
          <a:p>
            <a:r>
              <a:rPr lang="en-US" sz="4500" b="1" u="sng" dirty="0" smtClean="0">
                <a:latin typeface="+mj-lt"/>
                <a:cs typeface="Andalus" panose="02020603050405020304" pitchFamily="18" charset="-78"/>
              </a:rPr>
              <a:t>CHAPTER </a:t>
            </a:r>
            <a:r>
              <a:rPr lang="en-US" sz="4500" b="1" u="sng" dirty="0">
                <a:latin typeface="+mj-lt"/>
                <a:cs typeface="Andalus" panose="02020603050405020304" pitchFamily="18" charset="-78"/>
              </a:rPr>
              <a:t>2</a:t>
            </a:r>
          </a:p>
          <a:p>
            <a:r>
              <a:rPr lang="en-US" sz="4500" dirty="0" smtClean="0">
                <a:latin typeface="+mj-lt"/>
              </a:rPr>
              <a:t>DONATIONS FOR CARE</a:t>
            </a:r>
            <a:endParaRPr lang="en-US" sz="4500" dirty="0">
              <a:latin typeface="+mj-lt"/>
            </a:endParaRPr>
          </a:p>
          <a:p>
            <a:endParaRPr lang="en-US" sz="2200" b="1" dirty="0" smtClean="0"/>
          </a:p>
          <a:p>
            <a:r>
              <a:rPr lang="en-US" sz="2500" b="1" dirty="0" smtClean="0"/>
              <a:t>8-2-1</a:t>
            </a:r>
            <a:r>
              <a:rPr lang="en-US" sz="2500" b="1" dirty="0"/>
              <a:t> State treasurer to receive donations</a:t>
            </a:r>
            <a:r>
              <a:rPr lang="en-US" sz="2500" b="1" dirty="0" smtClean="0"/>
              <a:t>. </a:t>
            </a:r>
            <a:endParaRPr lang="en-US" sz="2500" b="1" dirty="0"/>
          </a:p>
          <a:p>
            <a:r>
              <a:rPr lang="en-US" sz="2500" b="1" dirty="0" smtClean="0"/>
              <a:t>	</a:t>
            </a:r>
            <a:r>
              <a:rPr lang="en-US" sz="2500" dirty="0" smtClean="0"/>
              <a:t>If perpetual care costs are $50 or more for maintenance, 	improvements or specific embellishments.  </a:t>
            </a:r>
            <a:endParaRPr lang="en-US" sz="2500" b="1" dirty="0"/>
          </a:p>
          <a:p>
            <a:r>
              <a:rPr lang="en-US" sz="2500" dirty="0" smtClean="0"/>
              <a:t>	(1984) </a:t>
            </a:r>
          </a:p>
          <a:p>
            <a:endParaRPr lang="en-US" sz="2500" dirty="0"/>
          </a:p>
          <a:p>
            <a:r>
              <a:rPr lang="en-US" sz="2500" b="1" dirty="0"/>
              <a:t>8-2-2 Investment of funds by Division of Finance.</a:t>
            </a:r>
          </a:p>
          <a:p>
            <a:r>
              <a:rPr lang="en-US" sz="2500" dirty="0"/>
              <a:t>	</a:t>
            </a:r>
            <a:r>
              <a:rPr lang="en-US" sz="2500" dirty="0" smtClean="0"/>
              <a:t>(Monies invested by State, paid to cemetery owners and used for specific improvements) </a:t>
            </a:r>
          </a:p>
          <a:p>
            <a:r>
              <a:rPr lang="en-US" dirty="0" smtClean="0">
                <a:solidFill>
                  <a:srgbClr val="FF0000"/>
                </a:solidFill>
              </a:rPr>
              <a:t>(1992)</a:t>
            </a:r>
            <a:endParaRPr lang="en-US" dirty="0">
              <a:solidFill>
                <a:srgbClr val="FF0000"/>
              </a:solidFill>
            </a:endParaRPr>
          </a:p>
          <a:p>
            <a:endParaRPr lang="en-US" sz="2200" dirty="0" smtClean="0"/>
          </a:p>
          <a:p>
            <a:endParaRPr lang="en-US" sz="2200" dirty="0"/>
          </a:p>
        </p:txBody>
      </p:sp>
      <p:pic>
        <p:nvPicPr>
          <p:cNvPr id="6"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99" y="109480"/>
            <a:ext cx="1182899" cy="142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996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51009" y="195952"/>
            <a:ext cx="9720263" cy="1756396"/>
          </a:xfrm>
        </p:spPr>
        <p:txBody>
          <a:bodyPr>
            <a:normAutofit fontScale="90000"/>
          </a:bodyPr>
          <a:lstStyle/>
          <a:p>
            <a:r>
              <a:rPr lang="en-US" dirty="0" smtClean="0"/>
              <a:t> </a:t>
            </a:r>
            <a:r>
              <a:rPr lang="en-US" b="1" u="sng" dirty="0" smtClean="0"/>
              <a:t>Chapter 3</a:t>
            </a:r>
            <a:r>
              <a:rPr lang="en-US" b="1" dirty="0" smtClean="0"/>
              <a:t> </a:t>
            </a:r>
            <a:r>
              <a:rPr lang="en-US" dirty="0" smtClean="0"/>
              <a:t/>
            </a:r>
            <a:br>
              <a:rPr lang="en-US" dirty="0" smtClean="0"/>
            </a:br>
            <a:r>
              <a:rPr lang="en-US" dirty="0" smtClean="0"/>
              <a:t> </a:t>
            </a:r>
            <a:r>
              <a:rPr lang="en-US" sz="2400" dirty="0" smtClean="0">
                <a:solidFill>
                  <a:srgbClr val="FF0000"/>
                </a:solidFill>
              </a:rPr>
              <a:t>Effective 5-13-2014</a:t>
            </a:r>
            <a:r>
              <a:rPr lang="en-US" dirty="0" smtClean="0"/>
              <a:t/>
            </a:r>
            <a:br>
              <a:rPr lang="en-US" dirty="0" smtClean="0"/>
            </a:br>
            <a:r>
              <a:rPr lang="en-US" dirty="0" smtClean="0"/>
              <a:t> 8-3-1.  RECORDING PLATS AND CONVEYANCES</a:t>
            </a:r>
            <a:endParaRPr lang="en-US" dirty="0"/>
          </a:p>
        </p:txBody>
      </p:sp>
      <p:sp>
        <p:nvSpPr>
          <p:cNvPr id="4" name="Content Placeholder 3"/>
          <p:cNvSpPr>
            <a:spLocks noGrp="1"/>
          </p:cNvSpPr>
          <p:nvPr>
            <p:ph idx="4294967295"/>
          </p:nvPr>
        </p:nvSpPr>
        <p:spPr>
          <a:xfrm>
            <a:off x="1451009" y="1952347"/>
            <a:ext cx="9720263" cy="4905653"/>
          </a:xfrm>
        </p:spPr>
        <p:txBody>
          <a:bodyPr>
            <a:normAutofit fontScale="32500" lnSpcReduction="20000"/>
          </a:bodyPr>
          <a:lstStyle/>
          <a:p>
            <a:r>
              <a:rPr lang="en-US" sz="7400" dirty="0" smtClean="0"/>
              <a:t>(1) An executive officer of an organization in control of a cemetery, including a cemetery maintenance district, or an individual owner in control of a cemetery, offering burial lots for sale in any county, shall file and cause to be recorded in the office of the county recorder of the county within which the respective cemetery is situated an accurate plat of the cemetery.</a:t>
            </a:r>
          </a:p>
          <a:p>
            <a:r>
              <a:rPr lang="en-US" sz="7400" dirty="0" smtClean="0"/>
              <a:t>(2) The plat required under Subsection (1) shall clearly show:</a:t>
            </a:r>
          </a:p>
          <a:p>
            <a:pPr marL="128016" lvl="1" indent="0">
              <a:buNone/>
            </a:pPr>
            <a:r>
              <a:rPr lang="en-US" sz="7400" dirty="0" smtClean="0"/>
              <a:t>     (a) the sections of burial lots which have been disposed of and the names of the persons owing or holding each burial lot; and</a:t>
            </a:r>
          </a:p>
          <a:p>
            <a:pPr marL="128016" lvl="1" indent="0">
              <a:buNone/>
            </a:pPr>
            <a:r>
              <a:rPr lang="en-US" sz="7400" dirty="0" smtClean="0"/>
              <a:t>     (b) the sections of burial lots held for disposal.</a:t>
            </a:r>
          </a:p>
          <a:p>
            <a:r>
              <a:rPr lang="en-US" sz="7400" dirty="0" smtClean="0"/>
              <a:t>(3) An executive officer or owner shall file additional plats of any addition to a cemetery before offering for sale any burial lots located in the cemetery.</a:t>
            </a:r>
          </a:p>
          <a:p>
            <a:r>
              <a:rPr lang="en-US" sz="7400" dirty="0" smtClean="0"/>
              <a:t>(4) A county recorder may not collect any fee for filing and recording an original plat required under this section.</a:t>
            </a:r>
          </a:p>
          <a:p>
            <a:r>
              <a:rPr lang="en-US" sz="4500" dirty="0" smtClean="0"/>
              <a:t>	</a:t>
            </a:r>
            <a:endParaRPr lang="en-US" sz="4500" dirty="0"/>
          </a:p>
        </p:txBody>
      </p:sp>
      <p:pic>
        <p:nvPicPr>
          <p:cNvPr id="5"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69" y="126378"/>
            <a:ext cx="1252228" cy="147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756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0151" y="519113"/>
            <a:ext cx="4389438" cy="1736725"/>
          </a:xfrm>
        </p:spPr>
        <p:txBody>
          <a:bodyPr>
            <a:normAutofit fontScale="90000"/>
          </a:bodyPr>
          <a:lstStyle/>
          <a:p>
            <a:r>
              <a:rPr lang="en-US" sz="4500" u="sng" dirty="0" smtClean="0"/>
              <a:t>Record your plat at your county recorder’s office</a:t>
            </a:r>
            <a:endParaRPr lang="en-US" sz="4500" u="sng" dirty="0"/>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722938" y="996950"/>
            <a:ext cx="5678487" cy="4498975"/>
          </a:xfrm>
          <a:ln cmpd="thinThick">
            <a:solidFill>
              <a:schemeClr val="tx1"/>
            </a:solidFill>
            <a:bevel/>
          </a:ln>
        </p:spPr>
      </p:pic>
      <p:pic>
        <p:nvPicPr>
          <p:cNvPr id="5122" name="Picture 2" descr="http://slco.org/uploadedImages/depot/admin/fVolunteer/cle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92" y="2482561"/>
            <a:ext cx="2733947" cy="273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439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7690" y="444137"/>
            <a:ext cx="10217560" cy="6370975"/>
          </a:xfrm>
          <a:prstGeom prst="rect">
            <a:avLst/>
          </a:prstGeom>
        </p:spPr>
        <p:txBody>
          <a:bodyPr wrap="square">
            <a:spAutoFit/>
          </a:bodyPr>
          <a:lstStyle/>
          <a:p>
            <a:r>
              <a:rPr lang="en-US" sz="4500" b="1" u="sng" dirty="0" smtClean="0">
                <a:latin typeface="+mj-lt"/>
              </a:rPr>
              <a:t>CHAPTER  3 </a:t>
            </a:r>
            <a:r>
              <a:rPr lang="en-US" b="1" i="1" dirty="0" smtClean="0">
                <a:solidFill>
                  <a:srgbClr val="C00000"/>
                </a:solidFill>
              </a:rPr>
              <a:t/>
            </a:r>
            <a:br>
              <a:rPr lang="en-US" b="1" i="1" dirty="0" smtClean="0">
                <a:solidFill>
                  <a:srgbClr val="C00000"/>
                </a:solidFill>
              </a:rPr>
            </a:br>
            <a:r>
              <a:rPr lang="en-US" sz="2500" dirty="0" smtClean="0"/>
              <a:t/>
            </a:r>
            <a:br>
              <a:rPr lang="en-US" sz="2500" dirty="0" smtClean="0"/>
            </a:br>
            <a:r>
              <a:rPr lang="en-US" sz="2800" dirty="0"/>
              <a:t> </a:t>
            </a:r>
            <a:r>
              <a:rPr lang="en-US" sz="2500" dirty="0">
                <a:solidFill>
                  <a:srgbClr val="FF0000"/>
                </a:solidFill>
              </a:rPr>
              <a:t>Effective 5-13-2014</a:t>
            </a:r>
            <a:r>
              <a:rPr lang="en-US" sz="2500" dirty="0"/>
              <a:t> </a:t>
            </a:r>
            <a:endParaRPr lang="en-US" sz="2500" dirty="0" smtClean="0"/>
          </a:p>
          <a:p>
            <a:r>
              <a:rPr lang="en-US" sz="4500" dirty="0" smtClean="0"/>
              <a:t>8-3-2. BURIAL RIGHTS </a:t>
            </a:r>
            <a:r>
              <a:rPr lang="en-US" sz="4500" dirty="0"/>
              <a:t>-</a:t>
            </a:r>
            <a:r>
              <a:rPr lang="en-US" sz="4500" dirty="0" smtClean="0"/>
              <a:t> CERTIFICATES</a:t>
            </a:r>
            <a:endParaRPr lang="en-US" sz="4500" i="1" dirty="0" smtClean="0">
              <a:solidFill>
                <a:srgbClr val="FF0000"/>
              </a:solidFill>
            </a:endParaRPr>
          </a:p>
          <a:p>
            <a:r>
              <a:rPr lang="en-US" sz="4500" dirty="0"/>
              <a:t/>
            </a:r>
            <a:br>
              <a:rPr lang="en-US" sz="4500" dirty="0"/>
            </a:br>
            <a:r>
              <a:rPr lang="en-US" sz="2500" dirty="0"/>
              <a:t>An executive officer of an organization in control of a cemetery, including a municipality or a cemetery maintenance district, or an individual owner in control </a:t>
            </a:r>
            <a:r>
              <a:rPr lang="en-US" sz="2500" dirty="0" smtClean="0"/>
              <a:t>of </a:t>
            </a:r>
            <a:r>
              <a:rPr lang="en-US" sz="2500" dirty="0"/>
              <a:t>a cemetery, shall provide each purchaser of a lot or burial right located in the cemetery with a certificate of burial rights, properly executed</a:t>
            </a:r>
            <a:r>
              <a:rPr lang="en-US" sz="2500" dirty="0" smtClean="0"/>
              <a:t>.</a:t>
            </a:r>
          </a:p>
          <a:p>
            <a:endParaRPr lang="en-US" sz="2400" dirty="0"/>
          </a:p>
          <a:p>
            <a:endParaRPr lang="en-US" sz="2400" dirty="0" smtClean="0"/>
          </a:p>
          <a:p>
            <a:endParaRPr lang="en-US" sz="2400" dirty="0"/>
          </a:p>
          <a:p>
            <a:endParaRPr lang="en-US" sz="2400" dirty="0" smtClean="0"/>
          </a:p>
          <a:p>
            <a:endParaRPr lang="en-US" sz="2400" dirty="0"/>
          </a:p>
        </p:txBody>
      </p:sp>
      <p:pic>
        <p:nvPicPr>
          <p:cNvPr id="6" name="Picture 4" descr="http://photos.gograph.com/thumbs/CSP/CSP522/k17822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59" y="115060"/>
            <a:ext cx="1178131" cy="142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4772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7643</TotalTime>
  <Words>1258</Words>
  <Application>Microsoft Office PowerPoint</Application>
  <PresentationFormat>Widescreen</PresentationFormat>
  <Paragraphs>246</Paragraphs>
  <Slides>30</Slides>
  <Notes>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4" baseType="lpstr">
      <vt:lpstr>Adobe Gothic Std B</vt:lpstr>
      <vt:lpstr>Alegreya Sans</vt:lpstr>
      <vt:lpstr>Andalus</vt:lpstr>
      <vt:lpstr>Arabic Typesetting</vt:lpstr>
      <vt:lpstr>Arial</vt:lpstr>
      <vt:lpstr>Arial Black</vt:lpstr>
      <vt:lpstr>Calibri</vt:lpstr>
      <vt:lpstr>MS PMincho</vt:lpstr>
      <vt:lpstr>Times New Roman</vt:lpstr>
      <vt:lpstr>Tw Cen MT</vt:lpstr>
      <vt:lpstr>Tw Cen MT Condensed</vt:lpstr>
      <vt:lpstr>Wingdings 3</vt:lpstr>
      <vt:lpstr>Integral</vt:lpstr>
      <vt:lpstr>Acrobat Document</vt:lpstr>
      <vt:lpstr>Cemeteries &amp; the clerks- recorders responsibilities</vt:lpstr>
      <vt:lpstr>PowerPoint Presentation</vt:lpstr>
      <vt:lpstr>PowerPoint Presentation</vt:lpstr>
      <vt:lpstr>PowerPoint Presentation</vt:lpstr>
      <vt:lpstr>PowerPoint Presentation</vt:lpstr>
      <vt:lpstr>PowerPoint Presentation</vt:lpstr>
      <vt:lpstr> Chapter 3   Effective 5-13-2014  8-3-1.  RECORDING PLATS AND CONVEYANCES</vt:lpstr>
      <vt:lpstr>Record your plat at your county recorder’s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Utah  Cemeteries &amp; Burials Program</vt:lpstr>
      <vt:lpstr>An important part of what the state does is preserving its history.  – James R. Thompson</vt:lpstr>
      <vt:lpstr>WHAT’s NEW… </vt:lpstr>
      <vt:lpstr>What I need from you…</vt:lpstr>
      <vt:lpstr>WWW.HISTORY.UTAH.GOV</vt:lpstr>
      <vt:lpstr>GRANTS… </vt:lpstr>
      <vt:lpstr>Suggestions-Tips-Tools for your cemetery    Post a Map                Add a QR Code                      Post a List</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Cemeteries &amp; the clerks/ recorders responsibilities</dc:title>
  <dc:creator>Joy Johnson</dc:creator>
  <cp:lastModifiedBy>Joy Johnson</cp:lastModifiedBy>
  <cp:revision>155</cp:revision>
  <cp:lastPrinted>2017-03-15T19:01:14Z</cp:lastPrinted>
  <dcterms:created xsi:type="dcterms:W3CDTF">2016-03-10T19:31:58Z</dcterms:created>
  <dcterms:modified xsi:type="dcterms:W3CDTF">2018-09-24T17:19:56Z</dcterms:modified>
</cp:coreProperties>
</file>